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1" r:id="rId2"/>
    <p:sldMasterId id="2147483713" r:id="rId3"/>
    <p:sldMasterId id="2147483725" r:id="rId4"/>
    <p:sldMasterId id="2147483737" r:id="rId5"/>
    <p:sldMasterId id="2147483749" r:id="rId6"/>
    <p:sldMasterId id="2147483761" r:id="rId7"/>
  </p:sldMasterIdLst>
  <p:notesMasterIdLst>
    <p:notesMasterId r:id="rId56"/>
  </p:notesMasterIdLst>
  <p:handoutMasterIdLst>
    <p:handoutMasterId r:id="rId57"/>
  </p:handoutMasterIdLst>
  <p:sldIdLst>
    <p:sldId id="292" r:id="rId8"/>
    <p:sldId id="366" r:id="rId9"/>
    <p:sldId id="367" r:id="rId10"/>
    <p:sldId id="368" r:id="rId11"/>
    <p:sldId id="359" r:id="rId12"/>
    <p:sldId id="360" r:id="rId13"/>
    <p:sldId id="369" r:id="rId14"/>
    <p:sldId id="370" r:id="rId15"/>
    <p:sldId id="364" r:id="rId16"/>
    <p:sldId id="358" r:id="rId17"/>
    <p:sldId id="365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50" r:id="rId29"/>
    <p:sldId id="325" r:id="rId30"/>
    <p:sldId id="329" r:id="rId31"/>
    <p:sldId id="330" r:id="rId32"/>
    <p:sldId id="331" r:id="rId33"/>
    <p:sldId id="332" r:id="rId34"/>
    <p:sldId id="351" r:id="rId35"/>
    <p:sldId id="333" r:id="rId36"/>
    <p:sldId id="334" r:id="rId37"/>
    <p:sldId id="335" r:id="rId38"/>
    <p:sldId id="336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57" r:id="rId51"/>
    <p:sldId id="353" r:id="rId52"/>
    <p:sldId id="354" r:id="rId53"/>
    <p:sldId id="355" r:id="rId54"/>
    <p:sldId id="356" r:id="rId55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>
        <p:scale>
          <a:sx n="66" d="100"/>
          <a:sy n="66" d="100"/>
        </p:scale>
        <p:origin x="157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E3CF2D49-5DAD-4B8E-A3FB-5338873ED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8CD38285-BDDB-40D4-B292-E544ABAFF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15F5-AB60-4DA4-8E73-A8E250FFC293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3875E-B0F3-4496-8FC8-EA61D8513D01}" type="slidenum">
              <a:rPr lang="en-US"/>
              <a:pPr/>
              <a:t>18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20C80-6E8C-4894-A8B5-2BB207906AAC}" type="slidenum">
              <a:rPr lang="en-US"/>
              <a:pPr/>
              <a:t>19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68FF1-E86D-4400-AA3B-E2E7C0465780}" type="slidenum">
              <a:rPr lang="en-US"/>
              <a:pPr/>
              <a:t>20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E23B4-AD48-4D80-83F1-481B42D0F5D2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63789-49DF-4736-8E1F-D13DAF3B48E5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2EC05-B425-4A4B-BCB2-7B0CCDC5EF46}" type="slidenum">
              <a:rPr lang="en-US"/>
              <a:pPr/>
              <a:t>24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25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617C-DA45-4D43-BEE0-1B6C4110463E}" type="slidenum">
              <a:rPr lang="en-US"/>
              <a:pPr/>
              <a:t>26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CF20A-86EC-4CD2-9603-2812DF8E5A80}" type="slidenum">
              <a:rPr lang="en-US"/>
              <a:pPr/>
              <a:t>27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CF20A-86EC-4CD2-9603-2812DF8E5A80}" type="slidenum">
              <a:rPr lang="en-US"/>
              <a:pPr/>
              <a:t>28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2EF11-A99D-4FAE-8DE4-7ECB70F28EF3}" type="slidenum">
              <a:rPr lang="en-US"/>
              <a:pPr/>
              <a:t>8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A173D-9026-4F04-8D66-2910CBD3EC26}" type="slidenum">
              <a:rPr lang="en-US"/>
              <a:pPr/>
              <a:t>29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49BA0-AC95-4812-9C30-441B0D9AE917}" type="slidenum">
              <a:rPr lang="en-US"/>
              <a:pPr/>
              <a:t>30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49BA0-AC95-4812-9C30-441B0D9AE917}" type="slidenum">
              <a:rPr lang="en-US"/>
              <a:pPr/>
              <a:t>31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76E3-F8B0-4E4C-BD14-B293472E8DF8}" type="slidenum">
              <a:rPr lang="en-US"/>
              <a:pPr/>
              <a:t>32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AF523-3095-40FF-AAB8-FE6B5ED851CE}" type="slidenum">
              <a:rPr lang="en-US"/>
              <a:pPr/>
              <a:t>33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5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7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80AF-7FCB-4378-ABC1-254D7576F6CB}" type="slidenum">
              <a:rPr lang="en-US"/>
              <a:pPr/>
              <a:t>36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F5AD8-AA53-40EB-BC9F-198C1DB52717}" type="slidenum">
              <a:rPr lang="en-US"/>
              <a:pPr/>
              <a:t>37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2B8E4-701E-47A6-87E1-DC332F9B983A}" type="slidenum">
              <a:rPr lang="en-US"/>
              <a:pPr/>
              <a:t>38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A05DD-7F2B-4009-ABD7-65D26AD1A2B2}" type="slidenum">
              <a:rPr lang="en-US"/>
              <a:pPr/>
              <a:t>39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147DE-0BCD-4170-8C32-33CAD220126F}" type="slidenum">
              <a:rPr lang="en-US"/>
              <a:pPr/>
              <a:t>40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88099-B6D3-4DF7-9912-54FFEBB17911}" type="slidenum">
              <a:rPr lang="en-US"/>
              <a:pPr/>
              <a:t>41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F4BF5-54CD-4631-9F51-E1ED2A8F354F}" type="slidenum">
              <a:rPr lang="en-US"/>
              <a:pPr/>
              <a:t>42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617-8371-41BB-9597-04479F2A81A4}" type="slidenum">
              <a:rPr lang="en-US"/>
              <a:pPr/>
              <a:t>43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1C922-E0BC-4EE2-8255-E95DBC737987}" type="slidenum">
              <a:rPr lang="en-US"/>
              <a:pPr/>
              <a:t>12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AE04D-3F4A-44F0-A07D-797026E9684D}" type="slidenum">
              <a:rPr lang="en-US"/>
              <a:pPr/>
              <a:t>13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EBE8-5D83-4AE5-A3EC-FF4DD46F3B13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EBE8-5D83-4AE5-A3EC-FF4DD46F3B13}" type="slidenum">
              <a:rPr lang="en-US"/>
              <a:pPr/>
              <a:t>17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387F-CCB8-4E0D-8596-4FE667666D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5B92-DFC4-4A01-8817-699B800600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8C67D-6E04-4E31-BC66-0967AEA44C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4462E-5D48-4F26-BA18-88B2EA60A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F0B8-AC0A-47B2-81CE-B44E64FBAB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9E61-6ED3-4D42-8ABE-11F8A14C5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F9C4C-92AA-4FDB-A832-73320D935A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23396-E37D-41F3-BFC9-102BC6155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14600"/>
            <a:ext cx="8534400" cy="3429000"/>
          </a:xfrm>
        </p:spPr>
        <p:txBody>
          <a:bodyPr/>
          <a:lstStyle/>
          <a:p>
            <a:r>
              <a:rPr lang="en-US" dirty="0" smtClean="0"/>
              <a:t>Class 7</a:t>
            </a:r>
          </a:p>
          <a:p>
            <a:r>
              <a:rPr lang="en-US" dirty="0" smtClean="0"/>
              <a:t>Symbolic Constants</a:t>
            </a:r>
          </a:p>
          <a:p>
            <a:r>
              <a:rPr lang="en-US" dirty="0" smtClean="0"/>
              <a:t>Memory Organization</a:t>
            </a:r>
          </a:p>
          <a:p>
            <a:r>
              <a:rPr lang="en-US" dirty="0" smtClean="0"/>
              <a:t>M</a:t>
            </a:r>
            <a:r>
              <a:rPr lang="en-US" dirty="0" smtClean="0"/>
              <a:t>ore on Arrays </a:t>
            </a:r>
            <a:r>
              <a:rPr lang="en-US" dirty="0" smtClean="0"/>
              <a:t>&amp; Pointers in C / C</a:t>
            </a:r>
            <a:r>
              <a:rPr lang="en-US" dirty="0" smtClean="0"/>
              <a:t>++</a:t>
            </a:r>
          </a:p>
          <a:p>
            <a:r>
              <a:rPr lang="en-US" dirty="0" err="1" smtClean="0"/>
              <a:t>sizeof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Thanks to Prof. Lauer for an earlier version of these slides.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0" y="6019800"/>
            <a:ext cx="6400800" cy="457200"/>
          </a:xfrm>
        </p:spPr>
        <p:txBody>
          <a:bodyPr/>
          <a:lstStyle/>
          <a:p>
            <a:r>
              <a:rPr lang="en-US" dirty="0" smtClean="0"/>
              <a:t>Copyright 2005-2017, Michael J. Ciaraldi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organization</a:t>
            </a:r>
            <a:endParaRPr lang="en-US" sz="3600" dirty="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19313" y="1995488"/>
            <a:ext cx="6591301" cy="3954462"/>
            <a:chOff x="639" y="672"/>
            <a:chExt cx="4152" cy="2491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39" y="2872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0x00000000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659" y="672"/>
              <a:ext cx="11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address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 smtClean="0">
                  <a:latin typeface="+mn-lt"/>
                </a:rPr>
                <a:t>(next week!)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52" y="2745"/>
              <a:ext cx="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52" y="1047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SP</a:t>
              </a:r>
            </a:p>
          </p:txBody>
        </p:sp>
      </p:grpSp>
      <p:sp>
        <p:nvSpPr>
          <p:cNvPr id="405525" name="Text Box 21"/>
          <p:cNvSpPr txBox="1">
            <a:spLocks noChangeArrowheads="1"/>
          </p:cNvSpPr>
          <p:nvPr/>
        </p:nvSpPr>
        <p:spPr bwMode="auto">
          <a:xfrm>
            <a:off x="5762626" y="304800"/>
            <a:ext cx="2971800" cy="949325"/>
          </a:xfrm>
          <a:prstGeom prst="rect">
            <a:avLst/>
          </a:prstGeom>
          <a:solidFill>
            <a:srgbClr val="C0EAB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Automatic</a:t>
            </a:r>
            <a:r>
              <a:rPr lang="en-US" sz="2000" dirty="0" smtClean="0">
                <a:latin typeface="+mn-lt"/>
              </a:rPr>
              <a:t> data lives here — allocated last-in, first-out</a:t>
            </a:r>
            <a:endParaRPr lang="en-US" sz="2000" dirty="0">
              <a:latin typeface="+mn-lt"/>
            </a:endParaRPr>
          </a:p>
        </p:txBody>
      </p:sp>
      <p:sp>
        <p:nvSpPr>
          <p:cNvPr id="405526" name="Line 22"/>
          <p:cNvSpPr>
            <a:spLocks noChangeShapeType="1"/>
          </p:cNvSpPr>
          <p:nvPr/>
        </p:nvSpPr>
        <p:spPr bwMode="auto">
          <a:xfrm flipH="1">
            <a:off x="6400800" y="1101724"/>
            <a:ext cx="53340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4988" y="5871370"/>
            <a:ext cx="3733800" cy="949325"/>
          </a:xfrm>
          <a:prstGeom prst="rect">
            <a:avLst/>
          </a:prstGeom>
          <a:solidFill>
            <a:srgbClr val="F0C2C2"/>
          </a:solidFill>
          <a:ln w="9525" algn="ctr">
            <a:solidFill>
              <a:srgbClr val="D5575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Global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i="1" dirty="0" smtClean="0">
                <a:latin typeface="+mn-lt"/>
              </a:rPr>
              <a:t>static </a:t>
            </a:r>
            <a:r>
              <a:rPr lang="en-US" sz="2000" dirty="0" smtClean="0">
                <a:latin typeface="+mn-lt"/>
              </a:rPr>
              <a:t>data lives here. Allocated by linker. Survives till end program.</a:t>
            </a:r>
            <a:endParaRPr lang="en-US" sz="2000" dirty="0">
              <a:latin typeface="+mn-lt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4268788" y="4731544"/>
            <a:ext cx="646113" cy="1288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31242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Arrays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Any </a:t>
            </a:r>
            <a:r>
              <a:rPr lang="en-US" sz="2800" dirty="0" smtClean="0"/>
              <a:t>array may </a:t>
            </a:r>
            <a:r>
              <a:rPr lang="en-US" sz="2800" dirty="0"/>
              <a:t>be </a:t>
            </a:r>
            <a:r>
              <a:rPr lang="en-US" sz="2800" i="1" dirty="0"/>
              <a:t>Static</a:t>
            </a:r>
            <a:r>
              <a:rPr lang="en-US" sz="2800" dirty="0"/>
              <a:t> or </a:t>
            </a:r>
            <a:r>
              <a:rPr lang="en-US" sz="2800" i="1" dirty="0"/>
              <a:t>Automatic</a:t>
            </a:r>
          </a:p>
          <a:p>
            <a:r>
              <a:rPr lang="en-US" sz="2800" dirty="0"/>
              <a:t>Array size may be determined explicitly or implicitly</a:t>
            </a:r>
          </a:p>
          <a:p>
            <a:pPr lvl="2"/>
            <a:endParaRPr lang="en-US" sz="2400" dirty="0"/>
          </a:p>
          <a:p>
            <a:r>
              <a:rPr lang="en-US" sz="2800" dirty="0"/>
              <a:t>Array size may be determined at run-time</a:t>
            </a:r>
          </a:p>
          <a:p>
            <a:pPr lvl="2"/>
            <a:r>
              <a:rPr lang="en-US" sz="2400" dirty="0"/>
              <a:t>Automatic only</a:t>
            </a:r>
          </a:p>
          <a:p>
            <a:pPr lvl="2"/>
            <a:r>
              <a:rPr lang="en-US" sz="2400" dirty="0"/>
              <a:t>Not in K&amp;R, allowed in </a:t>
            </a:r>
            <a:r>
              <a:rPr lang="en-US" sz="2400" i="1" dirty="0" err="1"/>
              <a:t>gcc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991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Outside of any function – always </a:t>
            </a:r>
            <a:r>
              <a:rPr lang="en-US" sz="2800" dirty="0" smtClean="0"/>
              <a:t>static (not auto)</a:t>
            </a:r>
            <a:endParaRPr lang="en-US" sz="2800" dirty="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(73)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S[256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visible to linker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562600" y="2591231"/>
            <a:ext cx="3124200" cy="764312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 retains values</a:t>
            </a:r>
            <a:br>
              <a:rPr lang="en-US" sz="2400" dirty="0">
                <a:latin typeface="+mn-lt"/>
                <a:sym typeface="Symbol" pitchFamily="18" charset="2"/>
              </a:rPr>
            </a:br>
            <a:r>
              <a:rPr lang="en-US" sz="2400" dirty="0">
                <a:latin typeface="+mn-lt"/>
                <a:sym typeface="Symbol" pitchFamily="18" charset="2"/>
              </a:rPr>
              <a:t>across function calls</a:t>
            </a:r>
            <a:endParaRPr lang="en-US" sz="2000" i="1" dirty="0">
              <a:latin typeface="+mn-lt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3707440"/>
            <a:ext cx="3124200" cy="39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sym typeface="Symbol" pitchFamily="18" charset="2"/>
              </a:rPr>
              <a:t>Note: No semicolon!</a:t>
            </a:r>
            <a:endParaRPr lang="en-US" dirty="0">
              <a:latin typeface="+mn-lt"/>
              <a:sym typeface="Symbol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876800" y="3355544"/>
            <a:ext cx="685800" cy="549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510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Allocation</a:t>
            </a:r>
            <a:endParaRPr lang="en-US" sz="360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grpSp>
        <p:nvGrpSpPr>
          <p:cNvPr id="405524" name="Group 20"/>
          <p:cNvGrpSpPr>
            <a:grpSpLocks/>
          </p:cNvGrpSpPr>
          <p:nvPr/>
        </p:nvGrpSpPr>
        <p:grpSpPr bwMode="auto">
          <a:xfrm rot="923919">
            <a:off x="1028702" y="3679290"/>
            <a:ext cx="3962400" cy="949325"/>
            <a:chOff x="2784" y="3378"/>
            <a:chExt cx="2496" cy="598"/>
          </a:xfrm>
        </p:grpSpPr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2784" y="3378"/>
              <a:ext cx="1872" cy="598"/>
            </a:xfrm>
            <a:prstGeom prst="rect">
              <a:avLst/>
            </a:prstGeom>
            <a:solidFill>
              <a:srgbClr val="C0EAB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700" tIns="12700" rIns="12700" bIns="12700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 dirty="0" smtClean="0">
                  <a:latin typeface="+mn-lt"/>
                </a:rPr>
                <a:t>Global and static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arrays are allocated here when program is loaded.</a:t>
              </a:r>
            </a:p>
          </p:txBody>
        </p:sp>
        <p:sp>
          <p:nvSpPr>
            <p:cNvPr id="405526" name="Line 22"/>
            <p:cNvSpPr>
              <a:spLocks noChangeShapeType="1"/>
            </p:cNvSpPr>
            <p:nvPr/>
          </p:nvSpPr>
          <p:spPr bwMode="auto">
            <a:xfrm>
              <a:off x="4656" y="368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905000"/>
            <a:ext cx="8213725" cy="4952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Inside function or compound statement – data is usually automatic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(73)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 …) {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D[256];	/*static, not visible outside 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/>
              <a:t>Allocation</a:t>
            </a:r>
            <a:endParaRPr lang="en-US" sz="3600" dirty="0"/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global and static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data</a:t>
              </a:r>
              <a:endParaRPr lang="en-US" dirty="0">
                <a:latin typeface="+mn-lt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 rot="923919">
            <a:off x="1028701" y="1442080"/>
            <a:ext cx="3962400" cy="1016000"/>
            <a:chOff x="2784" y="3359"/>
            <a:chExt cx="2496" cy="640"/>
          </a:xfrm>
        </p:grpSpPr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784" y="3359"/>
              <a:ext cx="1872" cy="640"/>
            </a:xfrm>
            <a:prstGeom prst="rect">
              <a:avLst/>
            </a:prstGeom>
            <a:solidFill>
              <a:srgbClr val="F1C7C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 dirty="0">
                  <a:latin typeface="+mn-lt"/>
                </a:rPr>
                <a:t>Automatic</a:t>
              </a:r>
              <a:r>
                <a:rPr lang="en-US" sz="2000" dirty="0">
                  <a:latin typeface="+mn-lt"/>
                </a:rPr>
                <a:t> arrays allocated here upon entry to block.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4656" y="368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Inside function or compound statement – data is usually automatic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73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 …) {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D[256];	/*static, not visible outside function */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//f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 rot="-1246594">
            <a:off x="4947828" y="3420653"/>
            <a:ext cx="3959225" cy="1323975"/>
            <a:chOff x="3120" y="328"/>
            <a:chExt cx="2494" cy="83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42" y="328"/>
              <a:ext cx="1872" cy="834"/>
            </a:xfrm>
            <a:prstGeom prst="rect">
              <a:avLst/>
            </a:prstGeom>
            <a:solidFill>
              <a:srgbClr val="D5F1C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This array is allocated in </a:t>
              </a:r>
              <a:r>
                <a:rPr lang="en-US" sz="2000" i="1" dirty="0" smtClean="0">
                  <a:latin typeface="+mn-lt"/>
                </a:rPr>
                <a:t>global and static </a:t>
              </a:r>
              <a:r>
                <a:rPr lang="en-US" sz="2000" i="1" dirty="0">
                  <a:latin typeface="+mn-lt"/>
                </a:rPr>
                <a:t>data area</a:t>
              </a:r>
              <a:r>
                <a:rPr lang="en-US" sz="2000" dirty="0">
                  <a:latin typeface="+mn-lt"/>
                </a:rPr>
                <a:t> when program is loaded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 Size Determination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712200" cy="4438650"/>
          </a:xfrm>
        </p:spPr>
        <p:txBody>
          <a:bodyPr/>
          <a:lstStyle/>
          <a:p>
            <a:r>
              <a:rPr lang="en-US" sz="2800" i="1" dirty="0" err="1"/>
              <a:t>gcc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i="1" dirty="0" smtClean="0"/>
              <a:t>C++ </a:t>
            </a:r>
            <a:r>
              <a:rPr lang="en-US" sz="2800" dirty="0" smtClean="0"/>
              <a:t>support </a:t>
            </a:r>
            <a:r>
              <a:rPr lang="en-US" sz="2800" dirty="0"/>
              <a:t>the following:–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(&lt;other parameters&gt;,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[2*n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I.e., array size is determined by evaluating an expression at run-time</a:t>
            </a:r>
          </a:p>
          <a:p>
            <a:pPr lvl="2"/>
            <a:r>
              <a:rPr lang="en-US" sz="2400" u="sng" dirty="0"/>
              <a:t>Automatic allocation on </a:t>
            </a:r>
            <a:r>
              <a:rPr lang="en-US" sz="2400" i="1" u="sng" dirty="0"/>
              <a:t>The </a:t>
            </a:r>
            <a:r>
              <a:rPr lang="en-US" sz="2400" i="1" u="sng" dirty="0" smtClean="0"/>
              <a:t>Stack</a:t>
            </a:r>
          </a:p>
          <a:p>
            <a:pPr lvl="3"/>
            <a:r>
              <a:rPr lang="en-US" sz="2000" dirty="0" smtClean="0"/>
              <a:t>So it goes away when you exit the function.</a:t>
            </a:r>
            <a:endParaRPr lang="en-US" sz="2000" dirty="0"/>
          </a:p>
          <a:p>
            <a:pPr lvl="2"/>
            <a:r>
              <a:rPr lang="en-US" sz="2400" dirty="0"/>
              <a:t>Not in </a:t>
            </a:r>
            <a:r>
              <a:rPr lang="en-US" sz="2400" i="1" dirty="0"/>
              <a:t>C88</a:t>
            </a:r>
            <a:r>
              <a:rPr lang="en-US" sz="2400" dirty="0"/>
              <a:t> ANSI standard, not in Kernighan &amp; Ritchie</a:t>
            </a:r>
          </a:p>
          <a:p>
            <a:pPr lvl="2"/>
            <a:r>
              <a:rPr lang="en-US" sz="2400" dirty="0"/>
              <a:t>Part of </a:t>
            </a:r>
            <a:r>
              <a:rPr lang="en-US" sz="2400" i="1" dirty="0"/>
              <a:t>C99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++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Initialization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457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Static or </a:t>
            </a:r>
            <a:r>
              <a:rPr lang="en-US" dirty="0" smtClean="0">
                <a:latin typeface="+mn-lt"/>
              </a:rPr>
              <a:t>automatic.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B[20]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Unspecified elements are guaranteed to be </a:t>
            </a:r>
            <a:r>
              <a:rPr lang="en-US" dirty="0" smtClean="0">
                <a:latin typeface="+mn-lt"/>
              </a:rPr>
              <a:t>zero.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C[4]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Error — compiler detects too many initial </a:t>
            </a:r>
            <a:r>
              <a:rPr lang="en-US" dirty="0" smtClean="0">
                <a:latin typeface="+mn-lt"/>
              </a:rPr>
              <a:t>values.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D[5] = {2*n, 4*n, 8*n, 16*n, 32*n};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Automatic </a:t>
            </a:r>
            <a:r>
              <a:rPr lang="en-US" dirty="0" smtClean="0">
                <a:latin typeface="+mn-lt"/>
              </a:rPr>
              <a:t>allocation only</a:t>
            </a:r>
            <a:r>
              <a:rPr lang="en-US" dirty="0">
                <a:latin typeface="+mn-lt"/>
              </a:rPr>
              <a:t>; array initialized to </a:t>
            </a:r>
            <a:r>
              <a:rPr lang="en-US" dirty="0" smtClean="0">
                <a:latin typeface="+mn-lt"/>
              </a:rPr>
              <a:t>expressions.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E[n] = {1};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sz="2400" b="1" dirty="0" err="1">
                <a:latin typeface="+mn-lt"/>
              </a:rPr>
              <a:t>gcc</a:t>
            </a:r>
            <a:r>
              <a:rPr lang="en-US" dirty="0">
                <a:latin typeface="+mn-lt"/>
              </a:rPr>
              <a:t>, C99, C++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Dynamically allocated array (automatic only). Zeroth element initialized to </a:t>
            </a:r>
            <a:r>
              <a:rPr lang="en-US" i="1" dirty="0">
                <a:latin typeface="+mn-lt"/>
              </a:rPr>
              <a:t>1</a:t>
            </a:r>
            <a:r>
              <a:rPr lang="en-US" dirty="0">
                <a:latin typeface="+mn-lt"/>
              </a:rPr>
              <a:t>; all other elements initialized to </a:t>
            </a:r>
            <a:r>
              <a:rPr lang="en-US" i="1" dirty="0" smtClean="0">
                <a:latin typeface="+mn-lt"/>
              </a:rPr>
              <a:t>0.</a:t>
            </a:r>
            <a:endParaRPr lang="en-US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579"/>
            <a:ext cx="7772400" cy="1143000"/>
          </a:xfrm>
        </p:spPr>
        <p:txBody>
          <a:bodyPr/>
          <a:lstStyle/>
          <a:p>
            <a:r>
              <a:rPr lang="en-US" dirty="0" smtClean="0"/>
              <a:t>Symbolic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78800" cy="2705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Array Size Determination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days[] = {31, 28, 31, 30, 31, 30, 31, 31, 30, 31, 30, 31};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Array is created with as many elements as initial values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In this case, 12 elements</a:t>
            </a:r>
          </a:p>
          <a:p>
            <a:pPr>
              <a:lnSpc>
                <a:spcPct val="80000"/>
              </a:lnSpc>
            </a:pPr>
            <a:r>
              <a:rPr lang="en-US" dirty="0"/>
              <a:t>Values must be compile-time </a:t>
            </a:r>
            <a:r>
              <a:rPr lang="en-US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dirty="0"/>
              <a:t>static </a:t>
            </a:r>
            <a:r>
              <a:rPr lang="en-US" dirty="0" smtClean="0"/>
              <a:t>arrays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Values may be run-time </a:t>
            </a:r>
            <a:r>
              <a:rPr lang="en-US" dirty="0" smtClean="0"/>
              <a:t>expressions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dirty="0"/>
              <a:t>automatic </a:t>
            </a:r>
            <a:r>
              <a:rPr lang="en-US" dirty="0" smtClean="0"/>
              <a:t>arrays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See p. 86 of K&amp;R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Size of Implicit Arrays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8392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dirty="0" err="1">
                <a:latin typeface="+mn-lt"/>
              </a:rPr>
              <a:t>sizeof</a:t>
            </a:r>
            <a:r>
              <a:rPr lang="en-US" sz="2800" dirty="0"/>
              <a:t> operator – returns # of bytes of memory required by operand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See p.135 of K&amp;R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Examples:–</a:t>
            </a: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– # of bytes in each </a:t>
            </a:r>
            <a:r>
              <a:rPr lang="en-US" i="1" dirty="0" err="1">
                <a:latin typeface="+mn-lt"/>
              </a:rPr>
              <a:t>int</a:t>
            </a:r>
            <a:endParaRPr lang="en-US" i="1" dirty="0">
              <a:latin typeface="+mn-lt"/>
            </a:endParaRP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(float) </a:t>
            </a:r>
            <a:r>
              <a:rPr lang="en-US" sz="2000" dirty="0"/>
              <a:t>– # of bytes in each </a:t>
            </a:r>
            <a:r>
              <a:rPr lang="en-US" i="1" dirty="0">
                <a:latin typeface="+mn-lt"/>
              </a:rPr>
              <a:t>float</a:t>
            </a: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 </a:t>
            </a:r>
            <a:r>
              <a:rPr lang="en-US" sz="2000" dirty="0"/>
              <a:t>– # of bytes in array </a:t>
            </a:r>
            <a:r>
              <a:rPr lang="en-US" i="1" dirty="0">
                <a:latin typeface="+mn-lt"/>
              </a:rPr>
              <a:t>days</a:t>
            </a:r>
            <a:r>
              <a:rPr lang="en-US" sz="2000" dirty="0"/>
              <a:t> (previous slide)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# of elements in </a:t>
            </a:r>
            <a:r>
              <a:rPr lang="en-US" i="1" dirty="0">
                <a:latin typeface="+mn-lt"/>
              </a:rPr>
              <a:t>days = </a:t>
            </a:r>
            <a:endParaRPr lang="en-US" i="1" dirty="0" smtClean="0">
              <a:latin typeface="+mn-lt"/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Must be able to </a:t>
            </a:r>
            <a:r>
              <a:rPr lang="en-US" sz="2800" dirty="0" smtClean="0"/>
              <a:t>determine size </a:t>
            </a:r>
            <a:r>
              <a:rPr lang="en-US" sz="2800" dirty="0"/>
              <a:t>at compile time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Getting </a:t>
            </a:r>
            <a:r>
              <a:rPr lang="en-US" i="1" dirty="0" err="1">
                <a:latin typeface="+mn-lt"/>
              </a:rPr>
              <a:t>sizeof</a:t>
            </a:r>
            <a:r>
              <a:rPr lang="en-US" sz="2000" dirty="0"/>
              <a:t> dynamically allocated arrays not supported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 rot="21229432">
            <a:off x="5892859" y="2574077"/>
            <a:ext cx="2971800" cy="769938"/>
          </a:xfrm>
          <a:prstGeom prst="rect">
            <a:avLst/>
          </a:prstGeom>
          <a:solidFill>
            <a:srgbClr val="A3ED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err="1">
                <a:latin typeface="+mn-lt"/>
              </a:rPr>
              <a:t>sizeof</a:t>
            </a:r>
            <a:r>
              <a:rPr lang="en-US" sz="2000" dirty="0">
                <a:latin typeface="+mn-lt"/>
              </a:rPr>
              <a:t> with parentheses is size of </a:t>
            </a:r>
            <a:r>
              <a:rPr lang="en-US" sz="2000" dirty="0" smtClean="0">
                <a:latin typeface="+mn-lt"/>
              </a:rPr>
              <a:t>a </a:t>
            </a:r>
            <a:r>
              <a:rPr lang="en-US" sz="2000" i="1" dirty="0" smtClean="0">
                <a:latin typeface="+mn-lt"/>
              </a:rPr>
              <a:t>type</a:t>
            </a:r>
            <a:endParaRPr lang="en-US" sz="2000" dirty="0">
              <a:latin typeface="+mn-lt"/>
            </a:endParaRPr>
          </a:p>
        </p:txBody>
      </p:sp>
      <p:sp>
        <p:nvSpPr>
          <p:cNvPr id="419848" name="Line 8"/>
          <p:cNvSpPr>
            <a:spLocks noChangeShapeType="1"/>
          </p:cNvSpPr>
          <p:nvPr/>
        </p:nvSpPr>
        <p:spPr bwMode="auto">
          <a:xfrm rot="21229432" flipH="1" flipV="1">
            <a:off x="3039805" y="3274421"/>
            <a:ext cx="2873458" cy="2668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819400" y="6022669"/>
            <a:ext cx="5257800" cy="738664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err="1">
                <a:latin typeface="+mn-lt"/>
              </a:rPr>
              <a:t>sizeof</a:t>
            </a:r>
            <a:r>
              <a:rPr lang="en-US" i="1" dirty="0">
                <a:latin typeface="+mn-lt"/>
              </a:rPr>
              <a:t> – </a:t>
            </a:r>
            <a:r>
              <a:rPr lang="en-US" sz="1800" dirty="0">
                <a:latin typeface="+mn-lt"/>
              </a:rPr>
              <a:t>no parentheses means size of </a:t>
            </a:r>
            <a:r>
              <a:rPr lang="en-US" sz="1800" dirty="0" smtClean="0">
                <a:latin typeface="+mn-lt"/>
              </a:rPr>
              <a:t>an object (but </a:t>
            </a:r>
            <a:r>
              <a:rPr lang="en-US" sz="1800" dirty="0" err="1" smtClean="0">
                <a:latin typeface="+mn-lt"/>
              </a:rPr>
              <a:t>parens</a:t>
            </a:r>
            <a:r>
              <a:rPr lang="en-US" sz="1800" dirty="0" smtClean="0">
                <a:latin typeface="+mn-lt"/>
              </a:rPr>
              <a:t> are allowed).</a:t>
            </a:r>
            <a:endParaRPr lang="en-US" sz="1800" dirty="0">
              <a:latin typeface="+mn-lt"/>
            </a:endParaRPr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H="1" flipV="1">
            <a:off x="3276600" y="4419600"/>
            <a:ext cx="990600" cy="1603069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Must be calculable at compile time!</a:t>
            </a:r>
          </a:p>
          <a:p>
            <a:pPr lvl="1"/>
            <a:r>
              <a:rPr lang="en-US" dirty="0" smtClean="0"/>
              <a:t>So, cannot use it to find the size of a dynamically-allocated array.</a:t>
            </a:r>
          </a:p>
          <a:p>
            <a:pPr lvl="1"/>
            <a:r>
              <a:rPr lang="en-US" dirty="0" smtClean="0"/>
              <a:t>Cannot use it to find the size of a non-local array.</a:t>
            </a:r>
          </a:p>
          <a:p>
            <a:pPr lvl="2"/>
            <a:r>
              <a:rPr lang="en-US" dirty="0" smtClean="0"/>
              <a:t>E.g. One passed in as a parameter.</a:t>
            </a:r>
          </a:p>
          <a:p>
            <a:pPr lvl="2"/>
            <a:r>
              <a:rPr lang="en-US" dirty="0" smtClean="0"/>
              <a:t>So, you generally must pass the size in as a separate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Two-Dimensional Array</a:t>
            </a:r>
          </a:p>
        </p:txBody>
      </p:sp>
      <p:sp>
        <p:nvSpPr>
          <p:cNvPr id="423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[2][12] =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{31,28,31,30,31,30,31,31,30,31,30,31},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{31,29,31,30,31,30,31,31,30,31,30,31}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i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+mn-lt"/>
              </a:rPr>
              <a:t>-OR-</a:t>
            </a:r>
            <a:endParaRPr lang="en-US" sz="2800" dirty="0">
              <a:latin typeface="+mn-lt"/>
            </a:endParaRPr>
          </a:p>
          <a:p>
            <a:pPr lvl="2">
              <a:lnSpc>
                <a:spcPct val="8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[2][12] =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31,28,31,30,31,30,31,31,30,31,30,31,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31,29,31,30,31,30,31,31,30,31,30,31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3942" name="Group 6"/>
          <p:cNvGrpSpPr>
            <a:grpSpLocks/>
          </p:cNvGrpSpPr>
          <p:nvPr/>
        </p:nvGrpSpPr>
        <p:grpSpPr bwMode="auto">
          <a:xfrm rot="1465200">
            <a:off x="4280719" y="3394778"/>
            <a:ext cx="4556125" cy="400050"/>
            <a:chOff x="3120" y="618"/>
            <a:chExt cx="2870" cy="252"/>
          </a:xfrm>
        </p:grpSpPr>
        <p:sp>
          <p:nvSpPr>
            <p:cNvPr id="423943" name="Text Box 7"/>
            <p:cNvSpPr txBox="1">
              <a:spLocks noChangeArrowheads="1"/>
            </p:cNvSpPr>
            <p:nvPr/>
          </p:nvSpPr>
          <p:spPr bwMode="auto">
            <a:xfrm>
              <a:off x="3740" y="618"/>
              <a:ext cx="2250" cy="252"/>
            </a:xfrm>
            <a:prstGeom prst="rect">
              <a:avLst/>
            </a:prstGeom>
            <a:solidFill>
              <a:srgbClr val="C3EBB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/>
                <a:t>Note </a:t>
              </a:r>
              <a:r>
                <a:rPr lang="en-US" sz="2000" dirty="0" smtClean="0"/>
                <a:t>two levels of brackets</a:t>
              </a:r>
              <a:r>
                <a:rPr lang="en-US" sz="2000" dirty="0"/>
                <a:t>!</a:t>
              </a:r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– </a:t>
            </a:r>
            <a:r>
              <a:rPr lang="en-US" i="0"/>
              <a:t>Pointer</a:t>
            </a: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data</a:t>
            </a:r>
            <a:r>
              <a:rPr lang="en-US" i="1" dirty="0" smtClean="0"/>
              <a:t> </a:t>
            </a:r>
            <a:r>
              <a:rPr lang="en-US" sz="2400" i="1" dirty="0"/>
              <a:t>value</a:t>
            </a:r>
            <a:r>
              <a:rPr lang="en-US" sz="2400" dirty="0" smtClean="0"/>
              <a:t> </a:t>
            </a:r>
            <a:r>
              <a:rPr lang="en-US" sz="2400" dirty="0"/>
              <a:t>indicating the </a:t>
            </a:r>
            <a:r>
              <a:rPr lang="en-US" sz="2400" i="1" dirty="0"/>
              <a:t>number</a:t>
            </a:r>
            <a:r>
              <a:rPr lang="en-US" sz="2400" dirty="0"/>
              <a:t> of </a:t>
            </a:r>
            <a:r>
              <a:rPr lang="en-US" dirty="0" smtClean="0"/>
              <a:t>the </a:t>
            </a:r>
            <a:r>
              <a:rPr lang="en-US" dirty="0"/>
              <a:t>first byte </a:t>
            </a:r>
            <a:r>
              <a:rPr lang="en-US" dirty="0" smtClean="0"/>
              <a:t>of </a:t>
            </a:r>
            <a:r>
              <a:rPr lang="en-US" sz="2400" dirty="0" smtClean="0"/>
              <a:t>another </a:t>
            </a:r>
            <a:r>
              <a:rPr lang="en-US" sz="2400" dirty="0"/>
              <a:t>data object</a:t>
            </a:r>
          </a:p>
          <a:p>
            <a:pPr lvl="1"/>
            <a:r>
              <a:rPr lang="en-US" sz="2000" dirty="0"/>
              <a:t>Also called an </a:t>
            </a:r>
            <a:r>
              <a:rPr lang="en-US" sz="2000" i="1" dirty="0"/>
              <a:t>Address </a:t>
            </a:r>
            <a:r>
              <a:rPr lang="en-US" sz="2000" dirty="0"/>
              <a:t>or a</a:t>
            </a:r>
            <a:r>
              <a:rPr lang="en-US" sz="2000" i="1" dirty="0"/>
              <a:t> </a:t>
            </a:r>
            <a:r>
              <a:rPr lang="en-US" sz="2000" i="1" dirty="0" smtClean="0"/>
              <a:t>Location</a:t>
            </a:r>
          </a:p>
          <a:p>
            <a:pPr lvl="1"/>
            <a:endParaRPr lang="en-US" sz="2000" i="1" dirty="0"/>
          </a:p>
          <a:p>
            <a:r>
              <a:rPr lang="en-US" sz="2400" dirty="0"/>
              <a:t>Used in machine language to identify which data to access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stack pointer</a:t>
            </a:r>
            <a:r>
              <a:rPr lang="en-US" sz="1800" dirty="0"/>
              <a:t> is address of most recent entry of </a:t>
            </a:r>
            <a:r>
              <a:rPr lang="en-US" sz="1800" i="1" dirty="0"/>
              <a:t>The Stack</a:t>
            </a:r>
          </a:p>
          <a:p>
            <a:r>
              <a:rPr lang="en-US" sz="2400" dirty="0"/>
              <a:t>Usually 2, 4, or 8 bytes, depending upon machine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1305592"/>
            <a:ext cx="7772400" cy="960438"/>
            <a:chOff x="457200" y="1069848"/>
            <a:chExt cx="7772400" cy="960438"/>
          </a:xfrm>
        </p:grpSpPr>
        <p:sp>
          <p:nvSpPr>
            <p:cNvPr id="432174" name="Freeform 46"/>
            <p:cNvSpPr>
              <a:spLocks/>
            </p:cNvSpPr>
            <p:nvPr/>
          </p:nvSpPr>
          <p:spPr bwMode="auto">
            <a:xfrm>
              <a:off x="3657600" y="1069848"/>
              <a:ext cx="2895600" cy="406400"/>
            </a:xfrm>
            <a:custGeom>
              <a:avLst/>
              <a:gdLst>
                <a:gd name="T0" fmla="*/ 0 w 1824"/>
                <a:gd name="T1" fmla="*/ 256 h 256"/>
                <a:gd name="T2" fmla="*/ 242 w 1824"/>
                <a:gd name="T3" fmla="*/ 56 h 256"/>
                <a:gd name="T4" fmla="*/ 945 w 1824"/>
                <a:gd name="T5" fmla="*/ 0 h 256"/>
                <a:gd name="T6" fmla="*/ 1507 w 1824"/>
                <a:gd name="T7" fmla="*/ 56 h 256"/>
                <a:gd name="T8" fmla="*/ 1824 w 1824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56">
                  <a:moveTo>
                    <a:pt x="0" y="256"/>
                  </a:moveTo>
                  <a:cubicBezTo>
                    <a:pt x="40" y="223"/>
                    <a:pt x="85" y="99"/>
                    <a:pt x="242" y="56"/>
                  </a:cubicBezTo>
                  <a:cubicBezTo>
                    <a:pt x="399" y="13"/>
                    <a:pt x="734" y="0"/>
                    <a:pt x="945" y="0"/>
                  </a:cubicBezTo>
                  <a:cubicBezTo>
                    <a:pt x="1156" y="0"/>
                    <a:pt x="1360" y="13"/>
                    <a:pt x="1507" y="56"/>
                  </a:cubicBezTo>
                  <a:cubicBezTo>
                    <a:pt x="1654" y="99"/>
                    <a:pt x="1758" y="214"/>
                    <a:pt x="1824" y="2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2175" name="Group 47"/>
            <p:cNvGrpSpPr>
              <a:grpSpLocks/>
            </p:cNvGrpSpPr>
            <p:nvPr/>
          </p:nvGrpSpPr>
          <p:grpSpPr bwMode="auto">
            <a:xfrm>
              <a:off x="457200" y="1527048"/>
              <a:ext cx="7772400" cy="503238"/>
              <a:chOff x="432" y="1008"/>
              <a:chExt cx="4896" cy="317"/>
            </a:xfrm>
          </p:grpSpPr>
          <p:sp>
            <p:nvSpPr>
              <p:cNvPr id="432176" name="Rectangle 48"/>
              <p:cNvSpPr>
                <a:spLocks noChangeArrowheads="1"/>
              </p:cNvSpPr>
              <p:nvPr/>
            </p:nvSpPr>
            <p:spPr bwMode="auto">
              <a:xfrm>
                <a:off x="4560" y="1008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2400" b="1">
                    <a:cs typeface="Times New Roman" pitchFamily="18" charset="0"/>
                  </a:rPr>
                  <a:t>∙∙∙</a:t>
                </a:r>
              </a:p>
            </p:txBody>
          </p:sp>
          <p:grpSp>
            <p:nvGrpSpPr>
              <p:cNvPr id="432177" name="Group 49"/>
              <p:cNvGrpSpPr>
                <a:grpSpLocks/>
              </p:cNvGrpSpPr>
              <p:nvPr/>
            </p:nvGrpSpPr>
            <p:grpSpPr bwMode="auto">
              <a:xfrm>
                <a:off x="4992" y="1008"/>
                <a:ext cx="336" cy="317"/>
                <a:chOff x="4992" y="1008"/>
                <a:chExt cx="336" cy="317"/>
              </a:xfrm>
            </p:grpSpPr>
            <p:sp>
              <p:nvSpPr>
                <p:cNvPr id="432178" name="Rectangle 50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40" y="1171"/>
                  <a:ext cx="23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2</a:t>
                  </a:r>
                  <a:r>
                    <a:rPr lang="en-US" sz="1600" b="1" baseline="30000">
                      <a:latin typeface="Arial" charset="0"/>
                    </a:rPr>
                    <a:t>n</a:t>
                  </a:r>
                  <a:r>
                    <a:rPr lang="en-US" sz="1600" b="1">
                      <a:latin typeface="Arial" charset="0"/>
                    </a:rPr>
                    <a:t>-1</a:t>
                  </a:r>
                </a:p>
              </p:txBody>
            </p:sp>
          </p:grpSp>
          <p:grpSp>
            <p:nvGrpSpPr>
              <p:cNvPr id="432180" name="Group 52"/>
              <p:cNvGrpSpPr>
                <a:grpSpLocks/>
              </p:cNvGrpSpPr>
              <p:nvPr/>
            </p:nvGrpSpPr>
            <p:grpSpPr bwMode="auto">
              <a:xfrm>
                <a:off x="432" y="1008"/>
                <a:ext cx="336" cy="317"/>
                <a:chOff x="4992" y="1008"/>
                <a:chExt cx="336" cy="317"/>
              </a:xfrm>
            </p:grpSpPr>
            <p:sp>
              <p:nvSpPr>
                <p:cNvPr id="432181" name="Rectangle 53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432183" name="Group 55"/>
              <p:cNvGrpSpPr>
                <a:grpSpLocks/>
              </p:cNvGrpSpPr>
              <p:nvPr/>
            </p:nvGrpSpPr>
            <p:grpSpPr bwMode="auto">
              <a:xfrm>
                <a:off x="768" y="1008"/>
                <a:ext cx="336" cy="317"/>
                <a:chOff x="4992" y="1008"/>
                <a:chExt cx="336" cy="317"/>
              </a:xfrm>
            </p:grpSpPr>
            <p:sp>
              <p:nvSpPr>
                <p:cNvPr id="432184" name="Rectangle 56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32186" name="Group 58"/>
              <p:cNvGrpSpPr>
                <a:grpSpLocks/>
              </p:cNvGrpSpPr>
              <p:nvPr/>
            </p:nvGrpSpPr>
            <p:grpSpPr bwMode="auto">
              <a:xfrm>
                <a:off x="1104" y="1008"/>
                <a:ext cx="336" cy="317"/>
                <a:chOff x="4992" y="1008"/>
                <a:chExt cx="336" cy="317"/>
              </a:xfrm>
            </p:grpSpPr>
            <p:sp>
              <p:nvSpPr>
                <p:cNvPr id="432187" name="Rectangle 59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432189" name="Group 61"/>
              <p:cNvGrpSpPr>
                <a:grpSpLocks/>
              </p:cNvGrpSpPr>
              <p:nvPr/>
            </p:nvGrpSpPr>
            <p:grpSpPr bwMode="auto">
              <a:xfrm>
                <a:off x="1440" y="1008"/>
                <a:ext cx="336" cy="317"/>
                <a:chOff x="4992" y="1008"/>
                <a:chExt cx="336" cy="317"/>
              </a:xfrm>
            </p:grpSpPr>
            <p:sp>
              <p:nvSpPr>
                <p:cNvPr id="432190" name="Rectangle 62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432192" name="Group 64"/>
              <p:cNvGrpSpPr>
                <a:grpSpLocks/>
              </p:cNvGrpSpPr>
              <p:nvPr/>
            </p:nvGrpSpPr>
            <p:grpSpPr bwMode="auto">
              <a:xfrm>
                <a:off x="1776" y="1008"/>
                <a:ext cx="336" cy="317"/>
                <a:chOff x="4992" y="1008"/>
                <a:chExt cx="336" cy="317"/>
              </a:xfrm>
            </p:grpSpPr>
            <p:sp>
              <p:nvSpPr>
                <p:cNvPr id="432193" name="Rectangle 65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432195" name="Group 67"/>
              <p:cNvGrpSpPr>
                <a:grpSpLocks/>
              </p:cNvGrpSpPr>
              <p:nvPr/>
            </p:nvGrpSpPr>
            <p:grpSpPr bwMode="auto">
              <a:xfrm>
                <a:off x="2112" y="1008"/>
                <a:ext cx="336" cy="317"/>
                <a:chOff x="4992" y="1008"/>
                <a:chExt cx="336" cy="317"/>
              </a:xfrm>
            </p:grpSpPr>
            <p:sp>
              <p:nvSpPr>
                <p:cNvPr id="43219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432198" name="Group 70"/>
              <p:cNvGrpSpPr>
                <a:grpSpLocks/>
              </p:cNvGrpSpPr>
              <p:nvPr/>
            </p:nvGrpSpPr>
            <p:grpSpPr bwMode="auto">
              <a:xfrm>
                <a:off x="2448" y="1008"/>
                <a:ext cx="336" cy="317"/>
                <a:chOff x="4992" y="1008"/>
                <a:chExt cx="336" cy="317"/>
              </a:xfrm>
            </p:grpSpPr>
            <p:sp>
              <p:nvSpPr>
                <p:cNvPr id="432199" name="Rectangle 71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</p:grpSp>
          <p:grpSp>
            <p:nvGrpSpPr>
              <p:cNvPr id="432201" name="Group 73"/>
              <p:cNvGrpSpPr>
                <a:grpSpLocks/>
              </p:cNvGrpSpPr>
              <p:nvPr/>
            </p:nvGrpSpPr>
            <p:grpSpPr bwMode="auto">
              <a:xfrm>
                <a:off x="2784" y="1008"/>
                <a:ext cx="336" cy="317"/>
                <a:chOff x="4992" y="1008"/>
                <a:chExt cx="336" cy="317"/>
              </a:xfrm>
            </p:grpSpPr>
            <p:sp>
              <p:nvSpPr>
                <p:cNvPr id="432202" name="Rectangle 74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432204" name="Group 76"/>
              <p:cNvGrpSpPr>
                <a:grpSpLocks/>
              </p:cNvGrpSpPr>
              <p:nvPr/>
            </p:nvGrpSpPr>
            <p:grpSpPr bwMode="auto">
              <a:xfrm>
                <a:off x="3120" y="1008"/>
                <a:ext cx="336" cy="317"/>
                <a:chOff x="4992" y="1008"/>
                <a:chExt cx="336" cy="317"/>
              </a:xfrm>
            </p:grpSpPr>
            <p:sp>
              <p:nvSpPr>
                <p:cNvPr id="432205" name="Rectangle 77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</p:grpSp>
          <p:grpSp>
            <p:nvGrpSpPr>
              <p:cNvPr id="432207" name="Group 79"/>
              <p:cNvGrpSpPr>
                <a:grpSpLocks/>
              </p:cNvGrpSpPr>
              <p:nvPr/>
            </p:nvGrpSpPr>
            <p:grpSpPr bwMode="auto">
              <a:xfrm>
                <a:off x="3456" y="1008"/>
                <a:ext cx="336" cy="317"/>
                <a:chOff x="4992" y="1008"/>
                <a:chExt cx="336" cy="317"/>
              </a:xfrm>
            </p:grpSpPr>
            <p:sp>
              <p:nvSpPr>
                <p:cNvPr id="432208" name="Rectangle 80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</p:grpSp>
          <p:grpSp>
            <p:nvGrpSpPr>
              <p:cNvPr id="432210" name="Group 82"/>
              <p:cNvGrpSpPr>
                <a:grpSpLocks/>
              </p:cNvGrpSpPr>
              <p:nvPr/>
            </p:nvGrpSpPr>
            <p:grpSpPr bwMode="auto">
              <a:xfrm>
                <a:off x="3792" y="1008"/>
                <a:ext cx="336" cy="317"/>
                <a:chOff x="4992" y="1008"/>
                <a:chExt cx="336" cy="317"/>
              </a:xfrm>
            </p:grpSpPr>
            <p:sp>
              <p:nvSpPr>
                <p:cNvPr id="432211" name="Rectangle 83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1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089" y="1171"/>
                  <a:ext cx="14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432213" name="Group 85"/>
              <p:cNvGrpSpPr>
                <a:grpSpLocks/>
              </p:cNvGrpSpPr>
              <p:nvPr/>
            </p:nvGrpSpPr>
            <p:grpSpPr bwMode="auto">
              <a:xfrm>
                <a:off x="4128" y="1008"/>
                <a:ext cx="336" cy="317"/>
                <a:chOff x="4992" y="1008"/>
                <a:chExt cx="336" cy="317"/>
              </a:xfrm>
            </p:grpSpPr>
            <p:sp>
              <p:nvSpPr>
                <p:cNvPr id="432214" name="Rectangle 86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1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089" y="1171"/>
                  <a:ext cx="14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11</a:t>
                  </a:r>
                </a:p>
              </p:txBody>
            </p:sp>
          </p:grpSp>
        </p:grpSp>
        <p:sp>
          <p:nvSpPr>
            <p:cNvPr id="432173" name="Rectangle 45"/>
            <p:cNvSpPr>
              <a:spLocks noChangeArrowheads="1"/>
            </p:cNvSpPr>
            <p:nvPr/>
          </p:nvSpPr>
          <p:spPr bwMode="auto">
            <a:xfrm>
              <a:off x="2590800" y="1527048"/>
              <a:ext cx="2133600" cy="22860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11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200" dirty="0">
                  <a:latin typeface="+mn-lt"/>
                </a:rPr>
                <a:t>(text)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global and static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data</a:t>
              </a:r>
              <a:endParaRPr lang="en-US" dirty="0">
                <a:latin typeface="+mn-lt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/>
              <a:t>Allocation</a:t>
            </a:r>
            <a:endParaRPr lang="en-US" sz="3600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rot="20353406">
            <a:off x="2383758" y="5043633"/>
            <a:ext cx="109284" cy="571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 rot="3262436">
            <a:off x="-133247" y="3239581"/>
            <a:ext cx="3160713" cy="1016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These are </a:t>
            </a:r>
            <a:r>
              <a:rPr lang="en-US" sz="2000" i="1" dirty="0">
                <a:latin typeface="+mn-lt"/>
              </a:rPr>
              <a:t>addresses</a:t>
            </a:r>
            <a:r>
              <a:rPr lang="en-US" sz="2000" dirty="0">
                <a:latin typeface="+mn-lt"/>
              </a:rPr>
              <a:t> of memory locations in 32-bit machine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rot="20353406" flipV="1">
            <a:off x="1577007" y="2672513"/>
            <a:ext cx="960786" cy="384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</a:t>
            </a:r>
            <a:r>
              <a:rPr lang="en-US" i="0" dirty="0"/>
              <a:t>C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Used </a:t>
            </a:r>
            <a:r>
              <a:rPr lang="en-US" sz="2400" i="1" dirty="0"/>
              <a:t>everywhere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building useful, interesting, data structures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returning data from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managing </a:t>
            </a:r>
            <a:r>
              <a:rPr lang="en-US" sz="2000" dirty="0" smtClean="0"/>
              <a:t>arrays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+mn-lt"/>
                <a:cs typeface="Courier New" pitchFamily="49" charset="0"/>
              </a:rPr>
              <a:t>'</a:t>
            </a:r>
            <a:r>
              <a:rPr lang="en-US" sz="2400" i="1" dirty="0" smtClean="0">
                <a:latin typeface="+mn-lt"/>
              </a:rPr>
              <a:t>&amp;'</a:t>
            </a:r>
            <a:r>
              <a:rPr lang="en-US" sz="2400" dirty="0" smtClean="0"/>
              <a:t> </a:t>
            </a:r>
            <a:r>
              <a:rPr lang="en-US" sz="2400" dirty="0"/>
              <a:t>unary operator generates a </a:t>
            </a:r>
            <a:r>
              <a:rPr lang="en-US" sz="2400" i="1" dirty="0"/>
              <a:t>pointer</a:t>
            </a:r>
            <a:r>
              <a:rPr lang="en-US" sz="2400" dirty="0"/>
              <a:t> to </a:t>
            </a:r>
            <a:r>
              <a:rPr lang="en-US" sz="2400" i="1" dirty="0">
                <a:latin typeface="+mn-lt"/>
                <a:cs typeface="Times New Roman" pitchFamily="18" charset="0"/>
              </a:rPr>
              <a:t>x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i="1" dirty="0" err="1">
                <a:latin typeface="+mn-lt"/>
              </a:rPr>
              <a:t>scanf</a:t>
            </a:r>
            <a:r>
              <a:rPr lang="en-US" sz="2000" i="1" dirty="0">
                <a:latin typeface="+mn-lt"/>
              </a:rPr>
              <a:t>(</a:t>
            </a:r>
            <a:r>
              <a:rPr lang="en-US" sz="2000" i="1" dirty="0">
                <a:latin typeface="+mn-lt"/>
                <a:cs typeface="Courier New" pitchFamily="49" charset="0"/>
              </a:rPr>
              <a:t>"</a:t>
            </a:r>
            <a:r>
              <a:rPr lang="en-US" sz="2000" i="1" dirty="0">
                <a:latin typeface="+mn-lt"/>
              </a:rPr>
              <a:t>%d", &amp;x);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i="1" dirty="0">
                <a:latin typeface="+mn-lt"/>
              </a:rPr>
              <a:t>p = &amp;c;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Operand of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i="1" dirty="0">
                <a:latin typeface="+mn-lt"/>
              </a:rPr>
              <a:t>'&amp;' </a:t>
            </a:r>
            <a:r>
              <a:rPr lang="en-US" sz="2000" dirty="0"/>
              <a:t>must be an </a:t>
            </a:r>
            <a:r>
              <a:rPr lang="en-US" sz="2000" i="1" dirty="0"/>
              <a:t>l-value — i.e., </a:t>
            </a:r>
            <a:r>
              <a:rPr lang="en-US" sz="2000" dirty="0"/>
              <a:t>a legal object on left of assignment operator </a:t>
            </a:r>
            <a:r>
              <a:rPr lang="en-US" sz="2000" dirty="0" smtClean="0"/>
              <a:t>(</a:t>
            </a:r>
            <a:r>
              <a:rPr lang="en-US" i="1" dirty="0" smtClean="0">
                <a:latin typeface="+mn-lt"/>
              </a:rPr>
              <a:t>'='</a:t>
            </a:r>
            <a:r>
              <a:rPr lang="en-US" sz="2000" dirty="0" smtClean="0"/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sz="2400" dirty="0"/>
              <a:t>Unary </a:t>
            </a:r>
            <a:r>
              <a:rPr lang="en-US" i="1" dirty="0">
                <a:latin typeface="+mn-lt"/>
                <a:cs typeface="Courier New" pitchFamily="49" charset="0"/>
              </a:rPr>
              <a:t>'*'</a:t>
            </a:r>
            <a:r>
              <a:rPr lang="en-US" sz="2400" dirty="0"/>
              <a:t> operator </a:t>
            </a:r>
            <a:r>
              <a:rPr lang="en-US" sz="2400" i="1" dirty="0"/>
              <a:t>dereferences</a:t>
            </a:r>
            <a:r>
              <a:rPr lang="en-US" sz="2400" dirty="0"/>
              <a:t> a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i.e., gets value pointed to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i="1" dirty="0">
                <a:latin typeface="+mn-lt"/>
              </a:rPr>
              <a:t>*p</a:t>
            </a:r>
            <a:r>
              <a:rPr lang="en-US" sz="2000" dirty="0"/>
              <a:t> refers to value </a:t>
            </a:r>
            <a:r>
              <a:rPr lang="en-US" sz="2000" dirty="0" smtClean="0"/>
              <a:t>contained </a:t>
            </a:r>
            <a:r>
              <a:rPr lang="en-US" sz="2000" dirty="0"/>
              <a:t>in location </a:t>
            </a:r>
            <a:r>
              <a:rPr lang="en-US" i="1" dirty="0">
                <a:latin typeface="+mn-lt"/>
              </a:rPr>
              <a:t>c </a:t>
            </a:r>
            <a:r>
              <a:rPr lang="en-US" sz="2000" dirty="0"/>
              <a:t>(above)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i="1" dirty="0">
                <a:latin typeface="+mn-lt"/>
              </a:rPr>
              <a:t>*p = x + y; *p = *q;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5257801" y="3516178"/>
            <a:ext cx="3691922" cy="702756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Not the same as binary </a:t>
            </a:r>
            <a:r>
              <a:rPr lang="en-US" dirty="0">
                <a:latin typeface="+mn-lt"/>
                <a:cs typeface="Courier New" pitchFamily="49" charset="0"/>
              </a:rPr>
              <a:t>'</a:t>
            </a:r>
            <a:r>
              <a:rPr lang="en-US" dirty="0">
                <a:latin typeface="+mn-lt"/>
                <a:cs typeface="Times New Roman" pitchFamily="18" charset="0"/>
              </a:rPr>
              <a:t>&amp;</a:t>
            </a:r>
            <a:r>
              <a:rPr lang="en-US" dirty="0">
                <a:latin typeface="+mn-lt"/>
                <a:cs typeface="Courier New" pitchFamily="49" charset="0"/>
              </a:rPr>
              <a:t>'</a:t>
            </a:r>
            <a:r>
              <a:rPr lang="en-US" sz="2000" dirty="0">
                <a:latin typeface="+mn-lt"/>
                <a:cs typeface="Times New Roman" pitchFamily="18" charset="0"/>
              </a:rPr>
              <a:t> operator (bitwise </a:t>
            </a:r>
            <a:r>
              <a:rPr lang="en-US" sz="2000" i="1" dirty="0">
                <a:latin typeface="+mn-lt"/>
                <a:cs typeface="Times New Roman" pitchFamily="18" charset="0"/>
              </a:rPr>
              <a:t>AND</a:t>
            </a:r>
            <a:r>
              <a:rPr lang="en-US" sz="2000" dirty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rot="21168106" flipH="1" flipV="1">
            <a:off x="4289511" y="3455273"/>
            <a:ext cx="945977" cy="41563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Pointers in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an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*q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**r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pointer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char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*s;	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an object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of type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2"/>
            <a:r>
              <a:rPr lang="en-US" sz="2400" dirty="0" err="1">
                <a:latin typeface="+mn-lt"/>
              </a:rPr>
              <a:t>E.g</a:t>
            </a:r>
            <a:r>
              <a:rPr lang="en-US" sz="2400" dirty="0">
                <a:latin typeface="+mn-lt"/>
              </a:rPr>
              <a:t>, a </a:t>
            </a:r>
            <a:r>
              <a:rPr lang="en-US" sz="2400" i="1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union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function</a:t>
            </a:r>
            <a:r>
              <a:rPr lang="en-US" sz="2400" dirty="0">
                <a:latin typeface="+mn-lt"/>
              </a:rPr>
              <a:t>, something defined by a </a:t>
            </a:r>
            <a:r>
              <a:rPr lang="en-US" sz="2400" i="1" dirty="0" err="1">
                <a:latin typeface="+mn-lt"/>
              </a:rPr>
              <a:t>typedef</a:t>
            </a:r>
            <a:r>
              <a:rPr lang="en-US" sz="2400" dirty="0">
                <a:latin typeface="+mn-lt"/>
              </a:rPr>
              <a:t>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Pointers in </a:t>
            </a:r>
            <a:r>
              <a:rPr lang="en-US" i="0" dirty="0"/>
              <a:t>C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3000" y="2590800"/>
            <a:ext cx="5410200" cy="467400"/>
            <a:chOff x="1143000" y="2590800"/>
            <a:chExt cx="5410200" cy="46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1676400" y="2590800"/>
              <a:ext cx="2590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257800" y="2601000"/>
              <a:ext cx="1295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3000" y="26010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 bwMode="auto">
            <a:xfrm>
              <a:off x="3200400" y="2819400"/>
              <a:ext cx="2057400" cy="10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1677600" y="4419600"/>
            <a:ext cx="25908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05500" y="5791200"/>
            <a:ext cx="1295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4200" y="4429800"/>
            <a:ext cx="533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96200" y="4658400"/>
            <a:ext cx="2057400" cy="1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259000" y="4440000"/>
            <a:ext cx="25908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905500" y="4724400"/>
            <a:ext cx="6477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14600" y="3058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3750" y="4903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0400" y="4903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9500" y="3064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 bytes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750" y="6247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 bytes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6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Pointers in </a:t>
            </a:r>
            <a:r>
              <a:rPr lang="en-US" i="0" dirty="0"/>
              <a:t>C </a:t>
            </a:r>
            <a:r>
              <a:rPr lang="en-US" sz="2800" dirty="0"/>
              <a:t>(continued)</a:t>
            </a:r>
            <a:endParaRPr lang="en-US" i="0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Pointer declarations:–read from </a:t>
            </a:r>
            <a:r>
              <a:rPr lang="en-US" sz="2800" i="1" dirty="0">
                <a:latin typeface="+mn-lt"/>
              </a:rPr>
              <a:t>right</a:t>
            </a:r>
            <a:r>
              <a:rPr lang="en-US" sz="2800" dirty="0">
                <a:latin typeface="+mn-lt"/>
              </a:rPr>
              <a:t> to </a:t>
            </a:r>
            <a:r>
              <a:rPr lang="en-US" sz="2800" i="1" dirty="0">
                <a:latin typeface="+mn-lt"/>
              </a:rPr>
              <a:t>left</a:t>
            </a:r>
            <a:endParaRPr lang="en-US" sz="2800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2"/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is a pointer to an integer constant</a:t>
            </a:r>
          </a:p>
          <a:p>
            <a:pPr lvl="2"/>
            <a:r>
              <a:rPr lang="en-US" sz="2400" dirty="0">
                <a:latin typeface="+mn-lt"/>
              </a:rPr>
              <a:t>I.e., pointer can change, things it points to cannot</a:t>
            </a:r>
            <a:endParaRPr lang="en-US" sz="2400" b="1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lvl="2"/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is a constant pointer to an integer variable</a:t>
            </a:r>
            <a:endParaRPr lang="en-US" sz="2400" b="1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I.e., pointer cannot change, thing it points to can!</a:t>
            </a:r>
            <a:endParaRPr lang="en-US" sz="2400" b="1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lvl="2"/>
            <a:r>
              <a:rPr lang="en-US" sz="2400" i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 is a constant pointer to an integer constant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3371"/>
            <a:ext cx="89154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In C: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NAME value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Note: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semicolon at the end!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All on one line.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Tip: Enclose in parentheses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Work by textual substitution.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Examples: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(100)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MAX_CLASSES (MAX_STUDENTS / ROOMS)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*q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Note * needed on both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p + 1;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Construct a pointer to the next </a:t>
            </a:r>
            <a:r>
              <a:rPr lang="en-US" sz="2400" i="1" u="sng" dirty="0">
                <a:latin typeface="+mn-lt"/>
              </a:rPr>
              <a:t>integer</a:t>
            </a:r>
            <a:r>
              <a:rPr lang="en-US" sz="2400" dirty="0">
                <a:latin typeface="+mn-lt"/>
              </a:rPr>
              <a:t> after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 memory; assign </a:t>
            </a:r>
            <a:r>
              <a:rPr lang="en-US" sz="2400" dirty="0">
                <a:latin typeface="+mn-lt"/>
              </a:rPr>
              <a:t>it to </a:t>
            </a:r>
            <a:r>
              <a:rPr lang="en-US" sz="2400" i="1" dirty="0" smtClean="0">
                <a:latin typeface="+mn-lt"/>
              </a:rPr>
              <a:t>q.</a:t>
            </a:r>
          </a:p>
          <a:p>
            <a:pPr lvl="1">
              <a:lnSpc>
                <a:spcPct val="90000"/>
              </a:lnSpc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i="1" dirty="0" smtClean="0">
              <a:latin typeface="+mn-lt"/>
            </a:endParaRPr>
          </a:p>
          <a:p>
            <a:pPr lvl="1">
              <a:lnSpc>
                <a:spcPct val="90000"/>
              </a:lnSpc>
            </a:pP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Logically, q is larger than p by 1.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 numerically, q is larger than p by 4.</a:t>
            </a:r>
            <a:endParaRPr lang="en-US" sz="2400" dirty="0" smtClean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9780" y="3464950"/>
            <a:ext cx="8222361" cy="320040"/>
            <a:chOff x="533400" y="2430780"/>
            <a:chExt cx="8222361" cy="32004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340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34112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16408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10984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74312" y="3792310"/>
            <a:ext cx="179536" cy="720447"/>
            <a:chOff x="2369820" y="3444240"/>
            <a:chExt cx="179536" cy="720447"/>
          </a:xfrm>
        </p:grpSpPr>
        <p:sp>
          <p:nvSpPr>
            <p:cNvPr id="3" name="TextBox 2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p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3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2893652" y="3792310"/>
            <a:ext cx="179536" cy="720447"/>
            <a:chOff x="2369820" y="3444240"/>
            <a:chExt cx="179536" cy="720447"/>
          </a:xfrm>
        </p:grpSpPr>
        <p:sp>
          <p:nvSpPr>
            <p:cNvPr id="35" name="TextBox 34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 smtClean="0"/>
                <a:t>q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*p, *r;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p + n;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Construct a pointer to a </a:t>
            </a:r>
            <a:r>
              <a:rPr lang="en-US" sz="2400" i="1" dirty="0">
                <a:latin typeface="+mn-lt"/>
              </a:rPr>
              <a:t>double</a:t>
            </a:r>
            <a:r>
              <a:rPr lang="en-US" sz="2400" dirty="0">
                <a:latin typeface="+mn-lt"/>
              </a:rPr>
              <a:t> that is </a:t>
            </a: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doubles</a:t>
            </a:r>
            <a:r>
              <a:rPr lang="en-US" sz="2400" dirty="0">
                <a:latin typeface="+mn-lt"/>
              </a:rPr>
              <a:t> beyond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, and assign it to </a:t>
            </a:r>
            <a:r>
              <a:rPr lang="en-US" sz="2400" i="1" dirty="0">
                <a:latin typeface="+mn-lt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may be negative</a:t>
            </a:r>
            <a:endParaRPr lang="en-US" sz="2200" b="1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" y="4088814"/>
            <a:ext cx="8237601" cy="646331"/>
            <a:chOff x="518160" y="4088814"/>
            <a:chExt cx="8237601" cy="646331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1816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6408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1000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09841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5920" y="4088814"/>
              <a:ext cx="1653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0" dirty="0" smtClean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4312" y="4773178"/>
            <a:ext cx="179536" cy="720447"/>
            <a:chOff x="2369820" y="3444240"/>
            <a:chExt cx="179536" cy="720447"/>
          </a:xfrm>
        </p:grpSpPr>
        <p:sp>
          <p:nvSpPr>
            <p:cNvPr id="18" name="TextBox 17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p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7073819" y="4773178"/>
            <a:ext cx="113814" cy="720447"/>
            <a:chOff x="7020073" y="4773178"/>
            <a:chExt cx="113814" cy="720447"/>
          </a:xfrm>
        </p:grpSpPr>
        <p:sp>
          <p:nvSpPr>
            <p:cNvPr id="21" name="TextBox 20"/>
            <p:cNvSpPr txBox="1"/>
            <p:nvPr/>
          </p:nvSpPr>
          <p:spPr>
            <a:xfrm>
              <a:off x="7020073" y="5062738"/>
              <a:ext cx="11381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r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 bwMode="auto">
            <a:xfrm flipV="1">
              <a:off x="7076980" y="4773178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12200" y="5016571"/>
            <a:ext cx="2303267" cy="523220"/>
            <a:chOff x="3913909" y="5278181"/>
            <a:chExt cx="2303267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4247049" y="5278181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Calibri" pitchFamily="34" charset="0"/>
                </a:rPr>
                <a:t>n </a:t>
              </a:r>
              <a:r>
                <a:rPr lang="en-US" sz="2800" dirty="0" smtClean="0">
                  <a:latin typeface="Calibri" pitchFamily="34" charset="0"/>
                </a:rPr>
                <a:t>doubles</a:t>
              </a:r>
              <a:endParaRPr lang="en-US" sz="2800" i="1" dirty="0" smtClean="0"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3913909" y="5539791"/>
              <a:ext cx="33314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884036" y="5539791"/>
              <a:ext cx="33314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*q;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p++; q--;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Increment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to point to the next </a:t>
            </a:r>
            <a:r>
              <a:rPr lang="en-US" sz="2400" i="1" dirty="0">
                <a:latin typeface="+mn-lt"/>
              </a:rPr>
              <a:t>long 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; decrement </a:t>
            </a:r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to point to the previous </a:t>
            </a:r>
            <a:r>
              <a:rPr lang="en-US" sz="2400" i="1" dirty="0">
                <a:latin typeface="+mn-lt"/>
              </a:rPr>
              <a:t>long </a:t>
            </a:r>
            <a:r>
              <a:rPr lang="en-US" sz="2400" i="1" dirty="0" err="1">
                <a:latin typeface="+mn-lt"/>
              </a:rPr>
              <a:t>int</a:t>
            </a:r>
            <a:endParaRPr lang="en-US" sz="2400" i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*p, *q;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p – q;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is the number of floats between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*q</a:t>
            </a:r>
            <a:r>
              <a:rPr lang="en-US" sz="2400" dirty="0">
                <a:latin typeface="+mn-lt"/>
              </a:rPr>
              <a:t>; i.e., what would be added to </a:t>
            </a:r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to get </a:t>
            </a:r>
            <a:r>
              <a:rPr lang="en-US" sz="2400" i="1" dirty="0" smtClean="0">
                <a:latin typeface="+mn-lt"/>
              </a:rPr>
              <a:t>p?</a:t>
            </a:r>
            <a:endParaRPr lang="en-US" sz="2400" i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Comparison of pointers is always valid for equality or </a:t>
            </a:r>
            <a:r>
              <a:rPr lang="en-US" sz="2400" i="1" dirty="0">
                <a:latin typeface="+mn-lt"/>
              </a:rPr>
              <a:t>NULL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Comparison for </a:t>
            </a:r>
            <a:r>
              <a:rPr lang="en-US" sz="2400" i="1" dirty="0">
                <a:latin typeface="+mn-lt"/>
              </a:rPr>
              <a:t>&gt;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&gt;=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&lt;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&lt;=</a:t>
            </a:r>
            <a:r>
              <a:rPr lang="en-US" sz="2400" dirty="0">
                <a:latin typeface="+mn-lt"/>
              </a:rPr>
              <a:t> is </a:t>
            </a:r>
            <a:r>
              <a:rPr lang="en-US" sz="2400" dirty="0" smtClean="0">
                <a:latin typeface="+mn-lt"/>
              </a:rPr>
              <a:t>meaningful only </a:t>
            </a:r>
            <a:r>
              <a:rPr lang="en-US" sz="2400" dirty="0">
                <a:latin typeface="+mn-lt"/>
              </a:rPr>
              <a:t>in same array!</a:t>
            </a:r>
            <a:endParaRPr lang="en-US" sz="2000" dirty="0">
              <a:latin typeface="+mn-lt"/>
            </a:endParaRPr>
          </a:p>
        </p:txBody>
      </p:sp>
      <p:sp>
        <p:nvSpPr>
          <p:cNvPr id="444421" name="Line 5"/>
          <p:cNvSpPr>
            <a:spLocks noChangeShapeType="1"/>
          </p:cNvSpPr>
          <p:nvPr/>
        </p:nvSpPr>
        <p:spPr bwMode="auto">
          <a:xfrm flipH="1">
            <a:off x="2743200" y="22860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4343400" y="1869206"/>
            <a:ext cx="3160713" cy="711200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>
                <a:latin typeface="+mn-lt"/>
              </a:rPr>
              <a:t>C</a:t>
            </a:r>
            <a:r>
              <a:rPr lang="en-US" sz="2000" dirty="0">
                <a:latin typeface="+mn-lt"/>
              </a:rPr>
              <a:t> never checks that the resulting pointer is valid</a:t>
            </a:r>
            <a:endParaRPr lang="en-US" sz="2000" i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61400" cy="1143000"/>
          </a:xfrm>
        </p:spPr>
        <p:txBody>
          <a:bodyPr/>
          <a:lstStyle/>
          <a:p>
            <a:r>
              <a:rPr lang="en-US" sz="4000" dirty="0"/>
              <a:t>Why introduce pointers in the middle of a lesson on arrays?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828799"/>
            <a:ext cx="7896225" cy="4505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 They are </a:t>
            </a:r>
            <a:r>
              <a:rPr lang="en-US" sz="2800" i="1" dirty="0">
                <a:latin typeface="+mn-lt"/>
              </a:rPr>
              <a:t>closely related</a:t>
            </a:r>
            <a:r>
              <a:rPr lang="en-US" sz="2800" dirty="0">
                <a:latin typeface="+mn-lt"/>
              </a:rPr>
              <a:t> in </a:t>
            </a:r>
            <a:r>
              <a:rPr lang="en-US" sz="2800" i="1" dirty="0">
                <a:latin typeface="+mn-lt"/>
              </a:rPr>
              <a:t>C</a:t>
            </a:r>
            <a:endParaRPr lang="en-US" sz="28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In fact, they are essentially the same thing!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Esp. when used as parameters of </a:t>
            </a:r>
            <a:r>
              <a:rPr lang="en-US" sz="2400" dirty="0" smtClean="0">
                <a:latin typeface="+mn-lt"/>
              </a:rPr>
              <a:t>functions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Type</a:t>
            </a:r>
            <a:r>
              <a:rPr lang="en-US" sz="2400" dirty="0">
                <a:latin typeface="+mn-lt"/>
              </a:rPr>
              <a:t> of </a:t>
            </a:r>
            <a:r>
              <a:rPr lang="en-US" sz="2400" i="1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(for practical purposes) </a:t>
            </a:r>
            <a:r>
              <a:rPr lang="en-US" sz="2400" i="1" dirty="0" err="1" smtClean="0">
                <a:latin typeface="+mn-lt"/>
              </a:rPr>
              <a:t>int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*</a:t>
            </a:r>
            <a:r>
              <a:rPr lang="en-US" sz="2200" b="1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 = A</a:t>
            </a:r>
            <a:r>
              <a:rPr lang="en-US" sz="2200" b="1" dirty="0">
                <a:latin typeface="+mn-lt"/>
              </a:rPr>
              <a:t>;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legal assignment</a:t>
            </a:r>
            <a:endParaRPr lang="en-US" sz="24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refers to </a:t>
            </a:r>
            <a:r>
              <a:rPr lang="en-US" sz="2400" i="1" dirty="0">
                <a:latin typeface="+mn-lt"/>
              </a:rPr>
              <a:t>A[0]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*(p + n</a:t>
            </a:r>
            <a:r>
              <a:rPr lang="en-US" sz="2200" b="1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 refers to </a:t>
            </a:r>
            <a:r>
              <a:rPr lang="en-US" sz="2400" i="1" dirty="0">
                <a:latin typeface="+mn-lt"/>
              </a:rPr>
              <a:t>A[n]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 = &amp;A[5];</a:t>
            </a:r>
            <a:r>
              <a:rPr lang="en-US" sz="2400" dirty="0">
                <a:latin typeface="+mn-lt"/>
              </a:rPr>
              <a:t> is the same as </a:t>
            </a:r>
            <a:r>
              <a:rPr lang="en-US" sz="2400" i="1" dirty="0">
                <a:latin typeface="+mn-lt"/>
              </a:rPr>
              <a:t>p = A + 5;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4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Type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is </a:t>
            </a:r>
            <a:r>
              <a:rPr lang="en-US" sz="2400" dirty="0" smtClean="0"/>
              <a:t>actually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* </a:t>
            </a:r>
            <a:r>
              <a:rPr lang="en-US" sz="2400" i="1" dirty="0" err="1" smtClean="0"/>
              <a:t>const</a:t>
            </a:r>
            <a:r>
              <a:rPr lang="en-US" sz="2200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name of an array is always the same as the address of the zeroth element of the array.</a:t>
            </a:r>
            <a:endParaRPr lang="en-US" sz="2200" b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Therefore,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A; </a:t>
            </a:r>
            <a:r>
              <a:rPr lang="en-US" sz="2400" dirty="0"/>
              <a:t>is a legal </a:t>
            </a:r>
            <a:r>
              <a:rPr lang="en-US" sz="2400" dirty="0" smtClean="0"/>
              <a:t>assignment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p; </a:t>
            </a:r>
            <a:r>
              <a:rPr lang="en-US" sz="2400" dirty="0" smtClean="0"/>
              <a:t>is NOT a legal assignment, because of </a:t>
            </a:r>
            <a:r>
              <a:rPr lang="en-US" sz="2400" i="1" dirty="0" err="1" smtClean="0"/>
              <a:t>const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sz="2400" dirty="0" smtClean="0"/>
              <a:t>Even though the types match!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 other words, you cannot change the address of an array you just declared! 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6151399"/>
            <a:ext cx="6376347" cy="641201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lIns="25400" tIns="12700" rIns="25400" bIns="12700" rtlCol="0" anchor="ctr" anchorCtr="0">
            <a:spAutoFit/>
          </a:bodyPr>
          <a:lstStyle/>
          <a:p>
            <a:r>
              <a:rPr lang="en-US" sz="2000" dirty="0" smtClean="0">
                <a:latin typeface="+mn-lt"/>
              </a:rPr>
              <a:t>K &amp; R note this restriction on middle of p. 99 , §5.3,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but they do not use the </a:t>
            </a:r>
            <a:r>
              <a:rPr lang="en-US" sz="2000" i="1" dirty="0" err="1" smtClean="0">
                <a:latin typeface="+mn-lt"/>
              </a:rPr>
              <a:t>const</a:t>
            </a:r>
            <a:r>
              <a:rPr lang="en-US" sz="2000" dirty="0" smtClean="0">
                <a:latin typeface="+mn-lt"/>
              </a:rPr>
              <a:t> notation.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</a:t>
            </a:r>
            <a:r>
              <a:rPr lang="en-US" sz="2800" dirty="0" smtClean="0"/>
              <a:t>(continued):–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*(</a:t>
            </a:r>
            <a:r>
              <a:rPr lang="en-US" i="1" dirty="0" err="1" smtClean="0"/>
              <a:t>A+n</a:t>
            </a:r>
            <a:r>
              <a:rPr lang="en-US" dirty="0" smtClean="0"/>
              <a:t>) is equivalent to </a:t>
            </a:r>
            <a:r>
              <a:rPr lang="en-US" i="1" dirty="0" smtClean="0"/>
              <a:t>A[n]</a:t>
            </a:r>
          </a:p>
          <a:p>
            <a:pPr lvl="1"/>
            <a:endParaRPr lang="en-US" dirty="0"/>
          </a:p>
          <a:p>
            <a:r>
              <a:rPr lang="en-US" dirty="0" smtClean="0"/>
              <a:t>Let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p[n]</a:t>
            </a:r>
            <a:r>
              <a:rPr lang="en-US" dirty="0" smtClean="0"/>
              <a:t> accesses the </a:t>
            </a:r>
            <a:r>
              <a:rPr lang="en-US" i="1" dirty="0" smtClean="0"/>
              <a:t>nth</a:t>
            </a:r>
            <a:r>
              <a:rPr lang="en-US" dirty="0" smtClean="0"/>
              <a:t> integer past the integer pointed 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 Reality </a:t>
            </a:r>
            <a:r>
              <a:rPr lang="en-US" sz="2800" dirty="0" smtClean="0"/>
              <a:t>(continued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A[10]; </a:t>
            </a:r>
            <a:r>
              <a:rPr lang="en-US" sz="2800" u="sng" dirty="0">
                <a:latin typeface="+mn-lt"/>
              </a:rPr>
              <a:t>vs.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800" i="1" dirty="0" smtClean="0">
                <a:latin typeface="+mn-lt"/>
              </a:rPr>
              <a:t>Difference</a:t>
            </a:r>
            <a:r>
              <a:rPr lang="en-US" sz="2800" dirty="0" smtClean="0">
                <a:latin typeface="+mn-lt"/>
              </a:rPr>
              <a:t>:– </a:t>
            </a:r>
            <a:endParaRPr lang="en-US" sz="2800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double A[10]</a:t>
            </a:r>
            <a:r>
              <a:rPr lang="en-US" sz="2400" dirty="0">
                <a:latin typeface="+mn-lt"/>
              </a:rPr>
              <a:t> sets aside </a:t>
            </a:r>
            <a:r>
              <a:rPr lang="en-US" sz="2400" i="1" dirty="0">
                <a:latin typeface="+mn-lt"/>
              </a:rPr>
              <a:t>ten</a:t>
            </a:r>
            <a:r>
              <a:rPr lang="en-US" sz="2400" dirty="0">
                <a:latin typeface="+mn-lt"/>
              </a:rPr>
              <a:t> units of memory, each large enough to hold a </a:t>
            </a:r>
            <a:r>
              <a:rPr lang="en-US" sz="2400" b="1" dirty="0">
                <a:latin typeface="+mn-lt"/>
              </a:rPr>
              <a:t>double</a:t>
            </a:r>
            <a:r>
              <a:rPr lang="en-US" sz="2400" dirty="0">
                <a:latin typeface="+mn-lt"/>
              </a:rPr>
              <a:t>, and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the pointer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400" i="1" dirty="0" smtClean="0">
                <a:latin typeface="+mn-lt"/>
              </a:rPr>
              <a:t>double * </a:t>
            </a:r>
            <a:r>
              <a:rPr lang="en-US" sz="2400" i="1" dirty="0" err="1" smtClean="0">
                <a:latin typeface="+mn-lt"/>
              </a:rPr>
              <a:t>const</a:t>
            </a:r>
            <a:r>
              <a:rPr lang="en-US" sz="2400" i="1" dirty="0" smtClean="0">
                <a:latin typeface="+mn-lt"/>
              </a:rPr>
              <a:t> A</a:t>
            </a:r>
            <a:r>
              <a:rPr lang="en-US" sz="2400" dirty="0" smtClean="0">
                <a:latin typeface="+mn-lt"/>
              </a:rPr>
              <a:t> ;</a:t>
            </a:r>
          </a:p>
          <a:p>
            <a:pPr marL="742950" lvl="2" indent="0">
              <a:lnSpc>
                <a:spcPct val="110000"/>
              </a:lnSpc>
              <a:buNone/>
            </a:pPr>
            <a:r>
              <a:rPr lang="en-US" sz="2400" dirty="0" smtClean="0">
                <a:latin typeface="+mn-lt"/>
              </a:rPr>
              <a:t>is </a:t>
            </a:r>
            <a:r>
              <a:rPr lang="en-US" sz="2400" dirty="0">
                <a:latin typeface="+mn-lt"/>
              </a:rPr>
              <a:t>initialized to point to the </a:t>
            </a:r>
            <a:r>
              <a:rPr lang="en-US" sz="2400" dirty="0" err="1">
                <a:latin typeface="+mn-lt"/>
              </a:rPr>
              <a:t>zero</a:t>
            </a:r>
            <a:r>
              <a:rPr lang="en-US" sz="2400" baseline="30000" dirty="0" err="1">
                <a:latin typeface="+mn-lt"/>
              </a:rPr>
              <a:t>th</a:t>
            </a:r>
            <a:r>
              <a:rPr lang="en-US" sz="2400" dirty="0">
                <a:latin typeface="+mn-lt"/>
              </a:rPr>
              <a:t> unit.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double *A</a:t>
            </a:r>
            <a:r>
              <a:rPr lang="en-US" sz="2400" dirty="0">
                <a:latin typeface="+mn-lt"/>
              </a:rPr>
              <a:t> sets aside </a:t>
            </a:r>
            <a:r>
              <a:rPr lang="en-US" sz="2400" i="1" dirty="0">
                <a:latin typeface="+mn-lt"/>
              </a:rPr>
              <a:t>one</a:t>
            </a:r>
            <a:r>
              <a:rPr lang="en-US" sz="2400" dirty="0">
                <a:latin typeface="+mn-lt"/>
              </a:rPr>
              <a:t> pointer-sized unit of memory, not initialized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+mn-lt"/>
              </a:rPr>
              <a:t>You are expected to come up with the memory elsewhere</a:t>
            </a:r>
            <a:r>
              <a:rPr lang="en-US" sz="2000" dirty="0" smtClean="0">
                <a:latin typeface="+mn-lt"/>
              </a:rPr>
              <a:t>!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WPI ≠ Hogwarts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>
                <a:latin typeface="+mn-lt"/>
              </a:rPr>
              <a:t>Remember: Uninitialized variables contain garbage.</a:t>
            </a:r>
            <a:endParaRPr lang="en-US" sz="2000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Note:– all pointer variables are the same size in any given machine architecture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+mn-lt"/>
              </a:rPr>
              <a:t>Regardless of what types they point 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C</a:t>
            </a:r>
            <a:r>
              <a:rPr lang="en-US" sz="2800" dirty="0"/>
              <a:t> does </a:t>
            </a:r>
            <a:r>
              <a:rPr lang="en-US" sz="2800" i="1" dirty="0"/>
              <a:t>not</a:t>
            </a:r>
            <a:r>
              <a:rPr lang="en-US" sz="2800" dirty="0"/>
              <a:t> assign arrays to each other</a:t>
            </a:r>
          </a:p>
          <a:p>
            <a:r>
              <a:rPr lang="en-US" sz="2800" i="1" dirty="0" err="1"/>
              <a:t>E.g</a:t>
            </a:r>
            <a:r>
              <a:rPr lang="en-US" sz="2800" i="1" dirty="0"/>
              <a:t>,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A[10];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B[10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sz="2000" dirty="0" smtClean="0">
                <a:latin typeface="+mn-lt"/>
              </a:rPr>
              <a:t>This would mean “assign </a:t>
            </a:r>
            <a:r>
              <a:rPr lang="en-US" sz="2000" dirty="0">
                <a:latin typeface="+mn-lt"/>
              </a:rPr>
              <a:t>the pointer value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to the pointer value </a:t>
            </a:r>
            <a:r>
              <a:rPr lang="en-US" sz="2000" i="1" dirty="0" smtClean="0">
                <a:latin typeface="+mn-lt"/>
              </a:rPr>
              <a:t>A”</a:t>
            </a:r>
            <a:endParaRPr lang="en-US" sz="2000" i="1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Original contents of array </a:t>
            </a:r>
            <a:r>
              <a:rPr lang="en-US" sz="2000" i="1" dirty="0">
                <a:latin typeface="+mn-lt"/>
              </a:rPr>
              <a:t>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would remain untouched</a:t>
            </a:r>
          </a:p>
          <a:p>
            <a:pPr lvl="2"/>
            <a:endParaRPr lang="en-US" sz="2000" dirty="0" smtClean="0">
              <a:latin typeface="+mn-lt"/>
            </a:endParaRPr>
          </a:p>
          <a:p>
            <a:pPr lvl="2"/>
            <a:r>
              <a:rPr lang="en-US" dirty="0" smtClean="0">
                <a:latin typeface="+mn-lt"/>
              </a:rPr>
              <a:t>Compiler disallows this construction because </a:t>
            </a:r>
            <a:r>
              <a:rPr lang="en-US" i="1" dirty="0" smtClean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and </a:t>
            </a:r>
            <a:r>
              <a:rPr lang="en-US" i="1" dirty="0" smtClean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 are </a:t>
            </a:r>
            <a:r>
              <a:rPr lang="en-US" i="1" dirty="0" smtClean="0">
                <a:latin typeface="+mn-lt"/>
              </a:rPr>
              <a:t>double * </a:t>
            </a:r>
            <a:r>
              <a:rPr lang="en-US" i="1" dirty="0" err="1" smtClean="0">
                <a:latin typeface="+mn-lt"/>
              </a:rPr>
              <a:t>const</a:t>
            </a:r>
            <a:r>
              <a:rPr lang="en-US" dirty="0" smtClean="0">
                <a:latin typeface="+mn-lt"/>
              </a:rPr>
              <a:t> !</a:t>
            </a:r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Function Parameters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A[],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Are identical function prototypes!</a:t>
            </a:r>
          </a:p>
          <a:p>
            <a:r>
              <a:rPr lang="en-US" sz="2800" dirty="0">
                <a:latin typeface="+mn-lt"/>
              </a:rPr>
              <a:t>Pointer is passed by value</a:t>
            </a:r>
          </a:p>
          <a:p>
            <a:r>
              <a:rPr lang="en-US" sz="2800" dirty="0">
                <a:latin typeface="+mn-lt"/>
              </a:rPr>
              <a:t>I.e. caller copies the </a:t>
            </a:r>
            <a:r>
              <a:rPr lang="en-US" sz="2800" i="1" dirty="0">
                <a:latin typeface="+mn-lt"/>
              </a:rPr>
              <a:t>value</a:t>
            </a:r>
            <a:r>
              <a:rPr lang="en-US" sz="2800" dirty="0">
                <a:latin typeface="+mn-lt"/>
              </a:rPr>
              <a:t> of a pointer of the appropriate type into the parameter </a:t>
            </a:r>
            <a:r>
              <a:rPr lang="en-US" sz="2800" i="1" dirty="0">
                <a:latin typeface="+mn-lt"/>
              </a:rPr>
              <a:t>A</a:t>
            </a:r>
          </a:p>
          <a:p>
            <a:r>
              <a:rPr lang="en-US" sz="2800" dirty="0">
                <a:latin typeface="+mn-lt"/>
              </a:rPr>
              <a:t>Called function can reference </a:t>
            </a:r>
            <a:r>
              <a:rPr lang="en-US" sz="2800" i="1" dirty="0">
                <a:latin typeface="+mn-lt"/>
              </a:rPr>
              <a:t>through</a:t>
            </a:r>
            <a:r>
              <a:rPr lang="en-US" sz="2800" dirty="0">
                <a:latin typeface="+mn-lt"/>
              </a:rPr>
              <a:t> that pointer to reach thing pointed to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4343400" y="1122362"/>
            <a:ext cx="4800600" cy="763588"/>
          </a:xfrm>
          <a:prstGeom prst="rect">
            <a:avLst/>
          </a:prstGeom>
          <a:solidFill>
            <a:srgbClr val="A3ED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+mn-lt"/>
              </a:rPr>
              <a:t>Most C programmers </a:t>
            </a:r>
            <a:r>
              <a:rPr lang="en-US" dirty="0" smtClean="0">
                <a:latin typeface="+mn-lt"/>
              </a:rPr>
              <a:t>prefer pointer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notation rather than array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191000" y="24003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>
            <a:endCxn id="454659" idx="0"/>
          </p:cNvCxnSpPr>
          <p:nvPr/>
        </p:nvCxnSpPr>
        <p:spPr bwMode="auto">
          <a:xfrm flipV="1">
            <a:off x="4495800" y="1885950"/>
            <a:ext cx="50800" cy="51435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34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24982" cy="859722"/>
          </a:xfrm>
        </p:spPr>
        <p:txBody>
          <a:bodyPr/>
          <a:lstStyle/>
          <a:p>
            <a:r>
              <a:rPr lang="en-US" dirty="0"/>
              <a:t>Arrays as Function Parameters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for(n = 0; n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A[n] = (float)n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8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Assigns values to the array </a:t>
            </a:r>
            <a:r>
              <a:rPr lang="en-US" i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in place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So that caller can see the changes</a:t>
            </a:r>
            <a:r>
              <a:rPr lang="en-US" dirty="0" smtClean="0">
                <a:latin typeface="+mn-lt"/>
              </a:rPr>
              <a:t>!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Remember, changes to parameters inside a function do not affect </a:t>
            </a:r>
            <a:r>
              <a:rPr lang="en-US" u="sng" dirty="0" smtClean="0"/>
              <a:t>their</a:t>
            </a:r>
            <a:r>
              <a:rPr lang="en-US" dirty="0" smtClean="0"/>
              <a:t> value outside the function.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 smtClean="0">
                <a:latin typeface="+mn-lt"/>
              </a:rPr>
              <a:t>But you can access what the pointer is pointing at, and change the value stored </a:t>
            </a:r>
            <a:r>
              <a:rPr lang="en-US" u="sng" dirty="0" smtClean="0">
                <a:latin typeface="+mn-lt"/>
              </a:rPr>
              <a:t>there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Constants: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read.</a:t>
            </a:r>
          </a:p>
          <a:p>
            <a:r>
              <a:rPr lang="en-US" dirty="0" smtClean="0"/>
              <a:t>Easier to change.</a:t>
            </a:r>
          </a:p>
          <a:p>
            <a:r>
              <a:rPr lang="en-US" dirty="0" smtClean="0"/>
              <a:t>There is no downside.</a:t>
            </a:r>
          </a:p>
          <a:p>
            <a:r>
              <a:rPr lang="en-US" dirty="0" smtClean="0"/>
              <a:t>Guideline:</a:t>
            </a:r>
          </a:p>
          <a:p>
            <a:pPr lvl="1"/>
            <a:r>
              <a:rPr lang="en-US" dirty="0" smtClean="0"/>
              <a:t>Unless it is 0 or 1, use a symbolic constant!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6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for(j = 0; j &lt; arraySize-1; j++)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if(A[j] &gt; A[j+1]) swap(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A+j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A+j+1);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*a;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 = *b;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 = temp;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swap(…)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37525" cy="497205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d;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(&amp;A[1],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(d &gt; A[0]) ? d : A[0];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else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A[0];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	//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 though all arguments are passed </a:t>
            </a:r>
            <a:r>
              <a:rPr lang="en-US" sz="2800" i="1" dirty="0"/>
              <a:t>by value</a:t>
            </a:r>
            <a:r>
              <a:rPr lang="en-US" sz="2800" dirty="0"/>
              <a:t> to functions …</a:t>
            </a:r>
          </a:p>
          <a:p>
            <a:r>
              <a:rPr lang="en-US" sz="2800" dirty="0"/>
              <a:t>… </a:t>
            </a:r>
            <a:r>
              <a:rPr lang="en-US" sz="2800" i="1" dirty="0"/>
              <a:t>pointers</a:t>
            </a:r>
            <a:r>
              <a:rPr lang="en-US" sz="2800" dirty="0"/>
              <a:t> allow functions to assign back into data of caller</a:t>
            </a:r>
          </a:p>
          <a:p>
            <a:endParaRPr lang="en-US" sz="2800" dirty="0"/>
          </a:p>
          <a:p>
            <a:r>
              <a:rPr lang="en-US" sz="2800" dirty="0"/>
              <a:t>Array parameters are pointers passed by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Note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pointer is </a:t>
            </a:r>
            <a:r>
              <a:rPr lang="en-US" i="1" dirty="0"/>
              <a:t>not</a:t>
            </a:r>
            <a:r>
              <a:rPr lang="en-US" dirty="0"/>
              <a:t> an integer 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 necessarily the same size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not be assigned to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… except for value of zero!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i="1" dirty="0">
                <a:latin typeface="+mj-lt"/>
              </a:rPr>
              <a:t>NULL</a:t>
            </a:r>
            <a:r>
              <a:rPr lang="en-US" dirty="0"/>
              <a:t> in </a:t>
            </a:r>
            <a:r>
              <a:rPr lang="en-US" i="1" dirty="0"/>
              <a:t>C</a:t>
            </a:r>
            <a:r>
              <a:rPr lang="en-US" dirty="0"/>
              <a:t>; defined in </a:t>
            </a:r>
            <a:r>
              <a:rPr lang="en-US" i="1" dirty="0">
                <a:latin typeface="+mj-lt"/>
              </a:rPr>
              <a:t>&lt;</a:t>
            </a:r>
            <a:r>
              <a:rPr lang="en-US" i="1" dirty="0" err="1">
                <a:latin typeface="+mj-lt"/>
              </a:rPr>
              <a:t>stdio.h</a:t>
            </a:r>
            <a:r>
              <a:rPr lang="en-US" i="1" dirty="0">
                <a:latin typeface="+mj-lt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Means “pointer to nowhere”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+mn-lt"/>
              </a:rPr>
              <a:t>void *</a:t>
            </a:r>
            <a:r>
              <a:rPr lang="en-US" dirty="0"/>
              <a:t> is a pointer to no type at all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be assigned to </a:t>
            </a:r>
            <a:r>
              <a:rPr lang="en-US" i="1" dirty="0"/>
              <a:t>any</a:t>
            </a:r>
            <a:r>
              <a:rPr lang="en-US" dirty="0"/>
              <a:t> pointer type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Any</a:t>
            </a:r>
            <a:r>
              <a:rPr lang="en-US" dirty="0"/>
              <a:t> pointer type may be assigned to </a:t>
            </a:r>
            <a:r>
              <a:rPr lang="en-US" i="1" dirty="0">
                <a:latin typeface="+mj-lt"/>
              </a:rPr>
              <a:t>void *</a:t>
            </a:r>
          </a:p>
        </p:txBody>
      </p:sp>
      <p:sp>
        <p:nvSpPr>
          <p:cNvPr id="477190" name="Line 6"/>
          <p:cNvSpPr>
            <a:spLocks noChangeShapeType="1"/>
          </p:cNvSpPr>
          <p:nvPr/>
        </p:nvSpPr>
        <p:spPr bwMode="auto">
          <a:xfrm rot="5400000" flipH="1">
            <a:off x="1910609" y="5633191"/>
            <a:ext cx="14912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5715000" cy="1041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Defeats type-checking in the compiler</a:t>
            </a:r>
          </a:p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A easy way to get into </a:t>
            </a:r>
            <a:r>
              <a:rPr lang="en-US" sz="2000" i="1" dirty="0">
                <a:latin typeface="+mn-lt"/>
              </a:rPr>
              <a:t>big</a:t>
            </a:r>
            <a:r>
              <a:rPr lang="en-US" sz="2000" dirty="0">
                <a:latin typeface="+mn-lt"/>
              </a:rPr>
              <a:t> trouble</a:t>
            </a:r>
          </a:p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Absolutely necessary in most large </a:t>
            </a:r>
            <a:r>
              <a:rPr lang="en-US" sz="2000" i="1" dirty="0">
                <a:latin typeface="+mn-lt"/>
              </a:rPr>
              <a:t>C </a:t>
            </a:r>
            <a:r>
              <a:rPr lang="en-US" sz="2000" dirty="0">
                <a:latin typeface="+mn-lt"/>
              </a:rPr>
              <a:t>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9894"/>
            <a:ext cx="7772400" cy="1143000"/>
          </a:xfrm>
        </p:spPr>
        <p:txBody>
          <a:bodyPr/>
          <a:lstStyle/>
          <a:p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178800" cy="255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0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5105400"/>
          </a:xfrm>
        </p:spPr>
        <p:txBody>
          <a:bodyPr/>
          <a:lstStyle/>
          <a:p>
            <a:r>
              <a:rPr lang="en-US" dirty="0" smtClean="0"/>
              <a:t>A unary operator which returns the size of a variable, expression, or type.</a:t>
            </a:r>
          </a:p>
          <a:p>
            <a:pPr lvl="1"/>
            <a:r>
              <a:rPr lang="en-US" dirty="0" smtClean="0"/>
              <a:t>In bytes.</a:t>
            </a:r>
          </a:p>
          <a:p>
            <a:pPr lvl="1"/>
            <a:r>
              <a:rPr lang="en-US" dirty="0" smtClean="0"/>
              <a:t>Value is unsigned.</a:t>
            </a:r>
          </a:p>
          <a:p>
            <a:pPr lvl="1"/>
            <a:r>
              <a:rPr lang="en-US" dirty="0" smtClean="0"/>
              <a:t>Might be rounded up.</a:t>
            </a:r>
          </a:p>
          <a:p>
            <a:r>
              <a:rPr lang="en-US" dirty="0" smtClean="0"/>
              <a:t>Size is computed </a:t>
            </a:r>
            <a:r>
              <a:rPr lang="en-US" u="sng" dirty="0" smtClean="0"/>
              <a:t>at compile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Enhances portability.</a:t>
            </a:r>
          </a:p>
          <a:p>
            <a:r>
              <a:rPr lang="en-US" dirty="0" smtClean="0"/>
              <a:t>Avoids </a:t>
            </a:r>
            <a:r>
              <a:rPr lang="en-US" i="1" dirty="0" smtClean="0"/>
              <a:t>magic numbers</a:t>
            </a:r>
            <a:r>
              <a:rPr lang="en-US" dirty="0" smtClean="0"/>
              <a:t>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CBFCFA-017A-400A-9F3B-7B02671F46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533400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(double*);</a:t>
            </a:r>
          </a:p>
          <a:p>
            <a:r>
              <a:rPr lang="en-US" dirty="0" smtClean="0"/>
              <a:t>Note: parentheses required for types, optional for others.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2543D7-A340-46F3-AEEC-2FD091BB940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C99 Standard</a:t>
            </a:r>
            <a:br>
              <a:rPr lang="en-US" dirty="0" smtClean="0"/>
            </a:br>
            <a:r>
              <a:rPr lang="en-US" dirty="0" smtClean="0"/>
              <a:t>Says About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33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When applied to an operand that has type </a:t>
            </a:r>
            <a:r>
              <a:rPr lang="en-US" sz="2800" b="1" dirty="0"/>
              <a:t>char</a:t>
            </a:r>
            <a:r>
              <a:rPr lang="en-US" sz="2800" dirty="0"/>
              <a:t>, </a:t>
            </a:r>
            <a:r>
              <a:rPr lang="en-US" sz="2800" b="1" dirty="0"/>
              <a:t>unsigned char</a:t>
            </a:r>
            <a:r>
              <a:rPr lang="en-US" sz="2800" dirty="0"/>
              <a:t>, or </a:t>
            </a:r>
            <a:r>
              <a:rPr lang="en-US" sz="2800" b="1" dirty="0"/>
              <a:t>signed char</a:t>
            </a:r>
            <a:r>
              <a:rPr lang="en-US" sz="2800" dirty="0" smtClean="0"/>
              <a:t>, (</a:t>
            </a:r>
            <a:r>
              <a:rPr lang="en-US" sz="2800" dirty="0"/>
              <a:t>or a qualified version thereof) the result is 1. When applied to an operand that has </a:t>
            </a:r>
            <a:r>
              <a:rPr lang="en-US" sz="2800" dirty="0" smtClean="0"/>
              <a:t>array type</a:t>
            </a:r>
            <a:r>
              <a:rPr lang="en-US" sz="2800" dirty="0"/>
              <a:t>, the result is the total number of bytes in the </a:t>
            </a:r>
            <a:r>
              <a:rPr lang="en-US" sz="2800" dirty="0" smtClean="0"/>
              <a:t>array.</a:t>
            </a:r>
            <a:r>
              <a:rPr lang="en-US" sz="2800" baseline="30000" dirty="0" smtClean="0"/>
              <a:t>88</a:t>
            </a:r>
            <a:r>
              <a:rPr lang="en-US" sz="2800" dirty="0" smtClean="0"/>
              <a:t> </a:t>
            </a:r>
            <a:r>
              <a:rPr lang="en-US" sz="2800" dirty="0"/>
              <a:t>When applied to an </a:t>
            </a:r>
            <a:r>
              <a:rPr lang="en-US" sz="2800" dirty="0" smtClean="0"/>
              <a:t>operand that </a:t>
            </a:r>
            <a:r>
              <a:rPr lang="en-US" sz="2800" dirty="0"/>
              <a:t>has structure or union type, the result is the total number of bytes in such an object</a:t>
            </a:r>
            <a:r>
              <a:rPr lang="en-US" sz="2800" dirty="0" smtClean="0"/>
              <a:t>, including </a:t>
            </a:r>
            <a:r>
              <a:rPr lang="en-US" sz="2800" dirty="0"/>
              <a:t>internal and trailing padding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aseline="30000" dirty="0" smtClean="0"/>
              <a:t>88</a:t>
            </a:r>
            <a:r>
              <a:rPr lang="en-US" sz="2800" dirty="0" smtClean="0"/>
              <a:t>When </a:t>
            </a:r>
            <a:r>
              <a:rPr lang="en-US" sz="2800" dirty="0"/>
              <a:t>applied to a </a:t>
            </a:r>
            <a:r>
              <a:rPr lang="en-US" sz="2800" dirty="0">
                <a:solidFill>
                  <a:srgbClr val="FF0000"/>
                </a:solidFill>
              </a:rPr>
              <a:t>parameter</a:t>
            </a:r>
            <a:r>
              <a:rPr lang="en-US" sz="2800" dirty="0"/>
              <a:t> declared to have array or function type, the </a:t>
            </a:r>
            <a:r>
              <a:rPr lang="en-US" sz="2800" b="1" dirty="0" err="1"/>
              <a:t>sizeof</a:t>
            </a:r>
            <a:r>
              <a:rPr lang="en-US" sz="2800" b="1" dirty="0"/>
              <a:t> </a:t>
            </a:r>
            <a:r>
              <a:rPr lang="en-US" sz="2800" dirty="0"/>
              <a:t>operator yields </a:t>
            </a:r>
            <a:r>
              <a:rPr lang="en-US" sz="2800" dirty="0" smtClean="0"/>
              <a:t>the size </a:t>
            </a:r>
            <a:r>
              <a:rPr lang="en-US" sz="2800" dirty="0"/>
              <a:t>of the adjusted (pointer) </a:t>
            </a:r>
            <a:r>
              <a:rPr lang="en-US" sz="2800" dirty="0" smtClean="0"/>
              <a:t>type.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and Arrays</a:t>
            </a:r>
            <a:br>
              <a:rPr lang="en-US" dirty="0" smtClean="0"/>
            </a:br>
            <a:r>
              <a:rPr lang="en-US" dirty="0" smtClean="0"/>
              <a:t>(Very Important!)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5029200"/>
          </a:xfrm>
        </p:spPr>
        <p:txBody>
          <a:bodyPr/>
          <a:lstStyle/>
          <a:p>
            <a:r>
              <a:rPr lang="en-US" dirty="0" smtClean="0"/>
              <a:t>Remember, the name of an array = a pointer to the </a:t>
            </a:r>
            <a:r>
              <a:rPr lang="en-US" dirty="0" err="1" smtClean="0"/>
              <a:t>zeroth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If the size is </a:t>
            </a:r>
            <a:r>
              <a:rPr lang="en-US" u="sng" dirty="0" smtClean="0"/>
              <a:t>known at compile time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entire array.</a:t>
            </a:r>
          </a:p>
          <a:p>
            <a:pPr lvl="1"/>
            <a:r>
              <a:rPr lang="en-US" dirty="0" smtClean="0"/>
              <a:t>E.g. A local array with constant size.</a:t>
            </a:r>
          </a:p>
          <a:p>
            <a:r>
              <a:rPr lang="en-US" dirty="0" smtClean="0"/>
              <a:t>Otherwise,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</a:t>
            </a:r>
            <a:r>
              <a:rPr lang="en-US" u="sng" dirty="0" smtClean="0"/>
              <a:t>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An array that was passed as a parameter into a function.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sizeof_test.c</a:t>
            </a:r>
            <a:r>
              <a:rPr lang="en-US" dirty="0" smtClean="0"/>
              <a:t> .</a:t>
            </a: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32B157-FC54-475C-9ECB-3B0029026ED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772400" cy="1143000"/>
          </a:xfrm>
        </p:spPr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178800" cy="2247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talking about </a:t>
            </a:r>
            <a:r>
              <a:rPr lang="en-US" i="1" dirty="0" smtClean="0"/>
              <a:t>Main Memory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RAM.</a:t>
            </a:r>
          </a:p>
          <a:p>
            <a:pPr lvl="1"/>
            <a:r>
              <a:rPr lang="en-US" dirty="0" smtClean="0"/>
              <a:t>But can include ROM or flash.</a:t>
            </a:r>
          </a:p>
          <a:p>
            <a:r>
              <a:rPr lang="en-US" dirty="0" smtClean="0"/>
              <a:t>Organized as a series of bytes.</a:t>
            </a:r>
          </a:p>
          <a:p>
            <a:pPr lvl="1"/>
            <a:r>
              <a:rPr lang="en-US" dirty="0" smtClean="0"/>
              <a:t>Each byte has a unique address: 0 to some maximum.</a:t>
            </a:r>
          </a:p>
          <a:p>
            <a:pPr lvl="1"/>
            <a:r>
              <a:rPr lang="en-US" dirty="0" smtClean="0"/>
              <a:t>This means the byte is the </a:t>
            </a:r>
            <a:r>
              <a:rPr lang="en-US" i="1" dirty="0" smtClean="0"/>
              <a:t>Basic Addressable Unit</a:t>
            </a:r>
            <a:r>
              <a:rPr lang="en-US" dirty="0" smtClean="0"/>
              <a:t> (BAU) of memory on our machines.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D3FD-534C-435F-A3E6-F9802B86B4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/>
          <a:lstStyle/>
          <a:p>
            <a:r>
              <a:rPr lang="en-US" sz="2800" dirty="0" smtClean="0"/>
              <a:t>Most modern </a:t>
            </a:r>
            <a:r>
              <a:rPr lang="en-US" sz="2800" dirty="0"/>
              <a:t>processors have memories organized as sequence of </a:t>
            </a:r>
            <a:r>
              <a:rPr lang="en-US" sz="2800" i="1" dirty="0"/>
              <a:t>numbered bytes</a:t>
            </a:r>
          </a:p>
          <a:p>
            <a:pPr lvl="2"/>
            <a:r>
              <a:rPr lang="en-US" dirty="0"/>
              <a:t>Many (but not all) are </a:t>
            </a:r>
            <a:r>
              <a:rPr lang="en-US" i="1" dirty="0"/>
              <a:t>linear</a:t>
            </a:r>
            <a:r>
              <a:rPr lang="en-US" dirty="0"/>
              <a:t> sequences</a:t>
            </a:r>
          </a:p>
          <a:p>
            <a:pPr lvl="2"/>
            <a:r>
              <a:rPr lang="en-US" dirty="0"/>
              <a:t>Notable exception – </a:t>
            </a:r>
            <a:r>
              <a:rPr lang="en-US" i="1" dirty="0" smtClean="0"/>
              <a:t>Pentium</a:t>
            </a:r>
            <a:r>
              <a:rPr lang="en-US" dirty="0" smtClean="0"/>
              <a:t> has some non-linear addressing modes</a:t>
            </a:r>
            <a:endParaRPr lang="en-US" dirty="0"/>
          </a:p>
          <a:p>
            <a:r>
              <a:rPr lang="en-US" sz="2800" dirty="0"/>
              <a:t>Definitions:–</a:t>
            </a:r>
          </a:p>
          <a:p>
            <a:pPr lvl="1"/>
            <a:r>
              <a:rPr lang="en-US" sz="2400" i="1" dirty="0"/>
              <a:t>Byte:</a:t>
            </a:r>
            <a:r>
              <a:rPr lang="en-US" sz="2400" dirty="0"/>
              <a:t> an 8-bit memory cell capable of storing a value in range 0 … 255</a:t>
            </a:r>
          </a:p>
          <a:p>
            <a:pPr lvl="1"/>
            <a:r>
              <a:rPr lang="en-US" sz="2400" i="1" dirty="0"/>
              <a:t>Address:</a:t>
            </a:r>
            <a:r>
              <a:rPr lang="en-US" sz="2400" dirty="0"/>
              <a:t> number by which a memory cell is identified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458787" y="1746000"/>
            <a:ext cx="7772400" cy="503238"/>
            <a:chOff x="432" y="1008"/>
            <a:chExt cx="4896" cy="317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∙∙∙</a:t>
              </a:r>
            </a:p>
          </p:txBody>
        </p:sp>
        <p:grpSp>
          <p:nvGrpSpPr>
            <p:cNvPr id="428038" name="Group 6"/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28039" name="Rectangle 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0" name="Text Box 8"/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  <a:r>
                  <a:rPr lang="en-US" sz="1600" b="1" baseline="30000">
                    <a:latin typeface="Arial" charset="0"/>
                  </a:rPr>
                  <a:t>n</a:t>
                </a:r>
                <a:r>
                  <a:rPr lang="en-US" sz="1600" b="1">
                    <a:latin typeface="Arial" charset="0"/>
                  </a:rPr>
                  <a:t>-1</a:t>
                </a:r>
              </a:p>
            </p:txBody>
          </p:sp>
        </p:grpSp>
        <p:grpSp>
          <p:nvGrpSpPr>
            <p:cNvPr id="428041" name="Group 9"/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28042" name="Rectangle 1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3" name="Text Box 11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428044" name="Group 12"/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428045" name="Rectangle 1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6" name="Text Box 14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28047" name="Group 15"/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428048" name="Rectangle 16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9" name="Text Box 17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28050" name="Group 18"/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428051" name="Rectangle 19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2" name="Text Box 20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28053" name="Group 21"/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428054" name="Rectangle 22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5" name="Text Box 23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28056" name="Group 24"/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428057" name="Rectangle 25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8" name="Text Box 26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28059" name="Group 27"/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428060" name="Rectangle 2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1" name="Text Box 29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28062" name="Group 30"/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428063" name="Rectangle 3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4" name="Text Box 32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28065" name="Group 33"/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428066" name="Rectangle 3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7" name="Text Box 35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8068" name="Group 36"/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428069" name="Rectangle 3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0" name="Text Box 38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</p:grpSp>
        <p:grpSp>
          <p:nvGrpSpPr>
            <p:cNvPr id="428071" name="Group 39"/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428072" name="Rectangle 4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3" name="Text Box 41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10</a:t>
                </a:r>
              </a:p>
            </p:txBody>
          </p:sp>
        </p:grpSp>
        <p:grpSp>
          <p:nvGrpSpPr>
            <p:cNvPr id="428074" name="Group 42"/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428075" name="Rectangle 4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6" name="Text Box 44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11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 </a:t>
            </a:r>
            <a:r>
              <a:rPr lang="en-US" sz="2800" dirty="0"/>
              <a:t>(continued)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Larger data types are sequences of bytes – e.g.,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short </a:t>
            </a:r>
            <a:r>
              <a:rPr lang="en-US" i="1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– 2 bytes</a:t>
            </a:r>
          </a:p>
          <a:p>
            <a:pPr lvl="2">
              <a:lnSpc>
                <a:spcPct val="90000"/>
              </a:lnSpc>
            </a:pPr>
            <a:r>
              <a:rPr lang="en-US" i="1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– 2 or 4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long</a:t>
            </a:r>
            <a:r>
              <a:rPr lang="en-US" dirty="0">
                <a:latin typeface="+mn-lt"/>
              </a:rPr>
              <a:t> – 4 or 8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float</a:t>
            </a:r>
            <a:r>
              <a:rPr lang="en-US" dirty="0">
                <a:latin typeface="+mn-lt"/>
              </a:rPr>
              <a:t> – 4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double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– 8 bytes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(Almost) always aligned to multiple of size </a:t>
            </a:r>
            <a:r>
              <a:rPr lang="en-US" sz="2000" dirty="0" smtClean="0">
                <a:latin typeface="+mn-lt"/>
              </a:rPr>
              <a:t>(in bytes)</a:t>
            </a: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Address is “first” byte of sequence </a:t>
            </a:r>
            <a:r>
              <a:rPr lang="en-US" sz="2000" dirty="0">
                <a:latin typeface="+mn-lt"/>
              </a:rPr>
              <a:t>(i.e., byte zero)</a:t>
            </a:r>
            <a:endParaRPr lang="en-US" sz="28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+mn-lt"/>
              </a:rPr>
              <a:t>May be low-order or high-order byte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Big endian</a:t>
            </a:r>
            <a:r>
              <a:rPr lang="en-US" dirty="0">
                <a:latin typeface="+mn-lt"/>
              </a:rPr>
              <a:t> or </a:t>
            </a:r>
            <a:r>
              <a:rPr lang="en-US" i="1" dirty="0">
                <a:latin typeface="+mn-lt"/>
              </a:rPr>
              <a:t>Little endian</a:t>
            </a:r>
            <a:endParaRPr lang="en-US" sz="1800" i="1" dirty="0">
              <a:latin typeface="+mn-lt"/>
            </a:endParaRPr>
          </a:p>
        </p:txBody>
      </p:sp>
      <p:grpSp>
        <p:nvGrpSpPr>
          <p:cNvPr id="430125" name="Group 45"/>
          <p:cNvGrpSpPr>
            <a:grpSpLocks/>
          </p:cNvGrpSpPr>
          <p:nvPr/>
        </p:nvGrpSpPr>
        <p:grpSpPr bwMode="auto">
          <a:xfrm>
            <a:off x="457200" y="1656429"/>
            <a:ext cx="7772400" cy="503238"/>
            <a:chOff x="432" y="1008"/>
            <a:chExt cx="4896" cy="317"/>
          </a:xfrm>
        </p:grpSpPr>
        <p:sp>
          <p:nvSpPr>
            <p:cNvPr id="430126" name="Rectangle 46"/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∙∙∙</a:t>
              </a:r>
            </a:p>
          </p:txBody>
        </p:sp>
        <p:grpSp>
          <p:nvGrpSpPr>
            <p:cNvPr id="430127" name="Group 47"/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0128" name="Rectangle 4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9" name="Text Box 49"/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  <a:r>
                  <a:rPr lang="en-US" sz="1600" b="1" baseline="30000">
                    <a:latin typeface="Arial" charset="0"/>
                  </a:rPr>
                  <a:t>n</a:t>
                </a:r>
                <a:r>
                  <a:rPr lang="en-US" sz="1600" b="1">
                    <a:latin typeface="Arial" charset="0"/>
                  </a:rPr>
                  <a:t>-1</a:t>
                </a:r>
              </a:p>
            </p:txBody>
          </p:sp>
        </p:grpSp>
        <p:grpSp>
          <p:nvGrpSpPr>
            <p:cNvPr id="430130" name="Group 50"/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30131" name="Rectangle 5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2" name="Text Box 52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430133" name="Group 53"/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430134" name="Rectangle 5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5" name="Text Box 55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30136" name="Group 56"/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430137" name="Rectangle 5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8" name="Text Box 58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30139" name="Group 59"/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430140" name="Rectangle 6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1" name="Text Box 61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30142" name="Group 62"/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430143" name="Rectangle 6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4" name="Text Box 64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30145" name="Group 65"/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430146" name="Rectangle 66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7" name="Text Box 67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30148" name="Group 68"/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430149" name="Rectangle 69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0" name="Text Box 70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30151" name="Group 71"/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430152" name="Rectangle 72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3" name="Text Box 73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30154" name="Group 74"/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430155" name="Rectangle 75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6" name="Text Box 76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30157" name="Group 77"/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430158" name="Rectangle 7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9" name="Text Box 79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</p:grpSp>
        <p:grpSp>
          <p:nvGrpSpPr>
            <p:cNvPr id="430160" name="Group 80"/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430161" name="Rectangle 8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62" name="Text Box 82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10</a:t>
                </a:r>
              </a:p>
            </p:txBody>
          </p:sp>
        </p:grpSp>
        <p:grpSp>
          <p:nvGrpSpPr>
            <p:cNvPr id="430163" name="Group 83"/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430164" name="Rectangle 8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65" name="Text Box 85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11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1039513" cy="4876800"/>
          </a:xfrm>
        </p:spPr>
        <p:txBody>
          <a:bodyPr vert="vert270"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37291"/>
              </p:ext>
            </p:extLst>
          </p:nvPr>
        </p:nvGraphicFramePr>
        <p:xfrm>
          <a:off x="1924884" y="494694"/>
          <a:ext cx="6232145" cy="61918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5516">
                  <a:extLst>
                    <a:ext uri="{9D8B030D-6E8A-4147-A177-3AD203B41FA5}">
                      <a16:colId xmlns:a16="http://schemas.microsoft.com/office/drawing/2014/main" val="1081115166"/>
                    </a:ext>
                  </a:extLst>
                </a:gridCol>
                <a:gridCol w="1217342">
                  <a:extLst>
                    <a:ext uri="{9D8B030D-6E8A-4147-A177-3AD203B41FA5}">
                      <a16:colId xmlns:a16="http://schemas.microsoft.com/office/drawing/2014/main" val="510042998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2365335223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216834776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3828466818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456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32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0347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4312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6853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9764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2721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6192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53913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3263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5881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520469"/>
                  </a:ext>
                </a:extLst>
              </a:tr>
              <a:tr h="3304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7544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75155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8934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1394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/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80195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3067</TotalTime>
  <Words>2291</Words>
  <Application>Microsoft Office PowerPoint</Application>
  <PresentationFormat>On-screen Show (4:3)</PresentationFormat>
  <Paragraphs>600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Symbolic Constants</vt:lpstr>
      <vt:lpstr>Symbolic Constants: How</vt:lpstr>
      <vt:lpstr>Symbolic Constants: Why</vt:lpstr>
      <vt:lpstr>Memory Organization</vt:lpstr>
      <vt:lpstr>Memory</vt:lpstr>
      <vt:lpstr>Memory Organization</vt:lpstr>
      <vt:lpstr>Memory Organization (continued)</vt:lpstr>
      <vt:lpstr>Addresses</vt:lpstr>
      <vt:lpstr>Typical memory organization</vt:lpstr>
      <vt:lpstr>Arrays</vt:lpstr>
      <vt:lpstr>Declaring Arrays</vt:lpstr>
      <vt:lpstr>Declaring Arrays (continued)</vt:lpstr>
      <vt:lpstr>Static Data Allocation</vt:lpstr>
      <vt:lpstr>Declaring Arrays (continued)</vt:lpstr>
      <vt:lpstr>Dynamic Data Allocation</vt:lpstr>
      <vt:lpstr>Declaring Arrays (continued)</vt:lpstr>
      <vt:lpstr>Dynamic Array Size Determination</vt:lpstr>
      <vt:lpstr>Array Initialization</vt:lpstr>
      <vt:lpstr>Implicit Array Size Determination</vt:lpstr>
      <vt:lpstr>Getting Size of Implicit Arrays</vt:lpstr>
      <vt:lpstr>Limitations of sizeof</vt:lpstr>
      <vt:lpstr>Initializing a Two-Dimensional Array</vt:lpstr>
      <vt:lpstr>Definition – Pointer</vt:lpstr>
      <vt:lpstr>Dynamic Data Allocation</vt:lpstr>
      <vt:lpstr>Pointers in C</vt:lpstr>
      <vt:lpstr>Declaring Pointers in C</vt:lpstr>
      <vt:lpstr>Declaring Pointers in C</vt:lpstr>
      <vt:lpstr>Declaring Pointers in C (continued)</vt:lpstr>
      <vt:lpstr>Pointer Arithmetic</vt:lpstr>
      <vt:lpstr>Pointer Arithmetic (continued)</vt:lpstr>
      <vt:lpstr>Pointer Arithmetic (continued)</vt:lpstr>
      <vt:lpstr>Why introduce pointers in the middle of a lesson on arrays?</vt:lpstr>
      <vt:lpstr>In Reality …</vt:lpstr>
      <vt:lpstr>In Reality (continued):–</vt:lpstr>
      <vt:lpstr> In Reality (continued)</vt:lpstr>
      <vt:lpstr>Note</vt:lpstr>
      <vt:lpstr>Arrays as Function Parameters</vt:lpstr>
      <vt:lpstr>Arrays as Function Parameters (continued)</vt:lpstr>
      <vt:lpstr>Example</vt:lpstr>
      <vt:lpstr>Another Example</vt:lpstr>
      <vt:lpstr>Recap</vt:lpstr>
      <vt:lpstr>Additional Note</vt:lpstr>
      <vt:lpstr>sizeof</vt:lpstr>
      <vt:lpstr>sizeof</vt:lpstr>
      <vt:lpstr>sizeof</vt:lpstr>
      <vt:lpstr>What the C99 Standard Says About sizeof</vt:lpstr>
      <vt:lpstr>sizeof and Arrays (Very Important!)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287</cp:revision>
  <dcterms:created xsi:type="dcterms:W3CDTF">2000-03-15T17:46:46Z</dcterms:created>
  <dcterms:modified xsi:type="dcterms:W3CDTF">2017-09-03T23:10:45Z</dcterms:modified>
</cp:coreProperties>
</file>