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701" r:id="rId2"/>
    <p:sldMasterId id="2147483713" r:id="rId3"/>
    <p:sldMasterId id="2147483725" r:id="rId4"/>
    <p:sldMasterId id="2147483737" r:id="rId5"/>
    <p:sldMasterId id="2147483749" r:id="rId6"/>
    <p:sldMasterId id="2147483761" r:id="rId7"/>
  </p:sldMasterIdLst>
  <p:notesMasterIdLst>
    <p:notesMasterId r:id="rId56"/>
  </p:notesMasterIdLst>
  <p:handoutMasterIdLst>
    <p:handoutMasterId r:id="rId57"/>
  </p:handoutMasterIdLst>
  <p:sldIdLst>
    <p:sldId id="292" r:id="rId8"/>
    <p:sldId id="366" r:id="rId9"/>
    <p:sldId id="367" r:id="rId10"/>
    <p:sldId id="368" r:id="rId11"/>
    <p:sldId id="359" r:id="rId12"/>
    <p:sldId id="360" r:id="rId13"/>
    <p:sldId id="369" r:id="rId14"/>
    <p:sldId id="370" r:id="rId15"/>
    <p:sldId id="364" r:id="rId16"/>
    <p:sldId id="358" r:id="rId17"/>
    <p:sldId id="365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50" r:id="rId29"/>
    <p:sldId id="325" r:id="rId30"/>
    <p:sldId id="329" r:id="rId31"/>
    <p:sldId id="330" r:id="rId32"/>
    <p:sldId id="331" r:id="rId33"/>
    <p:sldId id="332" r:id="rId34"/>
    <p:sldId id="351" r:id="rId35"/>
    <p:sldId id="333" r:id="rId36"/>
    <p:sldId id="334" r:id="rId37"/>
    <p:sldId id="335" r:id="rId38"/>
    <p:sldId id="336" r:id="rId39"/>
    <p:sldId id="338" r:id="rId40"/>
    <p:sldId id="339" r:id="rId41"/>
    <p:sldId id="340" r:id="rId42"/>
    <p:sldId id="341" r:id="rId43"/>
    <p:sldId id="342" r:id="rId44"/>
    <p:sldId id="343" r:id="rId45"/>
    <p:sldId id="344" r:id="rId46"/>
    <p:sldId id="345" r:id="rId47"/>
    <p:sldId id="346" r:id="rId48"/>
    <p:sldId id="347" r:id="rId49"/>
    <p:sldId id="348" r:id="rId50"/>
    <p:sldId id="357" r:id="rId51"/>
    <p:sldId id="353" r:id="rId52"/>
    <p:sldId id="354" r:id="rId53"/>
    <p:sldId id="355" r:id="rId54"/>
    <p:sldId id="356" r:id="rId55"/>
  </p:sldIdLst>
  <p:sldSz cx="9144000" cy="6858000" type="screen4x3"/>
  <p:notesSz cx="7150100" cy="9448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8851" autoAdjust="0"/>
  </p:normalViewPr>
  <p:slideViewPr>
    <p:cSldViewPr>
      <p:cViewPr varScale="1">
        <p:scale>
          <a:sx n="49" d="100"/>
          <a:sy n="49" d="100"/>
        </p:scale>
        <p:origin x="111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03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t" anchorCtr="0" compatLnSpc="1">
            <a:prstTxWarp prst="textNoShape">
              <a:avLst/>
            </a:prstTxWarp>
          </a:bodyPr>
          <a:lstStyle>
            <a:lvl1pPr defTabSz="949325">
              <a:defRPr sz="1200"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49713" y="0"/>
            <a:ext cx="310038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t" anchorCtr="0" compatLnSpc="1">
            <a:prstTxWarp prst="textNoShape">
              <a:avLst/>
            </a:prstTxWarp>
          </a:bodyPr>
          <a:lstStyle>
            <a:lvl1pPr algn="r" defTabSz="949325">
              <a:defRPr sz="1200"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75725"/>
            <a:ext cx="31003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b" anchorCtr="0" compatLnSpc="1">
            <a:prstTxWarp prst="textNoShape">
              <a:avLst/>
            </a:prstTxWarp>
          </a:bodyPr>
          <a:lstStyle>
            <a:lvl1pPr defTabSz="949325">
              <a:defRPr sz="1200"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49713" y="8975725"/>
            <a:ext cx="310038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b" anchorCtr="0" compatLnSpc="1">
            <a:prstTxWarp prst="textNoShape">
              <a:avLst/>
            </a:prstTxWarp>
          </a:bodyPr>
          <a:lstStyle>
            <a:lvl1pPr algn="r" defTabSz="949325">
              <a:defRPr sz="1200">
                <a:latin typeface="Times New Roman" pitchFamily="16" charset="0"/>
              </a:defRPr>
            </a:lvl1pPr>
          </a:lstStyle>
          <a:p>
            <a:pPr>
              <a:defRPr/>
            </a:pPr>
            <a:fld id="{E3CF2D49-5DAD-4B8E-A3FB-5338873EDE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777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03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t" anchorCtr="0" compatLnSpc="1">
            <a:prstTxWarp prst="textNoShape">
              <a:avLst/>
            </a:prstTxWarp>
          </a:bodyPr>
          <a:lstStyle>
            <a:lvl1pPr defTabSz="949325">
              <a:defRPr sz="1200"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49713" y="0"/>
            <a:ext cx="310038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t" anchorCtr="0" compatLnSpc="1">
            <a:prstTxWarp prst="textNoShape">
              <a:avLst/>
            </a:prstTxWarp>
          </a:bodyPr>
          <a:lstStyle>
            <a:lvl1pPr algn="r" defTabSz="949325">
              <a:defRPr sz="1200"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2850" y="708025"/>
            <a:ext cx="4724400" cy="3543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2500" y="4486275"/>
            <a:ext cx="5245100" cy="425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75725"/>
            <a:ext cx="31003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b" anchorCtr="0" compatLnSpc="1">
            <a:prstTxWarp prst="textNoShape">
              <a:avLst/>
            </a:prstTxWarp>
          </a:bodyPr>
          <a:lstStyle>
            <a:lvl1pPr defTabSz="949325">
              <a:defRPr sz="1200"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49713" y="8975725"/>
            <a:ext cx="310038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b" anchorCtr="0" compatLnSpc="1">
            <a:prstTxWarp prst="textNoShape">
              <a:avLst/>
            </a:prstTxWarp>
          </a:bodyPr>
          <a:lstStyle>
            <a:lvl1pPr algn="r" defTabSz="949325">
              <a:defRPr sz="1200">
                <a:latin typeface="Times New Roman" pitchFamily="16" charset="0"/>
              </a:defRPr>
            </a:lvl1pPr>
          </a:lstStyle>
          <a:p>
            <a:pPr>
              <a:defRPr/>
            </a:pPr>
            <a:fld id="{8CD38285-BDDB-40D4-B292-E544ABAFF0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76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CE15F5-AB60-4DA4-8E73-A8E250FFC293}" type="slidenum">
              <a:rPr lang="en-US"/>
              <a:pPr/>
              <a:t>7</a:t>
            </a:fld>
            <a:endParaRPr lang="en-US"/>
          </a:p>
        </p:txBody>
      </p:sp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64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73875E-B0F3-4496-8FC8-EA61D8513D01}" type="slidenum">
              <a:rPr lang="en-US"/>
              <a:pPr/>
              <a:t>18</a:t>
            </a:fld>
            <a:endParaRPr lang="en-US"/>
          </a:p>
        </p:txBody>
      </p:sp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F20C80-6E8C-4894-A8B5-2BB207906AAC}" type="slidenum">
              <a:rPr lang="en-US"/>
              <a:pPr/>
              <a:t>19</a:t>
            </a:fld>
            <a:endParaRPr lang="en-US"/>
          </a:p>
        </p:txBody>
      </p:sp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368FF1-E86D-4400-AA3B-E2E7C0465780}" type="slidenum">
              <a:rPr lang="en-US"/>
              <a:pPr/>
              <a:t>20</a:t>
            </a:fld>
            <a:endParaRPr lang="en-US"/>
          </a:p>
        </p:txBody>
      </p:sp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1E23B4-AD48-4D80-83F1-481B42D0F5D2}" type="slidenum">
              <a:rPr lang="en-US"/>
              <a:pPr/>
              <a:t>21</a:t>
            </a:fld>
            <a:endParaRPr lang="en-US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D63789-49DF-4736-8E1F-D13DAF3B48E5}" type="slidenum">
              <a:rPr lang="en-US"/>
              <a:pPr/>
              <a:t>23</a:t>
            </a:fld>
            <a:endParaRPr lang="en-US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32EC05-B425-4A4B-BCB2-7B0CCDC5EF46}" type="slidenum">
              <a:rPr lang="en-US"/>
              <a:pPr/>
              <a:t>24</a:t>
            </a:fld>
            <a:endParaRPr lang="en-US"/>
          </a:p>
        </p:txBody>
      </p:sp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21C4A4-9E00-470A-A4D5-65092BD907CB}" type="slidenum">
              <a:rPr lang="en-US"/>
              <a:pPr/>
              <a:t>25</a:t>
            </a:fld>
            <a:endParaRPr lang="en-US"/>
          </a:p>
        </p:txBody>
      </p:sp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04617C-DA45-4D43-BEE0-1B6C4110463E}" type="slidenum">
              <a:rPr lang="en-US"/>
              <a:pPr/>
              <a:t>26</a:t>
            </a:fld>
            <a:endParaRPr lang="en-US"/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1CF20A-86EC-4CD2-9603-2812DF8E5A80}" type="slidenum">
              <a:rPr lang="en-US"/>
              <a:pPr/>
              <a:t>27</a:t>
            </a:fld>
            <a:endParaRPr lang="en-US"/>
          </a:p>
        </p:txBody>
      </p:sp>
      <p:sp>
        <p:nvSpPr>
          <p:cNvPr id="43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1CF20A-86EC-4CD2-9603-2812DF8E5A80}" type="slidenum">
              <a:rPr lang="en-US"/>
              <a:pPr/>
              <a:t>28</a:t>
            </a:fld>
            <a:endParaRPr lang="en-US"/>
          </a:p>
        </p:txBody>
      </p:sp>
      <p:sp>
        <p:nvSpPr>
          <p:cNvPr id="43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12EF11-A99D-4FAE-8DE4-7ECB70F28EF3}" type="slidenum">
              <a:rPr lang="en-US"/>
              <a:pPr/>
              <a:t>8</a:t>
            </a:fld>
            <a:endParaRPr 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769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1A173D-9026-4F04-8D66-2910CBD3EC26}" type="slidenum">
              <a:rPr lang="en-US"/>
              <a:pPr/>
              <a:t>29</a:t>
            </a:fld>
            <a:endParaRPr lang="en-US"/>
          </a:p>
        </p:txBody>
      </p:sp>
      <p:sp>
        <p:nvSpPr>
          <p:cNvPr id="44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049BA0-AC95-4812-9C30-441B0D9AE917}" type="slidenum">
              <a:rPr lang="en-US"/>
              <a:pPr/>
              <a:t>30</a:t>
            </a:fld>
            <a:endParaRPr lang="en-US"/>
          </a:p>
        </p:txBody>
      </p:sp>
      <p:sp>
        <p:nvSpPr>
          <p:cNvPr id="443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049BA0-AC95-4812-9C30-441B0D9AE917}" type="slidenum">
              <a:rPr lang="en-US"/>
              <a:pPr/>
              <a:t>31</a:t>
            </a:fld>
            <a:endParaRPr lang="en-US"/>
          </a:p>
        </p:txBody>
      </p:sp>
      <p:sp>
        <p:nvSpPr>
          <p:cNvPr id="443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4476E3-F8B0-4E4C-BD14-B293472E8DF8}" type="slidenum">
              <a:rPr lang="en-US"/>
              <a:pPr/>
              <a:t>32</a:t>
            </a:fld>
            <a:endParaRPr lang="en-US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AAF523-3095-40FF-AAB8-FE6B5ED851CE}" type="slidenum">
              <a:rPr lang="en-US"/>
              <a:pPr/>
              <a:t>33</a:t>
            </a:fld>
            <a:endParaRPr lang="en-US"/>
          </a:p>
        </p:txBody>
      </p:sp>
      <p:sp>
        <p:nvSpPr>
          <p:cNvPr id="44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859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077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F180AF-7FCB-4378-ABC1-254D7576F6CB}" type="slidenum">
              <a:rPr lang="en-US"/>
              <a:pPr/>
              <a:t>36</a:t>
            </a:fld>
            <a:endParaRPr lang="en-US"/>
          </a:p>
        </p:txBody>
      </p:sp>
      <p:sp>
        <p:nvSpPr>
          <p:cNvPr id="45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FF5AD8-AA53-40EB-BC9F-198C1DB52717}" type="slidenum">
              <a:rPr lang="en-US"/>
              <a:pPr/>
              <a:t>37</a:t>
            </a:fld>
            <a:endParaRPr lang="en-US"/>
          </a:p>
        </p:txBody>
      </p:sp>
      <p:sp>
        <p:nvSpPr>
          <p:cNvPr id="45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E2B8E4-701E-47A6-87E1-DC332F9B983A}" type="slidenum">
              <a:rPr lang="en-US"/>
              <a:pPr/>
              <a:t>38</a:t>
            </a:fld>
            <a:endParaRPr lang="en-US"/>
          </a:p>
        </p:txBody>
      </p:sp>
      <p:sp>
        <p:nvSpPr>
          <p:cNvPr id="45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21C4A4-9E00-470A-A4D5-65092BD907CB}" type="slidenum">
              <a:rPr lang="en-US"/>
              <a:pPr/>
              <a:t>10</a:t>
            </a:fld>
            <a:endParaRPr lang="en-US"/>
          </a:p>
        </p:txBody>
      </p:sp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054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1A05DD-7F2B-4009-ABD7-65D26AD1A2B2}" type="slidenum">
              <a:rPr lang="en-US"/>
              <a:pPr/>
              <a:t>39</a:t>
            </a:fld>
            <a:endParaRPr lang="en-US"/>
          </a:p>
        </p:txBody>
      </p:sp>
      <p:sp>
        <p:nvSpPr>
          <p:cNvPr id="45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8147DE-0BCD-4170-8C32-33CAD220126F}" type="slidenum">
              <a:rPr lang="en-US"/>
              <a:pPr/>
              <a:t>40</a:t>
            </a:fld>
            <a:endParaRPr lang="en-US"/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688099-B6D3-4DF7-9912-54FFEBB17911}" type="slidenum">
              <a:rPr lang="en-US"/>
              <a:pPr/>
              <a:t>41</a:t>
            </a:fld>
            <a:endParaRPr lang="en-US"/>
          </a:p>
        </p:txBody>
      </p:sp>
      <p:sp>
        <p:nvSpPr>
          <p:cNvPr id="459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3F4BF5-54CD-4631-9F51-E1ED2A8F354F}" type="slidenum">
              <a:rPr lang="en-US"/>
              <a:pPr/>
              <a:t>42</a:t>
            </a:fld>
            <a:endParaRPr lang="en-US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A64617-8371-41BB-9597-04479F2A81A4}" type="slidenum">
              <a:rPr lang="en-US"/>
              <a:pPr/>
              <a:t>43</a:t>
            </a:fld>
            <a:endParaRPr lang="en-US"/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C1C922-E0BC-4EE2-8255-E95DBC737987}" type="slidenum">
              <a:rPr lang="en-US"/>
              <a:pPr/>
              <a:t>12</a:t>
            </a:fld>
            <a:endParaRPr lang="en-US"/>
          </a:p>
        </p:txBody>
      </p:sp>
      <p:sp>
        <p:nvSpPr>
          <p:cNvPr id="40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7AE04D-3F4A-44F0-A07D-797026E9684D}" type="slidenum">
              <a:rPr lang="en-US"/>
              <a:pPr/>
              <a:t>13</a:t>
            </a:fld>
            <a:endParaRPr lang="en-US"/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21C4A4-9E00-470A-A4D5-65092BD907CB}" type="slidenum">
              <a:rPr lang="en-US"/>
              <a:pPr/>
              <a:t>14</a:t>
            </a:fld>
            <a:endParaRPr lang="en-US"/>
          </a:p>
        </p:txBody>
      </p:sp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73EBE8-5D83-4AE5-A3EC-FF4DD46F3B13}" type="slidenum">
              <a:rPr lang="en-US"/>
              <a:pPr/>
              <a:t>15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21C4A4-9E00-470A-A4D5-65092BD907CB}" type="slidenum">
              <a:rPr lang="en-US"/>
              <a:pPr/>
              <a:t>16</a:t>
            </a:fld>
            <a:endParaRPr lang="en-US"/>
          </a:p>
        </p:txBody>
      </p:sp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73EBE8-5D83-4AE5-A3EC-FF4DD46F3B13}" type="slidenum">
              <a:rPr lang="en-US"/>
              <a:pPr/>
              <a:t>17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2819400"/>
            <a:ext cx="6400800" cy="2514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6A7A6D06-41C5-45C0-89C2-5AF20889B1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600200" y="5486400"/>
            <a:ext cx="6400800" cy="457200"/>
          </a:xfrm>
        </p:spPr>
        <p:txBody>
          <a:bodyPr/>
          <a:lstStyle>
            <a:lvl1pPr marL="0" indent="0" algn="ctr">
              <a:buFontTx/>
              <a:buNone/>
              <a:defRPr sz="1600" baseline="0"/>
            </a:lvl1pPr>
          </a:lstStyle>
          <a:p>
            <a:pPr lvl="0"/>
            <a:r>
              <a:rPr lang="en-US" dirty="0" smtClean="0"/>
              <a:t>Click to edit copyright text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75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52387F-CCB8-4E0D-8596-4FE667666D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2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9E5B92-DFC4-4A01-8817-699B800600D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5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A6D06-41C5-45C0-89C2-5AF20889B1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57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33D3FD-534C-435F-A3E6-F9802B86B4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850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8C67D-6E04-4E31-BC66-0967AEA44CA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730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04462E-5D48-4F26-BA18-88B2EA60AF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9347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EF0B8-AC0A-47B2-81CE-B44E64FBABD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92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B1E00A-FF3A-45E1-B197-267E309676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2904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69E61-6ED3-4D42-8ABE-11F8A14C56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05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EF9C4C-92AA-4FDB-A832-73320D935AD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63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523396-E37D-41F3-BFC9-102BC61558D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6A7A6D06-41C5-45C0-89C2-5AF20889B1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paint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Courier New" pitchFamily="49" charset="0"/>
        <a:buChar char="o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CS2303: Systems Programming Concepts</a:t>
            </a:r>
          </a:p>
        </p:txBody>
      </p:sp>
      <p:sp>
        <p:nvSpPr>
          <p:cNvPr id="3076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514600"/>
            <a:ext cx="8534400" cy="3429000"/>
          </a:xfrm>
        </p:spPr>
        <p:txBody>
          <a:bodyPr/>
          <a:lstStyle/>
          <a:p>
            <a:r>
              <a:rPr lang="en-US" dirty="0" smtClean="0"/>
              <a:t>Class 7</a:t>
            </a:r>
          </a:p>
          <a:p>
            <a:r>
              <a:rPr lang="en-US" dirty="0" smtClean="0"/>
              <a:t>Symbolic Constants</a:t>
            </a:r>
          </a:p>
          <a:p>
            <a:r>
              <a:rPr lang="en-US" dirty="0" smtClean="0"/>
              <a:t>Memory Organization</a:t>
            </a:r>
          </a:p>
          <a:p>
            <a:r>
              <a:rPr lang="en-US" dirty="0" smtClean="0"/>
              <a:t>More on Arrays &amp; Pointers in C / C++</a:t>
            </a:r>
          </a:p>
          <a:p>
            <a:r>
              <a:rPr lang="en-US" dirty="0" err="1" smtClean="0"/>
              <a:t>sizeof</a:t>
            </a:r>
            <a:endParaRPr lang="en-US" dirty="0" smtClean="0"/>
          </a:p>
          <a:p>
            <a:endParaRPr lang="en-US" dirty="0" smtClean="0"/>
          </a:p>
          <a:p>
            <a:r>
              <a:rPr lang="en-US" sz="2000" dirty="0" smtClean="0"/>
              <a:t>Thanks to Prof. Lauer for an earlier version of these slides.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524000" y="6019800"/>
            <a:ext cx="6400800" cy="457200"/>
          </a:xfrm>
        </p:spPr>
        <p:txBody>
          <a:bodyPr/>
          <a:lstStyle/>
          <a:p>
            <a:r>
              <a:rPr lang="en-US" dirty="0" smtClean="0"/>
              <a:t>Copyright 2005-2017, Michael J. Ciaraldi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7A6D06-41C5-45C0-89C2-5AF20889B1F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memory organization</a:t>
            </a:r>
            <a:endParaRPr lang="en-US" sz="3600" dirty="0"/>
          </a:p>
        </p:txBody>
      </p:sp>
      <p:grpSp>
        <p:nvGrpSpPr>
          <p:cNvPr id="405507" name="Group 3"/>
          <p:cNvGrpSpPr>
            <a:grpSpLocks/>
          </p:cNvGrpSpPr>
          <p:nvPr/>
        </p:nvGrpSpPr>
        <p:grpSpPr bwMode="auto">
          <a:xfrm>
            <a:off x="2119313" y="1995488"/>
            <a:ext cx="6591301" cy="3954462"/>
            <a:chOff x="639" y="672"/>
            <a:chExt cx="4152" cy="2491"/>
          </a:xfrm>
        </p:grpSpPr>
        <p:sp>
          <p:nvSpPr>
            <p:cNvPr id="405508" name="Rectangle 4"/>
            <p:cNvSpPr>
              <a:spLocks noChangeArrowheads="1"/>
            </p:cNvSpPr>
            <p:nvPr/>
          </p:nvSpPr>
          <p:spPr bwMode="auto">
            <a:xfrm>
              <a:off x="639" y="2872"/>
              <a:ext cx="116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 smtClean="0">
                  <a:solidFill>
                    <a:schemeClr val="tx1"/>
                  </a:solidFill>
                  <a:latin typeface="+mn-lt"/>
                </a:rPr>
                <a:t>0x00000000</a:t>
              </a:r>
              <a:endParaRPr lang="en-US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05509" name="Rectangle 5"/>
            <p:cNvSpPr>
              <a:spLocks noChangeArrowheads="1"/>
            </p:cNvSpPr>
            <p:nvPr/>
          </p:nvSpPr>
          <p:spPr bwMode="auto">
            <a:xfrm>
              <a:off x="659" y="672"/>
              <a:ext cx="118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chemeClr val="tx1"/>
                  </a:solidFill>
                  <a:latin typeface="+mn-lt"/>
                </a:rPr>
                <a:t>0xFFFFFFFF</a:t>
              </a:r>
            </a:p>
          </p:txBody>
        </p:sp>
        <p:sp>
          <p:nvSpPr>
            <p:cNvPr id="405510" name="Rectangle 6"/>
            <p:cNvSpPr>
              <a:spLocks noChangeArrowheads="1"/>
            </p:cNvSpPr>
            <p:nvPr/>
          </p:nvSpPr>
          <p:spPr bwMode="auto">
            <a:xfrm>
              <a:off x="696" y="1712"/>
              <a:ext cx="1052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chemeClr val="tx1"/>
                  </a:solidFill>
                  <a:latin typeface="+mn-lt"/>
                </a:rPr>
                <a:t>address</a:t>
              </a:r>
              <a:r>
                <a:rPr lang="en-US" dirty="0">
                  <a:latin typeface="+mn-lt"/>
                </a:rPr>
                <a:t> </a:t>
              </a:r>
              <a:r>
                <a:rPr lang="en-US" dirty="0">
                  <a:solidFill>
                    <a:schemeClr val="tx1"/>
                  </a:solidFill>
                  <a:latin typeface="+mn-lt"/>
                </a:rPr>
                <a:t>space</a:t>
              </a:r>
            </a:p>
          </p:txBody>
        </p:sp>
        <p:sp>
          <p:nvSpPr>
            <p:cNvPr id="405511" name="Line 7"/>
            <p:cNvSpPr>
              <a:spLocks noChangeShapeType="1"/>
            </p:cNvSpPr>
            <p:nvPr/>
          </p:nvSpPr>
          <p:spPr bwMode="auto">
            <a:xfrm flipV="1">
              <a:off x="1200" y="960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05512" name="Line 8"/>
            <p:cNvSpPr>
              <a:spLocks noChangeShapeType="1"/>
            </p:cNvSpPr>
            <p:nvPr/>
          </p:nvSpPr>
          <p:spPr bwMode="auto">
            <a:xfrm flipV="1">
              <a:off x="1200" y="2352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05513" name="Rectangle 9"/>
            <p:cNvSpPr>
              <a:spLocks noChangeArrowheads="1"/>
            </p:cNvSpPr>
            <p:nvPr/>
          </p:nvSpPr>
          <p:spPr bwMode="auto">
            <a:xfrm>
              <a:off x="2400" y="2640"/>
              <a:ext cx="1728" cy="480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dirty="0">
                  <a:latin typeface="+mn-lt"/>
                </a:rPr>
                <a:t>program code</a:t>
              </a:r>
            </a:p>
            <a:p>
              <a:pPr algn="ctr">
                <a:spcBef>
                  <a:spcPct val="10000"/>
                </a:spcBef>
              </a:pPr>
              <a:r>
                <a:rPr lang="en-US" sz="2000" dirty="0">
                  <a:latin typeface="+mn-lt"/>
                </a:rPr>
                <a:t>(text)</a:t>
              </a:r>
              <a:endParaRPr lang="en-US" sz="2200" dirty="0">
                <a:latin typeface="+mn-lt"/>
              </a:endParaRPr>
            </a:p>
          </p:txBody>
        </p:sp>
        <p:sp>
          <p:nvSpPr>
            <p:cNvPr id="405514" name="Rectangle 10"/>
            <p:cNvSpPr>
              <a:spLocks noChangeArrowheads="1"/>
            </p:cNvSpPr>
            <p:nvPr/>
          </p:nvSpPr>
          <p:spPr bwMode="auto">
            <a:xfrm>
              <a:off x="2400" y="2160"/>
              <a:ext cx="1728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dirty="0">
                  <a:latin typeface="+mn-lt"/>
                </a:rPr>
                <a:t>global and static</a:t>
              </a:r>
              <a:br>
                <a:rPr lang="en-US" dirty="0">
                  <a:latin typeface="+mn-lt"/>
                </a:rPr>
              </a:br>
              <a:r>
                <a:rPr lang="en-US" dirty="0">
                  <a:latin typeface="+mn-lt"/>
                </a:rPr>
                <a:t>data</a:t>
              </a:r>
            </a:p>
          </p:txBody>
        </p:sp>
        <p:sp>
          <p:nvSpPr>
            <p:cNvPr id="405515" name="Rectangle 11"/>
            <p:cNvSpPr>
              <a:spLocks noChangeArrowheads="1"/>
            </p:cNvSpPr>
            <p:nvPr/>
          </p:nvSpPr>
          <p:spPr bwMode="auto">
            <a:xfrm>
              <a:off x="2400" y="1680"/>
              <a:ext cx="1728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dirty="0">
                  <a:latin typeface="+mn-lt"/>
                </a:rPr>
                <a:t>heap</a:t>
              </a:r>
            </a:p>
            <a:p>
              <a:pPr algn="ctr">
                <a:spcBef>
                  <a:spcPct val="10000"/>
                </a:spcBef>
              </a:pPr>
              <a:r>
                <a:rPr lang="en-US" sz="2000" dirty="0" smtClean="0">
                  <a:latin typeface="+mn-lt"/>
                </a:rPr>
                <a:t>(next week!)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405516" name="Rectangle 12"/>
            <p:cNvSpPr>
              <a:spLocks noChangeArrowheads="1"/>
            </p:cNvSpPr>
            <p:nvPr/>
          </p:nvSpPr>
          <p:spPr bwMode="auto">
            <a:xfrm>
              <a:off x="2400" y="1200"/>
              <a:ext cx="1728" cy="4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>
                <a:latin typeface="Arial" charset="0"/>
              </a:endParaRPr>
            </a:p>
          </p:txBody>
        </p:sp>
        <p:sp>
          <p:nvSpPr>
            <p:cNvPr id="405517" name="Rectangle 13"/>
            <p:cNvSpPr>
              <a:spLocks noChangeArrowheads="1"/>
            </p:cNvSpPr>
            <p:nvPr/>
          </p:nvSpPr>
          <p:spPr bwMode="auto">
            <a:xfrm>
              <a:off x="2400" y="720"/>
              <a:ext cx="1728" cy="480"/>
            </a:xfrm>
            <a:prstGeom prst="rect">
              <a:avLst/>
            </a:prstGeom>
            <a:solidFill>
              <a:srgbClr val="D6D6F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dirty="0">
                  <a:latin typeface="+mn-lt"/>
                </a:rPr>
                <a:t>stack</a:t>
              </a:r>
            </a:p>
            <a:p>
              <a:pPr algn="ctr">
                <a:spcBef>
                  <a:spcPct val="10000"/>
                </a:spcBef>
              </a:pPr>
              <a:r>
                <a:rPr lang="en-US" sz="2000" dirty="0">
                  <a:latin typeface="+mn-lt"/>
                </a:rPr>
                <a:t>(dynamically allocated)</a:t>
              </a:r>
            </a:p>
          </p:txBody>
        </p:sp>
        <p:sp>
          <p:nvSpPr>
            <p:cNvPr id="405518" name="Line 14"/>
            <p:cNvSpPr>
              <a:spLocks noChangeShapeType="1"/>
            </p:cNvSpPr>
            <p:nvPr/>
          </p:nvSpPr>
          <p:spPr bwMode="auto">
            <a:xfrm>
              <a:off x="3264" y="120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19" name="Line 15"/>
            <p:cNvSpPr>
              <a:spLocks noChangeShapeType="1"/>
            </p:cNvSpPr>
            <p:nvPr/>
          </p:nvSpPr>
          <p:spPr bwMode="auto">
            <a:xfrm>
              <a:off x="3264" y="153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20" name="Line 16"/>
            <p:cNvSpPr>
              <a:spLocks noChangeShapeType="1"/>
            </p:cNvSpPr>
            <p:nvPr/>
          </p:nvSpPr>
          <p:spPr bwMode="auto">
            <a:xfrm flipH="1">
              <a:off x="4224" y="119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21" name="Line 17"/>
            <p:cNvSpPr>
              <a:spLocks noChangeShapeType="1"/>
            </p:cNvSpPr>
            <p:nvPr/>
          </p:nvSpPr>
          <p:spPr bwMode="auto">
            <a:xfrm flipH="1">
              <a:off x="4224" y="289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22" name="Rectangle 18"/>
            <p:cNvSpPr>
              <a:spLocks noChangeArrowheads="1"/>
            </p:cNvSpPr>
            <p:nvPr/>
          </p:nvSpPr>
          <p:spPr bwMode="auto">
            <a:xfrm>
              <a:off x="4452" y="2745"/>
              <a:ext cx="33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EB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10000"/>
                </a:spcBef>
              </a:pPr>
              <a:r>
                <a:rPr lang="en-US" dirty="0">
                  <a:solidFill>
                    <a:schemeClr val="tx1"/>
                  </a:solidFill>
                  <a:latin typeface="+mn-lt"/>
                </a:rPr>
                <a:t>PC</a:t>
              </a:r>
            </a:p>
          </p:txBody>
        </p:sp>
        <p:sp>
          <p:nvSpPr>
            <p:cNvPr id="405523" name="Rectangle 19"/>
            <p:cNvSpPr>
              <a:spLocks noChangeArrowheads="1"/>
            </p:cNvSpPr>
            <p:nvPr/>
          </p:nvSpPr>
          <p:spPr bwMode="auto">
            <a:xfrm>
              <a:off x="4452" y="1047"/>
              <a:ext cx="33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EB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10000"/>
                </a:spcBef>
              </a:pPr>
              <a:r>
                <a:rPr lang="en-US" dirty="0">
                  <a:solidFill>
                    <a:schemeClr val="tx1"/>
                  </a:solidFill>
                  <a:latin typeface="+mn-lt"/>
                </a:rPr>
                <a:t>SP</a:t>
              </a:r>
            </a:p>
          </p:txBody>
        </p:sp>
      </p:grpSp>
      <p:sp>
        <p:nvSpPr>
          <p:cNvPr id="405525" name="Text Box 21"/>
          <p:cNvSpPr txBox="1">
            <a:spLocks noChangeArrowheads="1"/>
          </p:cNvSpPr>
          <p:nvPr/>
        </p:nvSpPr>
        <p:spPr bwMode="auto">
          <a:xfrm>
            <a:off x="5762626" y="304800"/>
            <a:ext cx="2971800" cy="949325"/>
          </a:xfrm>
          <a:prstGeom prst="rect">
            <a:avLst/>
          </a:prstGeom>
          <a:solidFill>
            <a:srgbClr val="C0EAB8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700" tIns="12700" rIns="12700" bIns="12700" anchor="ctr">
            <a:spAutoFit/>
          </a:bodyPr>
          <a:lstStyle>
            <a:lvl1pPr marL="230188" indent="-230188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i="1" dirty="0" smtClean="0">
                <a:latin typeface="+mn-lt"/>
              </a:rPr>
              <a:t>Automatic</a:t>
            </a:r>
            <a:r>
              <a:rPr lang="en-US" sz="2000" dirty="0" smtClean="0">
                <a:latin typeface="+mn-lt"/>
              </a:rPr>
              <a:t> data lives here — allocated last-in, first-out</a:t>
            </a:r>
            <a:endParaRPr lang="en-US" sz="2000" dirty="0">
              <a:latin typeface="+mn-lt"/>
            </a:endParaRPr>
          </a:p>
        </p:txBody>
      </p:sp>
      <p:sp>
        <p:nvSpPr>
          <p:cNvPr id="405526" name="Line 22"/>
          <p:cNvSpPr>
            <a:spLocks noChangeShapeType="1"/>
          </p:cNvSpPr>
          <p:nvPr/>
        </p:nvSpPr>
        <p:spPr bwMode="auto">
          <a:xfrm flipH="1">
            <a:off x="6400800" y="1101724"/>
            <a:ext cx="533400" cy="969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4763BD4-D10A-4641-AC39-51F2B9F683D3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10</a:t>
            </a:fld>
            <a:endParaRPr lang="en-US" sz="1400" dirty="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534988" y="5871370"/>
            <a:ext cx="3733800" cy="949325"/>
          </a:xfrm>
          <a:prstGeom prst="rect">
            <a:avLst/>
          </a:prstGeom>
          <a:solidFill>
            <a:srgbClr val="F0C2C2"/>
          </a:solidFill>
          <a:ln w="9525" algn="ctr">
            <a:solidFill>
              <a:srgbClr val="D5575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2700" tIns="12700" rIns="12700" bIns="12700" anchor="ctr">
            <a:spAutoFit/>
          </a:bodyPr>
          <a:lstStyle>
            <a:lvl1pPr marL="230188" indent="-230188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i="1" dirty="0" smtClean="0">
                <a:latin typeface="+mn-lt"/>
              </a:rPr>
              <a:t>Global </a:t>
            </a:r>
            <a:r>
              <a:rPr lang="en-US" sz="2000" dirty="0" smtClean="0">
                <a:latin typeface="+mn-lt"/>
              </a:rPr>
              <a:t>and </a:t>
            </a:r>
            <a:r>
              <a:rPr lang="en-US" sz="2000" i="1" dirty="0" smtClean="0">
                <a:latin typeface="+mn-lt"/>
              </a:rPr>
              <a:t>static </a:t>
            </a:r>
            <a:r>
              <a:rPr lang="en-US" sz="2000" dirty="0" smtClean="0">
                <a:latin typeface="+mn-lt"/>
              </a:rPr>
              <a:t>data lives here. Allocated by linker. Survives till end program.</a:t>
            </a:r>
            <a:endParaRPr lang="en-US" sz="2000" dirty="0">
              <a:latin typeface="+mn-lt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V="1">
            <a:off x="4268788" y="4731544"/>
            <a:ext cx="646113" cy="12882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5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3124200"/>
          </a:xfrm>
        </p:spPr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B1E00A-FF3A-45E1-B197-267E3096762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13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Declaring Arrays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Any </a:t>
            </a:r>
            <a:r>
              <a:rPr lang="en-US" sz="2800" dirty="0" smtClean="0"/>
              <a:t>array may </a:t>
            </a:r>
            <a:r>
              <a:rPr lang="en-US" sz="2800" dirty="0"/>
              <a:t>be </a:t>
            </a:r>
            <a:r>
              <a:rPr lang="en-US" sz="2800" i="1" dirty="0"/>
              <a:t>Static</a:t>
            </a:r>
            <a:r>
              <a:rPr lang="en-US" sz="2800" dirty="0"/>
              <a:t> or </a:t>
            </a:r>
            <a:r>
              <a:rPr lang="en-US" sz="2800" i="1" dirty="0"/>
              <a:t>Automatic</a:t>
            </a:r>
          </a:p>
          <a:p>
            <a:r>
              <a:rPr lang="en-US" sz="2800" dirty="0"/>
              <a:t>Array size may be determined explicitly or implicitly</a:t>
            </a:r>
          </a:p>
          <a:p>
            <a:pPr lvl="2"/>
            <a:endParaRPr lang="en-US" sz="2400" dirty="0"/>
          </a:p>
          <a:p>
            <a:r>
              <a:rPr lang="en-US" sz="2800" dirty="0"/>
              <a:t>Array size may be determined at run-time</a:t>
            </a:r>
          </a:p>
          <a:p>
            <a:pPr lvl="2"/>
            <a:r>
              <a:rPr lang="en-US" sz="2400" dirty="0"/>
              <a:t>Automatic only</a:t>
            </a:r>
          </a:p>
          <a:p>
            <a:pPr lvl="2"/>
            <a:r>
              <a:rPr lang="en-US" sz="2400" dirty="0"/>
              <a:t>Not in K&amp;R, allowed in </a:t>
            </a:r>
            <a:r>
              <a:rPr lang="en-US" sz="2400" i="1" dirty="0" err="1"/>
              <a:t>gcc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3D3FD-534C-435F-A3E6-F9802B86B43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3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Arrays </a:t>
            </a:r>
            <a:r>
              <a:rPr lang="en-US" sz="2800" dirty="0"/>
              <a:t>(continued)</a:t>
            </a:r>
            <a:endParaRPr lang="en-US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885950"/>
            <a:ext cx="8991600" cy="41719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Outside of any function – always </a:t>
            </a:r>
            <a:r>
              <a:rPr lang="en-US" sz="2800" dirty="0" smtClean="0"/>
              <a:t>static (not auto)</a:t>
            </a:r>
            <a:endParaRPr lang="en-US" sz="2800" dirty="0"/>
          </a:p>
          <a:p>
            <a:pPr lvl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A[13];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Tx/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CLASS_SIZE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(73)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B[CLASS_SIZE];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Tx/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nElements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25;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 C[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nElements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Tx/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 char S[256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];/*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not visible to linker */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1412" name="Text Box 4"/>
          <p:cNvSpPr txBox="1">
            <a:spLocks noChangeArrowheads="1"/>
          </p:cNvSpPr>
          <p:nvPr/>
        </p:nvSpPr>
        <p:spPr bwMode="auto">
          <a:xfrm>
            <a:off x="5562600" y="2591231"/>
            <a:ext cx="3124200" cy="764312"/>
          </a:xfrm>
          <a:prstGeom prst="rect">
            <a:avLst/>
          </a:prstGeom>
          <a:solidFill>
            <a:srgbClr val="D6D6F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2700" tIns="12700" rIns="12700" bIns="12700" anchor="ctr">
            <a:spAutoFit/>
          </a:bodyPr>
          <a:lstStyle>
            <a:lvl1pPr marL="234950" indent="-234950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i="1" dirty="0">
                <a:latin typeface="+mn-lt"/>
              </a:rPr>
              <a:t>Static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sym typeface="Symbol" pitchFamily="18" charset="2"/>
              </a:rPr>
              <a:t> retains values</a:t>
            </a:r>
            <a:br>
              <a:rPr lang="en-US" sz="2400" dirty="0">
                <a:latin typeface="+mn-lt"/>
                <a:sym typeface="Symbol" pitchFamily="18" charset="2"/>
              </a:rPr>
            </a:br>
            <a:r>
              <a:rPr lang="en-US" sz="2400" dirty="0">
                <a:latin typeface="+mn-lt"/>
                <a:sym typeface="Symbol" pitchFamily="18" charset="2"/>
              </a:rPr>
              <a:t>across function calls</a:t>
            </a:r>
            <a:endParaRPr lang="en-US" sz="2000" i="1" dirty="0">
              <a:latin typeface="+mn-lt"/>
              <a:sym typeface="Symbol" pitchFamily="18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3D3FD-534C-435F-A3E6-F9802B86B43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562600" y="3707440"/>
            <a:ext cx="3124200" cy="3949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2700" tIns="12700" rIns="12700" bIns="12700" anchor="ctr">
            <a:spAutoFit/>
          </a:bodyPr>
          <a:lstStyle>
            <a:lvl1pPr marL="234950" indent="-234950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smtClean="0">
                <a:latin typeface="+mn-lt"/>
                <a:sym typeface="Symbol" pitchFamily="18" charset="2"/>
              </a:rPr>
              <a:t>Note: No semicolon!</a:t>
            </a:r>
            <a:endParaRPr lang="en-US" dirty="0">
              <a:latin typeface="+mn-lt"/>
              <a:sym typeface="Symbol" pitchFamily="18" charset="2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 flipV="1">
            <a:off x="4876800" y="3355544"/>
            <a:ext cx="685800" cy="5493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5103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2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Data Allocation</a:t>
            </a:r>
            <a:endParaRPr lang="en-US" sz="3600"/>
          </a:p>
        </p:txBody>
      </p:sp>
      <p:grpSp>
        <p:nvGrpSpPr>
          <p:cNvPr id="405507" name="Group 3"/>
          <p:cNvGrpSpPr>
            <a:grpSpLocks/>
          </p:cNvGrpSpPr>
          <p:nvPr/>
        </p:nvGrpSpPr>
        <p:grpSpPr bwMode="auto">
          <a:xfrm>
            <a:off x="2182813" y="1995488"/>
            <a:ext cx="6515101" cy="4043362"/>
            <a:chOff x="679" y="672"/>
            <a:chExt cx="4104" cy="2547"/>
          </a:xfrm>
        </p:grpSpPr>
        <p:sp>
          <p:nvSpPr>
            <p:cNvPr id="405508" name="Rectangle 4"/>
            <p:cNvSpPr>
              <a:spLocks noChangeArrowheads="1"/>
            </p:cNvSpPr>
            <p:nvPr/>
          </p:nvSpPr>
          <p:spPr bwMode="auto">
            <a:xfrm>
              <a:off x="679" y="2928"/>
              <a:ext cx="108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0x00000000</a:t>
              </a:r>
            </a:p>
          </p:txBody>
        </p:sp>
        <p:sp>
          <p:nvSpPr>
            <p:cNvPr id="405509" name="Rectangle 5"/>
            <p:cNvSpPr>
              <a:spLocks noChangeArrowheads="1"/>
            </p:cNvSpPr>
            <p:nvPr/>
          </p:nvSpPr>
          <p:spPr bwMode="auto">
            <a:xfrm>
              <a:off x="715" y="672"/>
              <a:ext cx="10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0xFFFFFFFF</a:t>
              </a:r>
            </a:p>
          </p:txBody>
        </p:sp>
        <p:sp>
          <p:nvSpPr>
            <p:cNvPr id="405510" name="Rectangle 6"/>
            <p:cNvSpPr>
              <a:spLocks noChangeArrowheads="1"/>
            </p:cNvSpPr>
            <p:nvPr/>
          </p:nvSpPr>
          <p:spPr bwMode="auto">
            <a:xfrm>
              <a:off x="696" y="1712"/>
              <a:ext cx="1052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address space</a:t>
              </a:r>
            </a:p>
          </p:txBody>
        </p:sp>
        <p:sp>
          <p:nvSpPr>
            <p:cNvPr id="405511" name="Line 7"/>
            <p:cNvSpPr>
              <a:spLocks noChangeShapeType="1"/>
            </p:cNvSpPr>
            <p:nvPr/>
          </p:nvSpPr>
          <p:spPr bwMode="auto">
            <a:xfrm flipV="1">
              <a:off x="1200" y="960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05512" name="Line 8"/>
            <p:cNvSpPr>
              <a:spLocks noChangeShapeType="1"/>
            </p:cNvSpPr>
            <p:nvPr/>
          </p:nvSpPr>
          <p:spPr bwMode="auto">
            <a:xfrm flipV="1">
              <a:off x="1200" y="2352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05513" name="Rectangle 9"/>
            <p:cNvSpPr>
              <a:spLocks noChangeArrowheads="1"/>
            </p:cNvSpPr>
            <p:nvPr/>
          </p:nvSpPr>
          <p:spPr bwMode="auto">
            <a:xfrm>
              <a:off x="2400" y="2640"/>
              <a:ext cx="1728" cy="480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dirty="0">
                  <a:latin typeface="+mn-lt"/>
                </a:rPr>
                <a:t>program code</a:t>
              </a:r>
            </a:p>
            <a:p>
              <a:pPr algn="ctr">
                <a:spcBef>
                  <a:spcPct val="10000"/>
                </a:spcBef>
              </a:pPr>
              <a:r>
                <a:rPr lang="en-US" sz="2000" dirty="0">
                  <a:latin typeface="+mn-lt"/>
                </a:rPr>
                <a:t>(text)</a:t>
              </a:r>
              <a:endParaRPr lang="en-US" sz="2200" dirty="0">
                <a:latin typeface="+mn-lt"/>
              </a:endParaRPr>
            </a:p>
          </p:txBody>
        </p:sp>
        <p:sp>
          <p:nvSpPr>
            <p:cNvPr id="405514" name="Rectangle 10"/>
            <p:cNvSpPr>
              <a:spLocks noChangeArrowheads="1"/>
            </p:cNvSpPr>
            <p:nvPr/>
          </p:nvSpPr>
          <p:spPr bwMode="auto">
            <a:xfrm>
              <a:off x="2400" y="2160"/>
              <a:ext cx="1728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dirty="0">
                  <a:latin typeface="+mn-lt"/>
                </a:rPr>
                <a:t>global and static</a:t>
              </a:r>
              <a:br>
                <a:rPr lang="en-US" dirty="0">
                  <a:latin typeface="+mn-lt"/>
                </a:rPr>
              </a:br>
              <a:r>
                <a:rPr lang="en-US" dirty="0">
                  <a:latin typeface="+mn-lt"/>
                </a:rPr>
                <a:t>data</a:t>
              </a:r>
            </a:p>
          </p:txBody>
        </p:sp>
        <p:sp>
          <p:nvSpPr>
            <p:cNvPr id="405515" name="Rectangle 11"/>
            <p:cNvSpPr>
              <a:spLocks noChangeArrowheads="1"/>
            </p:cNvSpPr>
            <p:nvPr/>
          </p:nvSpPr>
          <p:spPr bwMode="auto">
            <a:xfrm>
              <a:off x="2400" y="1680"/>
              <a:ext cx="1728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dirty="0">
                  <a:latin typeface="+mn-lt"/>
                </a:rPr>
                <a:t>heap</a:t>
              </a:r>
            </a:p>
            <a:p>
              <a:pPr algn="ctr">
                <a:spcBef>
                  <a:spcPct val="10000"/>
                </a:spcBef>
              </a:pPr>
              <a:r>
                <a:rPr lang="en-US" sz="2000" dirty="0">
                  <a:latin typeface="+mn-lt"/>
                </a:rPr>
                <a:t>(dynamically allocated)</a:t>
              </a:r>
            </a:p>
          </p:txBody>
        </p:sp>
        <p:sp>
          <p:nvSpPr>
            <p:cNvPr id="405516" name="Rectangle 12"/>
            <p:cNvSpPr>
              <a:spLocks noChangeArrowheads="1"/>
            </p:cNvSpPr>
            <p:nvPr/>
          </p:nvSpPr>
          <p:spPr bwMode="auto">
            <a:xfrm>
              <a:off x="2400" y="1200"/>
              <a:ext cx="1728" cy="4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>
                <a:latin typeface="Arial" charset="0"/>
              </a:endParaRPr>
            </a:p>
          </p:txBody>
        </p:sp>
        <p:sp>
          <p:nvSpPr>
            <p:cNvPr id="405517" name="Rectangle 13"/>
            <p:cNvSpPr>
              <a:spLocks noChangeArrowheads="1"/>
            </p:cNvSpPr>
            <p:nvPr/>
          </p:nvSpPr>
          <p:spPr bwMode="auto">
            <a:xfrm>
              <a:off x="2400" y="720"/>
              <a:ext cx="1728" cy="480"/>
            </a:xfrm>
            <a:prstGeom prst="rect">
              <a:avLst/>
            </a:prstGeom>
            <a:solidFill>
              <a:srgbClr val="D6D6F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dirty="0">
                  <a:latin typeface="+mn-lt"/>
                </a:rPr>
                <a:t>stack</a:t>
              </a:r>
            </a:p>
            <a:p>
              <a:pPr algn="ctr">
                <a:spcBef>
                  <a:spcPct val="10000"/>
                </a:spcBef>
              </a:pPr>
              <a:r>
                <a:rPr lang="en-US" sz="2000" dirty="0">
                  <a:latin typeface="+mn-lt"/>
                </a:rPr>
                <a:t>(dynamically allocated)</a:t>
              </a:r>
            </a:p>
          </p:txBody>
        </p:sp>
        <p:sp>
          <p:nvSpPr>
            <p:cNvPr id="405518" name="Line 14"/>
            <p:cNvSpPr>
              <a:spLocks noChangeShapeType="1"/>
            </p:cNvSpPr>
            <p:nvPr/>
          </p:nvSpPr>
          <p:spPr bwMode="auto">
            <a:xfrm>
              <a:off x="3264" y="120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19" name="Line 15"/>
            <p:cNvSpPr>
              <a:spLocks noChangeShapeType="1"/>
            </p:cNvSpPr>
            <p:nvPr/>
          </p:nvSpPr>
          <p:spPr bwMode="auto">
            <a:xfrm>
              <a:off x="3264" y="153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20" name="Line 16"/>
            <p:cNvSpPr>
              <a:spLocks noChangeShapeType="1"/>
            </p:cNvSpPr>
            <p:nvPr/>
          </p:nvSpPr>
          <p:spPr bwMode="auto">
            <a:xfrm flipH="1">
              <a:off x="4224" y="119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21" name="Line 17"/>
            <p:cNvSpPr>
              <a:spLocks noChangeShapeType="1"/>
            </p:cNvSpPr>
            <p:nvPr/>
          </p:nvSpPr>
          <p:spPr bwMode="auto">
            <a:xfrm flipH="1">
              <a:off x="4224" y="289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22" name="Rectangle 18"/>
            <p:cNvSpPr>
              <a:spLocks noChangeArrowheads="1"/>
            </p:cNvSpPr>
            <p:nvPr/>
          </p:nvSpPr>
          <p:spPr bwMode="auto">
            <a:xfrm>
              <a:off x="4461" y="2745"/>
              <a:ext cx="32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EB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10000"/>
                </a:spcBef>
              </a:pPr>
              <a:r>
                <a:rPr lang="en-US" dirty="0">
                  <a:latin typeface="+mn-lt"/>
                </a:rPr>
                <a:t>PC</a:t>
              </a:r>
            </a:p>
          </p:txBody>
        </p:sp>
        <p:sp>
          <p:nvSpPr>
            <p:cNvPr id="405523" name="Rectangle 19"/>
            <p:cNvSpPr>
              <a:spLocks noChangeArrowheads="1"/>
            </p:cNvSpPr>
            <p:nvPr/>
          </p:nvSpPr>
          <p:spPr bwMode="auto">
            <a:xfrm>
              <a:off x="4462" y="1047"/>
              <a:ext cx="31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EB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10000"/>
                </a:spcBef>
              </a:pPr>
              <a:r>
                <a:rPr lang="en-US" dirty="0">
                  <a:latin typeface="+mn-lt"/>
                </a:rPr>
                <a:t>SP</a:t>
              </a:r>
            </a:p>
          </p:txBody>
        </p:sp>
      </p:grpSp>
      <p:grpSp>
        <p:nvGrpSpPr>
          <p:cNvPr id="405524" name="Group 20"/>
          <p:cNvGrpSpPr>
            <a:grpSpLocks/>
          </p:cNvGrpSpPr>
          <p:nvPr/>
        </p:nvGrpSpPr>
        <p:grpSpPr bwMode="auto">
          <a:xfrm rot="923919">
            <a:off x="1028702" y="3679290"/>
            <a:ext cx="3962400" cy="949325"/>
            <a:chOff x="2784" y="3378"/>
            <a:chExt cx="2496" cy="598"/>
          </a:xfrm>
        </p:grpSpPr>
        <p:sp>
          <p:nvSpPr>
            <p:cNvPr id="405525" name="Text Box 21"/>
            <p:cNvSpPr txBox="1">
              <a:spLocks noChangeArrowheads="1"/>
            </p:cNvSpPr>
            <p:nvPr/>
          </p:nvSpPr>
          <p:spPr bwMode="auto">
            <a:xfrm>
              <a:off x="2784" y="3378"/>
              <a:ext cx="1872" cy="598"/>
            </a:xfrm>
            <a:prstGeom prst="rect">
              <a:avLst/>
            </a:prstGeom>
            <a:solidFill>
              <a:srgbClr val="C0EAB8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2700" tIns="12700" rIns="12700" bIns="12700" anchor="ctr">
              <a:spAutoFit/>
            </a:bodyPr>
            <a:lstStyle>
              <a:lvl1pPr marL="230188" indent="-230188">
                <a:defRPr>
                  <a:solidFill>
                    <a:schemeClr val="tx1"/>
                  </a:solidFill>
                  <a:latin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 i="1" dirty="0" smtClean="0">
                  <a:latin typeface="+mn-lt"/>
                </a:rPr>
                <a:t>Global and static</a:t>
              </a:r>
              <a:r>
                <a:rPr lang="en-US" sz="2000" dirty="0" smtClean="0">
                  <a:latin typeface="+mn-lt"/>
                </a:rPr>
                <a:t> </a:t>
              </a:r>
              <a:r>
                <a:rPr lang="en-US" sz="2000" dirty="0">
                  <a:latin typeface="+mn-lt"/>
                </a:rPr>
                <a:t>arrays are allocated here when program is loaded.</a:t>
              </a:r>
            </a:p>
          </p:txBody>
        </p:sp>
        <p:sp>
          <p:nvSpPr>
            <p:cNvPr id="405526" name="Line 22"/>
            <p:cNvSpPr>
              <a:spLocks noChangeShapeType="1"/>
            </p:cNvSpPr>
            <p:nvPr/>
          </p:nvSpPr>
          <p:spPr bwMode="auto">
            <a:xfrm>
              <a:off x="4656" y="368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B1E00A-FF3A-45E1-B197-267E3096762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0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Arrays </a:t>
            </a:r>
            <a:r>
              <a:rPr lang="en-US" sz="2800" dirty="0"/>
              <a:t>(continued)</a:t>
            </a:r>
            <a:endParaRPr lang="en-US" sz="3600" dirty="0"/>
          </a:p>
        </p:txBody>
      </p:sp>
      <p:sp>
        <p:nvSpPr>
          <p:cNvPr id="407555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905000"/>
            <a:ext cx="8213725" cy="495299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Inside function or compound statement – data is usually automatic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CLASS_SIZE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(73)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f( …) {</a:t>
            </a:r>
          </a:p>
          <a:p>
            <a:pPr lvl="2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A[13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B[CLASS_SIZE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nElements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25</a:t>
            </a:r>
          </a:p>
          <a:p>
            <a:pPr lvl="2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 C[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nElements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 char D[256];	/*static, not visible outside function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	//f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3D3FD-534C-435F-A3E6-F9802B86B43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2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Data </a:t>
            </a:r>
            <a:r>
              <a:rPr lang="en-US" dirty="0"/>
              <a:t>Allocation</a:t>
            </a:r>
            <a:endParaRPr lang="en-US" sz="3600" dirty="0"/>
          </a:p>
        </p:txBody>
      </p:sp>
      <p:grpSp>
        <p:nvGrpSpPr>
          <p:cNvPr id="29" name="Group 3"/>
          <p:cNvGrpSpPr>
            <a:grpSpLocks/>
          </p:cNvGrpSpPr>
          <p:nvPr/>
        </p:nvGrpSpPr>
        <p:grpSpPr bwMode="auto">
          <a:xfrm>
            <a:off x="2182813" y="1995488"/>
            <a:ext cx="6515101" cy="4043362"/>
            <a:chOff x="679" y="672"/>
            <a:chExt cx="4104" cy="2547"/>
          </a:xfrm>
        </p:grpSpPr>
        <p:sp>
          <p:nvSpPr>
            <p:cNvPr id="30" name="Rectangle 4"/>
            <p:cNvSpPr>
              <a:spLocks noChangeArrowheads="1"/>
            </p:cNvSpPr>
            <p:nvPr/>
          </p:nvSpPr>
          <p:spPr bwMode="auto">
            <a:xfrm>
              <a:off x="679" y="2928"/>
              <a:ext cx="108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0x00000000</a:t>
              </a:r>
            </a:p>
          </p:txBody>
        </p:sp>
        <p:sp>
          <p:nvSpPr>
            <p:cNvPr id="31" name="Rectangle 5"/>
            <p:cNvSpPr>
              <a:spLocks noChangeArrowheads="1"/>
            </p:cNvSpPr>
            <p:nvPr/>
          </p:nvSpPr>
          <p:spPr bwMode="auto">
            <a:xfrm>
              <a:off x="715" y="672"/>
              <a:ext cx="10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0xFFFFFFFF</a:t>
              </a:r>
            </a:p>
          </p:txBody>
        </p:sp>
        <p:sp>
          <p:nvSpPr>
            <p:cNvPr id="32" name="Rectangle 6"/>
            <p:cNvSpPr>
              <a:spLocks noChangeArrowheads="1"/>
            </p:cNvSpPr>
            <p:nvPr/>
          </p:nvSpPr>
          <p:spPr bwMode="auto">
            <a:xfrm>
              <a:off x="696" y="1712"/>
              <a:ext cx="1052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address space</a:t>
              </a:r>
            </a:p>
          </p:txBody>
        </p:sp>
        <p:sp>
          <p:nvSpPr>
            <p:cNvPr id="33" name="Line 7"/>
            <p:cNvSpPr>
              <a:spLocks noChangeShapeType="1"/>
            </p:cNvSpPr>
            <p:nvPr/>
          </p:nvSpPr>
          <p:spPr bwMode="auto">
            <a:xfrm flipV="1">
              <a:off x="1200" y="960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" name="Line 8"/>
            <p:cNvSpPr>
              <a:spLocks noChangeShapeType="1"/>
            </p:cNvSpPr>
            <p:nvPr/>
          </p:nvSpPr>
          <p:spPr bwMode="auto">
            <a:xfrm flipV="1">
              <a:off x="1200" y="2352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>
              <a:off x="2400" y="2640"/>
              <a:ext cx="1728" cy="480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dirty="0">
                  <a:latin typeface="+mn-lt"/>
                </a:rPr>
                <a:t>program code</a:t>
              </a:r>
            </a:p>
            <a:p>
              <a:pPr algn="ctr">
                <a:spcBef>
                  <a:spcPct val="10000"/>
                </a:spcBef>
              </a:pPr>
              <a:r>
                <a:rPr lang="en-US" sz="2000" dirty="0">
                  <a:latin typeface="+mn-lt"/>
                </a:rPr>
                <a:t>(text)</a:t>
              </a:r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2400" y="2160"/>
              <a:ext cx="1728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dirty="0" smtClean="0">
                  <a:latin typeface="+mn-lt"/>
                </a:rPr>
                <a:t>global and static</a:t>
              </a:r>
              <a:br>
                <a:rPr lang="en-US" dirty="0" smtClean="0">
                  <a:latin typeface="+mn-lt"/>
                </a:rPr>
              </a:br>
              <a:r>
                <a:rPr lang="en-US" dirty="0" smtClean="0">
                  <a:latin typeface="+mn-lt"/>
                </a:rPr>
                <a:t>data</a:t>
              </a:r>
              <a:endParaRPr lang="en-US" dirty="0">
                <a:latin typeface="+mn-lt"/>
              </a:endParaRPr>
            </a:p>
          </p:txBody>
        </p:sp>
        <p:sp>
          <p:nvSpPr>
            <p:cNvPr id="37" name="Rectangle 11"/>
            <p:cNvSpPr>
              <a:spLocks noChangeArrowheads="1"/>
            </p:cNvSpPr>
            <p:nvPr/>
          </p:nvSpPr>
          <p:spPr bwMode="auto">
            <a:xfrm>
              <a:off x="2400" y="1680"/>
              <a:ext cx="1728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dirty="0">
                  <a:latin typeface="+mn-lt"/>
                </a:rPr>
                <a:t>heap</a:t>
              </a:r>
            </a:p>
            <a:p>
              <a:pPr algn="ctr">
                <a:spcBef>
                  <a:spcPct val="10000"/>
                </a:spcBef>
              </a:pPr>
              <a:r>
                <a:rPr lang="en-US" sz="2000" dirty="0">
                  <a:latin typeface="+mn-lt"/>
                </a:rPr>
                <a:t>(dynamically allocated)</a:t>
              </a:r>
            </a:p>
          </p:txBody>
        </p:sp>
        <p:sp>
          <p:nvSpPr>
            <p:cNvPr id="38" name="Rectangle 12"/>
            <p:cNvSpPr>
              <a:spLocks noChangeArrowheads="1"/>
            </p:cNvSpPr>
            <p:nvPr/>
          </p:nvSpPr>
          <p:spPr bwMode="auto">
            <a:xfrm>
              <a:off x="2400" y="1200"/>
              <a:ext cx="1728" cy="4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>
                <a:latin typeface="Arial" charset="0"/>
              </a:endParaRPr>
            </a:p>
          </p:txBody>
        </p:sp>
        <p:sp>
          <p:nvSpPr>
            <p:cNvPr id="39" name="Rectangle 13"/>
            <p:cNvSpPr>
              <a:spLocks noChangeArrowheads="1"/>
            </p:cNvSpPr>
            <p:nvPr/>
          </p:nvSpPr>
          <p:spPr bwMode="auto">
            <a:xfrm>
              <a:off x="2400" y="720"/>
              <a:ext cx="1728" cy="480"/>
            </a:xfrm>
            <a:prstGeom prst="rect">
              <a:avLst/>
            </a:prstGeom>
            <a:solidFill>
              <a:srgbClr val="D6D6F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dirty="0">
                  <a:latin typeface="+mn-lt"/>
                </a:rPr>
                <a:t>stack</a:t>
              </a:r>
            </a:p>
            <a:p>
              <a:pPr algn="ctr">
                <a:spcBef>
                  <a:spcPct val="10000"/>
                </a:spcBef>
              </a:pPr>
              <a:r>
                <a:rPr lang="en-US" sz="2000" dirty="0">
                  <a:latin typeface="+mn-lt"/>
                </a:rPr>
                <a:t>(dynamically allocated)</a:t>
              </a:r>
            </a:p>
          </p:txBody>
        </p:sp>
        <p:sp>
          <p:nvSpPr>
            <p:cNvPr id="40" name="Line 14"/>
            <p:cNvSpPr>
              <a:spLocks noChangeShapeType="1"/>
            </p:cNvSpPr>
            <p:nvPr/>
          </p:nvSpPr>
          <p:spPr bwMode="auto">
            <a:xfrm>
              <a:off x="3264" y="120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15"/>
            <p:cNvSpPr>
              <a:spLocks noChangeShapeType="1"/>
            </p:cNvSpPr>
            <p:nvPr/>
          </p:nvSpPr>
          <p:spPr bwMode="auto">
            <a:xfrm>
              <a:off x="3264" y="153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16"/>
            <p:cNvSpPr>
              <a:spLocks noChangeShapeType="1"/>
            </p:cNvSpPr>
            <p:nvPr/>
          </p:nvSpPr>
          <p:spPr bwMode="auto">
            <a:xfrm flipH="1">
              <a:off x="4224" y="119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17"/>
            <p:cNvSpPr>
              <a:spLocks noChangeShapeType="1"/>
            </p:cNvSpPr>
            <p:nvPr/>
          </p:nvSpPr>
          <p:spPr bwMode="auto">
            <a:xfrm flipH="1">
              <a:off x="4224" y="289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18"/>
            <p:cNvSpPr>
              <a:spLocks noChangeArrowheads="1"/>
            </p:cNvSpPr>
            <p:nvPr/>
          </p:nvSpPr>
          <p:spPr bwMode="auto">
            <a:xfrm>
              <a:off x="4461" y="2745"/>
              <a:ext cx="32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EB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10000"/>
                </a:spcBef>
              </a:pPr>
              <a:r>
                <a:rPr lang="en-US" dirty="0">
                  <a:latin typeface="+mn-lt"/>
                </a:rPr>
                <a:t>PC</a:t>
              </a:r>
            </a:p>
          </p:txBody>
        </p:sp>
        <p:sp>
          <p:nvSpPr>
            <p:cNvPr id="45" name="Rectangle 19"/>
            <p:cNvSpPr>
              <a:spLocks noChangeArrowheads="1"/>
            </p:cNvSpPr>
            <p:nvPr/>
          </p:nvSpPr>
          <p:spPr bwMode="auto">
            <a:xfrm>
              <a:off x="4462" y="1047"/>
              <a:ext cx="31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EB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10000"/>
                </a:spcBef>
              </a:pPr>
              <a:r>
                <a:rPr lang="en-US" dirty="0">
                  <a:latin typeface="+mn-lt"/>
                </a:rPr>
                <a:t>SP</a:t>
              </a:r>
            </a:p>
          </p:txBody>
        </p:sp>
      </p:grpSp>
      <p:grpSp>
        <p:nvGrpSpPr>
          <p:cNvPr id="26" name="Group 20"/>
          <p:cNvGrpSpPr>
            <a:grpSpLocks/>
          </p:cNvGrpSpPr>
          <p:nvPr/>
        </p:nvGrpSpPr>
        <p:grpSpPr bwMode="auto">
          <a:xfrm rot="923919">
            <a:off x="1028701" y="1442080"/>
            <a:ext cx="3962400" cy="1016000"/>
            <a:chOff x="2784" y="3359"/>
            <a:chExt cx="2496" cy="640"/>
          </a:xfrm>
        </p:grpSpPr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2784" y="3359"/>
              <a:ext cx="1872" cy="640"/>
            </a:xfrm>
            <a:prstGeom prst="rect">
              <a:avLst/>
            </a:prstGeom>
            <a:solidFill>
              <a:srgbClr val="F1C7C7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marL="230188" indent="-230188">
                <a:defRPr>
                  <a:solidFill>
                    <a:schemeClr val="tx1"/>
                  </a:solidFill>
                  <a:latin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 i="1" dirty="0">
                  <a:latin typeface="+mn-lt"/>
                </a:rPr>
                <a:t>Automatic</a:t>
              </a:r>
              <a:r>
                <a:rPr lang="en-US" sz="2000" dirty="0">
                  <a:latin typeface="+mn-lt"/>
                </a:rPr>
                <a:t> arrays allocated here upon entry to block.</a:t>
              </a:r>
            </a:p>
          </p:txBody>
        </p:sp>
        <p:sp>
          <p:nvSpPr>
            <p:cNvPr id="28" name="Line 22"/>
            <p:cNvSpPr>
              <a:spLocks noChangeShapeType="1"/>
            </p:cNvSpPr>
            <p:nvPr/>
          </p:nvSpPr>
          <p:spPr bwMode="auto">
            <a:xfrm>
              <a:off x="4656" y="368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B1E00A-FF3A-45E1-B197-267E3096762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8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Arrays </a:t>
            </a:r>
            <a:r>
              <a:rPr lang="en-US" sz="2800" dirty="0"/>
              <a:t>(continued)</a:t>
            </a:r>
            <a:endParaRPr lang="en-US" sz="3600" dirty="0"/>
          </a:p>
        </p:txBody>
      </p:sp>
      <p:sp>
        <p:nvSpPr>
          <p:cNvPr id="407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Inside function or compound statement – data is usually automatic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CLASS_SIZE 73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f( …) {</a:t>
            </a:r>
          </a:p>
          <a:p>
            <a:pPr lvl="2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A[13];</a:t>
            </a:r>
          </a:p>
          <a:p>
            <a:pPr lvl="2">
              <a:lnSpc>
                <a:spcPct val="80000"/>
              </a:lnSpc>
              <a:buClr>
                <a:schemeClr val="tx1"/>
              </a:buClr>
              <a:buFontTx/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B[CLASS_SIZE];</a:t>
            </a:r>
          </a:p>
          <a:p>
            <a:pPr lvl="2">
              <a:lnSpc>
                <a:spcPct val="80000"/>
              </a:lnSpc>
              <a:buClr>
                <a:schemeClr val="tx1"/>
              </a:buClr>
              <a:buFontTx/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nElements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25</a:t>
            </a:r>
          </a:p>
          <a:p>
            <a:pPr lvl="2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 C[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nElements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lvl="2">
              <a:lnSpc>
                <a:spcPct val="80000"/>
              </a:lnSpc>
              <a:buClr>
                <a:schemeClr val="tx1"/>
              </a:buClr>
              <a:buFontTx/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 char D[256];	/*static, not visible outside function */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	//f</a:t>
            </a: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 rot="-1246594">
            <a:off x="4947828" y="3420653"/>
            <a:ext cx="3959225" cy="1323975"/>
            <a:chOff x="3120" y="328"/>
            <a:chExt cx="2494" cy="834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3742" y="328"/>
              <a:ext cx="1872" cy="834"/>
            </a:xfrm>
            <a:prstGeom prst="rect">
              <a:avLst/>
            </a:prstGeom>
            <a:solidFill>
              <a:srgbClr val="D5F1C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marL="230188" indent="-230188">
                <a:defRPr>
                  <a:solidFill>
                    <a:schemeClr val="tx1"/>
                  </a:solidFill>
                  <a:latin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 dirty="0">
                  <a:latin typeface="+mn-lt"/>
                </a:rPr>
                <a:t>This array is allocated in </a:t>
              </a:r>
              <a:r>
                <a:rPr lang="en-US" sz="2000" i="1" dirty="0" smtClean="0">
                  <a:latin typeface="+mn-lt"/>
                </a:rPr>
                <a:t>global and static </a:t>
              </a:r>
              <a:r>
                <a:rPr lang="en-US" sz="2000" i="1" dirty="0">
                  <a:latin typeface="+mn-lt"/>
                </a:rPr>
                <a:t>data area</a:t>
              </a:r>
              <a:r>
                <a:rPr lang="en-US" sz="2000" dirty="0">
                  <a:latin typeface="+mn-lt"/>
                </a:rPr>
                <a:t> when program is loaded</a:t>
              </a: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>
              <a:off x="3120" y="749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3D3FD-534C-435F-A3E6-F9802B86B43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1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Array Size Determination</a:t>
            </a:r>
          </a:p>
        </p:txBody>
      </p:sp>
      <p:sp>
        <p:nvSpPr>
          <p:cNvPr id="413700" name="Rectangle 4"/>
          <p:cNvSpPr>
            <a:spLocks noGrp="1" noChangeArrowheads="1"/>
          </p:cNvSpPr>
          <p:nvPr>
            <p:ph idx="1"/>
          </p:nvPr>
        </p:nvSpPr>
        <p:spPr>
          <a:xfrm>
            <a:off x="152400" y="1905000"/>
            <a:ext cx="8712200" cy="4438650"/>
          </a:xfrm>
        </p:spPr>
        <p:txBody>
          <a:bodyPr/>
          <a:lstStyle/>
          <a:p>
            <a:r>
              <a:rPr lang="en-US" sz="2800" i="1" dirty="0" err="1"/>
              <a:t>gcc</a:t>
            </a:r>
            <a:r>
              <a:rPr lang="en-US" sz="2800" dirty="0"/>
              <a:t> </a:t>
            </a:r>
            <a:r>
              <a:rPr lang="en-US" sz="2800" dirty="0" smtClean="0"/>
              <a:t>&amp; </a:t>
            </a:r>
            <a:r>
              <a:rPr lang="en-US" sz="2800" i="1" dirty="0" smtClean="0"/>
              <a:t>C++ </a:t>
            </a:r>
            <a:r>
              <a:rPr lang="en-US" sz="2800" dirty="0" smtClean="0"/>
              <a:t>support </a:t>
            </a:r>
            <a:r>
              <a:rPr lang="en-US" sz="2800" dirty="0"/>
              <a:t>the following:–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(&lt;other parameters&gt;,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[2*n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	//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/>
              <a:t>I.e., array size is determined by evaluating an expression at run-time</a:t>
            </a:r>
          </a:p>
          <a:p>
            <a:pPr lvl="2"/>
            <a:r>
              <a:rPr lang="en-US" sz="2400" u="sng" dirty="0"/>
              <a:t>Automatic allocation on </a:t>
            </a:r>
            <a:r>
              <a:rPr lang="en-US" sz="2400" i="1" u="sng" dirty="0"/>
              <a:t>The </a:t>
            </a:r>
            <a:r>
              <a:rPr lang="en-US" sz="2400" i="1" u="sng" dirty="0" smtClean="0"/>
              <a:t>Stack</a:t>
            </a:r>
          </a:p>
          <a:p>
            <a:pPr lvl="3"/>
            <a:r>
              <a:rPr lang="en-US" sz="2000" dirty="0" smtClean="0"/>
              <a:t>So it goes away when you exit the function.</a:t>
            </a:r>
            <a:endParaRPr lang="en-US" sz="2000" dirty="0"/>
          </a:p>
          <a:p>
            <a:pPr lvl="2"/>
            <a:r>
              <a:rPr lang="en-US" sz="2400" dirty="0"/>
              <a:t>Not in </a:t>
            </a:r>
            <a:r>
              <a:rPr lang="en-US" sz="2400" i="1" dirty="0"/>
              <a:t>C88</a:t>
            </a:r>
            <a:r>
              <a:rPr lang="en-US" sz="2400" dirty="0"/>
              <a:t> ANSI standard, not in Kernighan &amp; Ritchie</a:t>
            </a:r>
          </a:p>
          <a:p>
            <a:pPr lvl="2"/>
            <a:r>
              <a:rPr lang="en-US" sz="2400" dirty="0"/>
              <a:t>Part of </a:t>
            </a:r>
            <a:r>
              <a:rPr lang="en-US" sz="2400" i="1" dirty="0"/>
              <a:t>C99</a:t>
            </a:r>
            <a:r>
              <a:rPr lang="en-US" sz="2400" dirty="0"/>
              <a:t> and </a:t>
            </a:r>
            <a:r>
              <a:rPr lang="en-US" sz="2400" i="1" dirty="0"/>
              <a:t>C</a:t>
            </a:r>
            <a:r>
              <a:rPr lang="en-US" sz="2400" dirty="0"/>
              <a:t>++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3D3FD-534C-435F-A3E6-F9802B86B43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4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3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3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3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3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3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3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 Initialization</a:t>
            </a:r>
          </a:p>
        </p:txBody>
      </p:sp>
      <p:sp>
        <p:nvSpPr>
          <p:cNvPr id="415747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144000" cy="44577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A[5] = {2, 4, 8, 16, 32};</a:t>
            </a:r>
          </a:p>
          <a:p>
            <a:pPr lvl="2">
              <a:lnSpc>
                <a:spcPct val="80000"/>
              </a:lnSpc>
              <a:spcBef>
                <a:spcPts val="300"/>
              </a:spcBef>
            </a:pPr>
            <a:r>
              <a:rPr lang="en-US" dirty="0">
                <a:latin typeface="+mn-lt"/>
              </a:rPr>
              <a:t>Static or </a:t>
            </a:r>
            <a:r>
              <a:rPr lang="en-US" dirty="0" smtClean="0">
                <a:latin typeface="+mn-lt"/>
              </a:rPr>
              <a:t>automatic.</a:t>
            </a:r>
            <a:endParaRPr lang="en-US" dirty="0">
              <a:latin typeface="+mn-lt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B[20] = {2, 4, 8, 16, 32};</a:t>
            </a:r>
          </a:p>
          <a:p>
            <a:pPr lvl="2">
              <a:lnSpc>
                <a:spcPct val="80000"/>
              </a:lnSpc>
              <a:spcBef>
                <a:spcPts val="300"/>
              </a:spcBef>
            </a:pPr>
            <a:r>
              <a:rPr lang="en-US" dirty="0">
                <a:latin typeface="+mn-lt"/>
              </a:rPr>
              <a:t>Unspecified elements are guaranteed to be </a:t>
            </a:r>
            <a:r>
              <a:rPr lang="en-US" dirty="0" smtClean="0">
                <a:latin typeface="+mn-lt"/>
              </a:rPr>
              <a:t>zero.</a:t>
            </a:r>
            <a:endParaRPr lang="en-US" dirty="0">
              <a:latin typeface="+mn-lt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C[4] = {2, 4, 8, 16, 32};</a:t>
            </a:r>
          </a:p>
          <a:p>
            <a:pPr lvl="2">
              <a:lnSpc>
                <a:spcPct val="80000"/>
              </a:lnSpc>
              <a:spcBef>
                <a:spcPts val="300"/>
              </a:spcBef>
            </a:pPr>
            <a:r>
              <a:rPr lang="en-US" dirty="0">
                <a:latin typeface="+mn-lt"/>
              </a:rPr>
              <a:t>Error — compiler detects too many initial </a:t>
            </a:r>
            <a:r>
              <a:rPr lang="en-US" dirty="0" smtClean="0">
                <a:latin typeface="+mn-lt"/>
              </a:rPr>
              <a:t>values.</a:t>
            </a:r>
            <a:endParaRPr lang="en-US" dirty="0">
              <a:latin typeface="+mn-lt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D[5] = {2*n, 4*n, 8*n, 16*n, 32*n};</a:t>
            </a:r>
          </a:p>
          <a:p>
            <a:pPr lvl="2">
              <a:lnSpc>
                <a:spcPct val="80000"/>
              </a:lnSpc>
              <a:spcBef>
                <a:spcPts val="300"/>
              </a:spcBef>
            </a:pPr>
            <a:r>
              <a:rPr lang="en-US" dirty="0">
                <a:latin typeface="+mn-lt"/>
              </a:rPr>
              <a:t>Automatic </a:t>
            </a:r>
            <a:r>
              <a:rPr lang="en-US" dirty="0" smtClean="0">
                <a:latin typeface="+mn-lt"/>
              </a:rPr>
              <a:t>allocation only</a:t>
            </a:r>
            <a:r>
              <a:rPr lang="en-US" dirty="0">
                <a:latin typeface="+mn-lt"/>
              </a:rPr>
              <a:t>; array initialized to </a:t>
            </a:r>
            <a:r>
              <a:rPr lang="en-US" dirty="0" smtClean="0">
                <a:latin typeface="+mn-lt"/>
              </a:rPr>
              <a:t>expressions.</a:t>
            </a:r>
            <a:endParaRPr lang="en-US" dirty="0">
              <a:latin typeface="+mn-lt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E[n] = {1};</a:t>
            </a:r>
          </a:p>
          <a:p>
            <a:pPr lvl="2">
              <a:lnSpc>
                <a:spcPct val="80000"/>
              </a:lnSpc>
              <a:spcBef>
                <a:spcPts val="300"/>
              </a:spcBef>
            </a:pPr>
            <a:r>
              <a:rPr lang="en-US" sz="2400" b="1" dirty="0" err="1">
                <a:latin typeface="+mn-lt"/>
              </a:rPr>
              <a:t>gcc</a:t>
            </a:r>
            <a:r>
              <a:rPr lang="en-US" dirty="0">
                <a:latin typeface="+mn-lt"/>
              </a:rPr>
              <a:t>, C99, C++</a:t>
            </a:r>
          </a:p>
          <a:p>
            <a:pPr lvl="2">
              <a:lnSpc>
                <a:spcPct val="80000"/>
              </a:lnSpc>
              <a:spcBef>
                <a:spcPts val="300"/>
              </a:spcBef>
            </a:pPr>
            <a:r>
              <a:rPr lang="en-US" dirty="0">
                <a:latin typeface="+mn-lt"/>
              </a:rPr>
              <a:t>Dynamically allocated array (automatic only). Zeroth element initialized to </a:t>
            </a:r>
            <a:r>
              <a:rPr lang="en-US" i="1" dirty="0">
                <a:latin typeface="+mn-lt"/>
              </a:rPr>
              <a:t>1</a:t>
            </a:r>
            <a:r>
              <a:rPr lang="en-US" dirty="0">
                <a:latin typeface="+mn-lt"/>
              </a:rPr>
              <a:t>; all other elements initialized to </a:t>
            </a:r>
            <a:r>
              <a:rPr lang="en-US" i="1" dirty="0" smtClean="0">
                <a:latin typeface="+mn-lt"/>
              </a:rPr>
              <a:t>0.</a:t>
            </a:r>
            <a:endParaRPr lang="en-US" b="1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3D3FD-534C-435F-A3E6-F9802B86B43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2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5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579"/>
            <a:ext cx="7772400" cy="1143000"/>
          </a:xfrm>
        </p:spPr>
        <p:txBody>
          <a:bodyPr/>
          <a:lstStyle/>
          <a:p>
            <a:r>
              <a:rPr lang="en-US" dirty="0" smtClean="0"/>
              <a:t>Symbolic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178800" cy="27051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3D3FD-534C-435F-A3E6-F9802B86B43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3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Implicit Array Size Determination</a:t>
            </a:r>
          </a:p>
        </p:txBody>
      </p:sp>
      <p:sp>
        <p:nvSpPr>
          <p:cNvPr id="417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days[] = {31, 28, 31, 30, 31, 30, 31, 31, 30, 31, 30, 31};</a:t>
            </a:r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dirty="0"/>
              <a:t>Array is created with as many elements as initial values</a:t>
            </a:r>
          </a:p>
          <a:p>
            <a:pPr lvl="1">
              <a:lnSpc>
                <a:spcPct val="80000"/>
              </a:lnSpc>
            </a:pPr>
            <a:r>
              <a:rPr lang="en-US" sz="2800" dirty="0"/>
              <a:t>In this case, 12 elements</a:t>
            </a:r>
          </a:p>
          <a:p>
            <a:pPr>
              <a:lnSpc>
                <a:spcPct val="80000"/>
              </a:lnSpc>
            </a:pPr>
            <a:r>
              <a:rPr lang="en-US" dirty="0"/>
              <a:t>Values must be compile-time </a:t>
            </a:r>
            <a:r>
              <a:rPr lang="en-US" dirty="0" smtClean="0"/>
              <a:t>constants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for </a:t>
            </a:r>
            <a:r>
              <a:rPr lang="en-US" dirty="0"/>
              <a:t>static </a:t>
            </a:r>
            <a:r>
              <a:rPr lang="en-US" dirty="0" smtClean="0"/>
              <a:t>arrays</a:t>
            </a: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Values may be run-time </a:t>
            </a:r>
            <a:r>
              <a:rPr lang="en-US" dirty="0" smtClean="0"/>
              <a:t>expressions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for </a:t>
            </a:r>
            <a:r>
              <a:rPr lang="en-US" dirty="0"/>
              <a:t>automatic </a:t>
            </a:r>
            <a:r>
              <a:rPr lang="en-US" dirty="0" smtClean="0"/>
              <a:t>arrays</a:t>
            </a: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See p. 86 of K&amp;R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3D3FD-534C-435F-A3E6-F9802B86B43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7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7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7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7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7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7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7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Getting Size of Implicit Arrays</a:t>
            </a:r>
          </a:p>
        </p:txBody>
      </p:sp>
      <p:sp>
        <p:nvSpPr>
          <p:cNvPr id="419845" name="Rectangle 5"/>
          <p:cNvSpPr>
            <a:spLocks noGrp="1" noChangeArrowheads="1"/>
          </p:cNvSpPr>
          <p:nvPr>
            <p:ph idx="1"/>
          </p:nvPr>
        </p:nvSpPr>
        <p:spPr>
          <a:xfrm>
            <a:off x="152400" y="1885950"/>
            <a:ext cx="8839200" cy="41719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i="1" dirty="0" err="1">
                <a:latin typeface="+mn-lt"/>
              </a:rPr>
              <a:t>sizeof</a:t>
            </a:r>
            <a:r>
              <a:rPr lang="en-US" sz="2800" dirty="0"/>
              <a:t> operator – returns # of bytes of memory required by operand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See p.135 of K&amp;R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Examples:–</a:t>
            </a:r>
          </a:p>
          <a:p>
            <a:pPr lvl="2">
              <a:lnSpc>
                <a:spcPct val="80000"/>
              </a:lnSpc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/>
              <a:t>– # of bytes in each </a:t>
            </a:r>
            <a:r>
              <a:rPr lang="en-US" i="1" dirty="0" err="1">
                <a:latin typeface="+mn-lt"/>
              </a:rPr>
              <a:t>int</a:t>
            </a:r>
            <a:endParaRPr lang="en-US" i="1" dirty="0">
              <a:latin typeface="+mn-lt"/>
            </a:endParaRPr>
          </a:p>
          <a:p>
            <a:pPr lvl="2">
              <a:lnSpc>
                <a:spcPct val="80000"/>
              </a:lnSpc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(float) </a:t>
            </a:r>
            <a:r>
              <a:rPr lang="en-US" sz="2000" dirty="0"/>
              <a:t>– # of bytes in each </a:t>
            </a:r>
            <a:r>
              <a:rPr lang="en-US" i="1" dirty="0">
                <a:latin typeface="+mn-lt"/>
              </a:rPr>
              <a:t>float</a:t>
            </a:r>
          </a:p>
          <a:p>
            <a:pPr lvl="2">
              <a:lnSpc>
                <a:spcPct val="80000"/>
              </a:lnSpc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days </a:t>
            </a:r>
            <a:r>
              <a:rPr lang="en-US" sz="2000" dirty="0"/>
              <a:t>– # of bytes in array </a:t>
            </a:r>
            <a:r>
              <a:rPr lang="en-US" i="1" dirty="0">
                <a:latin typeface="+mn-lt"/>
              </a:rPr>
              <a:t>days</a:t>
            </a:r>
            <a:r>
              <a:rPr lang="en-US" sz="2000" dirty="0"/>
              <a:t> (previous slide)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# of elements in </a:t>
            </a:r>
            <a:r>
              <a:rPr lang="en-US" i="1" dirty="0">
                <a:latin typeface="+mn-lt"/>
              </a:rPr>
              <a:t>days = </a:t>
            </a:r>
            <a:endParaRPr lang="en-US" i="1" dirty="0" smtClean="0">
              <a:latin typeface="+mn-lt"/>
            </a:endParaRPr>
          </a:p>
          <a:p>
            <a:pPr lvl="3">
              <a:lnSpc>
                <a:spcPct val="80000"/>
              </a:lnSpc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days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/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Must be able to </a:t>
            </a:r>
            <a:r>
              <a:rPr lang="en-US" sz="2800" dirty="0" smtClean="0"/>
              <a:t>determine size </a:t>
            </a:r>
            <a:r>
              <a:rPr lang="en-US" sz="2800" dirty="0"/>
              <a:t>at compile time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Getting </a:t>
            </a:r>
            <a:r>
              <a:rPr lang="en-US" i="1" dirty="0" err="1">
                <a:latin typeface="+mn-lt"/>
              </a:rPr>
              <a:t>sizeof</a:t>
            </a:r>
            <a:r>
              <a:rPr lang="en-US" sz="2000" dirty="0"/>
              <a:t> dynamically allocated arrays not supported</a:t>
            </a:r>
          </a:p>
        </p:txBody>
      </p:sp>
      <p:sp>
        <p:nvSpPr>
          <p:cNvPr id="419847" name="Text Box 7"/>
          <p:cNvSpPr txBox="1">
            <a:spLocks noChangeArrowheads="1"/>
          </p:cNvSpPr>
          <p:nvPr/>
        </p:nvSpPr>
        <p:spPr bwMode="auto">
          <a:xfrm rot="21229432">
            <a:off x="5892859" y="2574077"/>
            <a:ext cx="2971800" cy="769938"/>
          </a:xfrm>
          <a:prstGeom prst="rect">
            <a:avLst/>
          </a:prstGeom>
          <a:solidFill>
            <a:srgbClr val="A3ED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230188" indent="-230188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i="1" dirty="0" err="1">
                <a:latin typeface="+mn-lt"/>
              </a:rPr>
              <a:t>sizeof</a:t>
            </a:r>
            <a:r>
              <a:rPr lang="en-US" sz="2000" dirty="0">
                <a:latin typeface="+mn-lt"/>
              </a:rPr>
              <a:t> with parentheses is size of </a:t>
            </a:r>
            <a:r>
              <a:rPr lang="en-US" sz="2000" dirty="0" smtClean="0">
                <a:latin typeface="+mn-lt"/>
              </a:rPr>
              <a:t>a </a:t>
            </a:r>
            <a:r>
              <a:rPr lang="en-US" sz="2000" i="1" dirty="0" smtClean="0">
                <a:latin typeface="+mn-lt"/>
              </a:rPr>
              <a:t>type</a:t>
            </a:r>
            <a:endParaRPr lang="en-US" sz="2000" dirty="0">
              <a:latin typeface="+mn-lt"/>
            </a:endParaRPr>
          </a:p>
        </p:txBody>
      </p:sp>
      <p:sp>
        <p:nvSpPr>
          <p:cNvPr id="419848" name="Line 8"/>
          <p:cNvSpPr>
            <a:spLocks noChangeShapeType="1"/>
          </p:cNvSpPr>
          <p:nvPr/>
        </p:nvSpPr>
        <p:spPr bwMode="auto">
          <a:xfrm rot="21229432" flipH="1" flipV="1">
            <a:off x="3039805" y="3274421"/>
            <a:ext cx="2873458" cy="2668"/>
          </a:xfrm>
          <a:prstGeom prst="line">
            <a:avLst/>
          </a:prstGeom>
          <a:noFill/>
          <a:ln w="9525">
            <a:solidFill>
              <a:srgbClr val="66FF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850" name="Text Box 10"/>
          <p:cNvSpPr txBox="1">
            <a:spLocks noChangeArrowheads="1"/>
          </p:cNvSpPr>
          <p:nvPr/>
        </p:nvSpPr>
        <p:spPr bwMode="auto">
          <a:xfrm>
            <a:off x="2819400" y="6022669"/>
            <a:ext cx="5257800" cy="738664"/>
          </a:xfrm>
          <a:prstGeom prst="rect">
            <a:avLst/>
          </a:prstGeom>
          <a:solidFill>
            <a:srgbClr val="F1C7C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230188" indent="-230188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i="1" dirty="0" err="1">
                <a:latin typeface="+mn-lt"/>
              </a:rPr>
              <a:t>sizeof</a:t>
            </a:r>
            <a:r>
              <a:rPr lang="en-US" i="1" dirty="0">
                <a:latin typeface="+mn-lt"/>
              </a:rPr>
              <a:t> – </a:t>
            </a:r>
            <a:r>
              <a:rPr lang="en-US" sz="1800" dirty="0">
                <a:latin typeface="+mn-lt"/>
              </a:rPr>
              <a:t>no parentheses means size of </a:t>
            </a:r>
            <a:r>
              <a:rPr lang="en-US" sz="1800" dirty="0" smtClean="0">
                <a:latin typeface="+mn-lt"/>
              </a:rPr>
              <a:t>an object (but </a:t>
            </a:r>
            <a:r>
              <a:rPr lang="en-US" sz="1800" dirty="0" err="1" smtClean="0">
                <a:latin typeface="+mn-lt"/>
              </a:rPr>
              <a:t>parens</a:t>
            </a:r>
            <a:r>
              <a:rPr lang="en-US" sz="1800" dirty="0" smtClean="0">
                <a:latin typeface="+mn-lt"/>
              </a:rPr>
              <a:t> are allowed).</a:t>
            </a:r>
            <a:endParaRPr lang="en-US" sz="1800" dirty="0">
              <a:latin typeface="+mn-lt"/>
            </a:endParaRPr>
          </a:p>
        </p:txBody>
      </p:sp>
      <p:sp>
        <p:nvSpPr>
          <p:cNvPr id="419851" name="Line 11"/>
          <p:cNvSpPr>
            <a:spLocks noChangeShapeType="1"/>
          </p:cNvSpPr>
          <p:nvPr/>
        </p:nvSpPr>
        <p:spPr bwMode="auto">
          <a:xfrm flipH="1" flipV="1">
            <a:off x="3276600" y="4419600"/>
            <a:ext cx="990600" cy="1603069"/>
          </a:xfrm>
          <a:prstGeom prst="line">
            <a:avLst/>
          </a:prstGeom>
          <a:noFill/>
          <a:ln w="9525">
            <a:solidFill>
              <a:srgbClr val="66FF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3D3FD-534C-435F-A3E6-F9802B86B43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5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98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198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</a:t>
            </a:r>
            <a:r>
              <a:rPr lang="en-US" dirty="0" err="1" smtClean="0"/>
              <a:t>sizeof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Must be calculable at compile time!</a:t>
            </a:r>
          </a:p>
          <a:p>
            <a:pPr lvl="1"/>
            <a:r>
              <a:rPr lang="en-US" dirty="0" smtClean="0"/>
              <a:t>So, cannot use it to find the size of a dynamically-allocated array.</a:t>
            </a:r>
          </a:p>
          <a:p>
            <a:pPr lvl="1"/>
            <a:r>
              <a:rPr lang="en-US" dirty="0" smtClean="0"/>
              <a:t>Cannot use it to find the size of a non-local array.</a:t>
            </a:r>
          </a:p>
          <a:p>
            <a:pPr lvl="2"/>
            <a:r>
              <a:rPr lang="en-US" dirty="0" smtClean="0"/>
              <a:t>E.g. One passed in as a parameter.</a:t>
            </a:r>
          </a:p>
          <a:p>
            <a:pPr lvl="2"/>
            <a:r>
              <a:rPr lang="en-US" dirty="0" smtClean="0"/>
              <a:t>So, you generally must pass the size in as a separate parameter.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3D3FD-534C-435F-A3E6-F9802B86B43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1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Initializing a Two-Dimensional Array</a:t>
            </a:r>
          </a:p>
        </p:txBody>
      </p:sp>
      <p:sp>
        <p:nvSpPr>
          <p:cNvPr id="4239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 char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daytab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[2][12] =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{31,28,31,30,31,30,31,31,30,31,30,31},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{31,29,31,30,31,30,31,31,30,31,30,31}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	//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daytab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lnSpc>
                <a:spcPct val="80000"/>
              </a:lnSpc>
              <a:buFontTx/>
              <a:buNone/>
            </a:pPr>
            <a:endParaRPr lang="en-US" sz="2800" i="1" dirty="0"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latin typeface="+mn-lt"/>
              </a:rPr>
              <a:t>-OR-</a:t>
            </a:r>
            <a:endParaRPr lang="en-US" sz="2800" dirty="0">
              <a:latin typeface="+mn-lt"/>
            </a:endParaRPr>
          </a:p>
          <a:p>
            <a:pPr lvl="2">
              <a:lnSpc>
                <a:spcPct val="80000"/>
              </a:lnSpc>
            </a:pPr>
            <a:endParaRPr lang="en-US" sz="2800" dirty="0">
              <a:latin typeface="+mn-lt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 char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daytab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[2][12] =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31,28,31,30,31,30,31,31,30,31,30,31,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31,29,31,30,31,30,31,31,30,31,30,31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	//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daytab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23942" name="Group 6"/>
          <p:cNvGrpSpPr>
            <a:grpSpLocks/>
          </p:cNvGrpSpPr>
          <p:nvPr/>
        </p:nvGrpSpPr>
        <p:grpSpPr bwMode="auto">
          <a:xfrm rot="1465200">
            <a:off x="4280719" y="3394778"/>
            <a:ext cx="4556125" cy="400050"/>
            <a:chOff x="3120" y="618"/>
            <a:chExt cx="2870" cy="252"/>
          </a:xfrm>
        </p:grpSpPr>
        <p:sp>
          <p:nvSpPr>
            <p:cNvPr id="423943" name="Text Box 7"/>
            <p:cNvSpPr txBox="1">
              <a:spLocks noChangeArrowheads="1"/>
            </p:cNvSpPr>
            <p:nvPr/>
          </p:nvSpPr>
          <p:spPr bwMode="auto">
            <a:xfrm>
              <a:off x="3740" y="618"/>
              <a:ext cx="2250" cy="252"/>
            </a:xfrm>
            <a:prstGeom prst="rect">
              <a:avLst/>
            </a:prstGeom>
            <a:solidFill>
              <a:srgbClr val="C3EBBB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marL="230188" indent="-230188">
                <a:defRPr>
                  <a:solidFill>
                    <a:schemeClr val="tx1"/>
                  </a:solidFill>
                  <a:latin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 dirty="0"/>
                <a:t>Note </a:t>
              </a:r>
              <a:r>
                <a:rPr lang="en-US" sz="2000" dirty="0" smtClean="0"/>
                <a:t>two levels of brackets</a:t>
              </a:r>
              <a:r>
                <a:rPr lang="en-US" sz="2000" dirty="0"/>
                <a:t>!</a:t>
              </a:r>
            </a:p>
          </p:txBody>
        </p:sp>
        <p:sp>
          <p:nvSpPr>
            <p:cNvPr id="423944" name="Line 8"/>
            <p:cNvSpPr>
              <a:spLocks noChangeShapeType="1"/>
            </p:cNvSpPr>
            <p:nvPr/>
          </p:nvSpPr>
          <p:spPr bwMode="auto">
            <a:xfrm flipH="1">
              <a:off x="3120" y="749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3D3FD-534C-435F-A3E6-F9802B86B43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2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 – </a:t>
            </a:r>
            <a:r>
              <a:rPr lang="en-US" i="0"/>
              <a:t>Pointer</a:t>
            </a:r>
            <a:endParaRPr lang="en-US"/>
          </a:p>
        </p:txBody>
      </p:sp>
      <p:sp>
        <p:nvSpPr>
          <p:cNvPr id="432131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2438399"/>
            <a:ext cx="7896225" cy="3895725"/>
          </a:xfrm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i="1" dirty="0"/>
              <a:t>data</a:t>
            </a:r>
            <a:r>
              <a:rPr lang="en-US" i="1" dirty="0" smtClean="0"/>
              <a:t> </a:t>
            </a:r>
            <a:r>
              <a:rPr lang="en-US" sz="2400" i="1" dirty="0"/>
              <a:t>value</a:t>
            </a:r>
            <a:r>
              <a:rPr lang="en-US" sz="2400" dirty="0" smtClean="0"/>
              <a:t> </a:t>
            </a:r>
            <a:r>
              <a:rPr lang="en-US" sz="2400" dirty="0"/>
              <a:t>indicating the </a:t>
            </a:r>
            <a:r>
              <a:rPr lang="en-US" sz="2400" i="1" dirty="0"/>
              <a:t>number</a:t>
            </a:r>
            <a:r>
              <a:rPr lang="en-US" sz="2400" dirty="0"/>
              <a:t> of </a:t>
            </a:r>
            <a:r>
              <a:rPr lang="en-US" dirty="0" smtClean="0"/>
              <a:t>the </a:t>
            </a:r>
            <a:r>
              <a:rPr lang="en-US" dirty="0"/>
              <a:t>first byte </a:t>
            </a:r>
            <a:r>
              <a:rPr lang="en-US" dirty="0" smtClean="0"/>
              <a:t>of </a:t>
            </a:r>
            <a:r>
              <a:rPr lang="en-US" sz="2400" dirty="0" smtClean="0"/>
              <a:t>another </a:t>
            </a:r>
            <a:r>
              <a:rPr lang="en-US" sz="2400" dirty="0"/>
              <a:t>data object</a:t>
            </a:r>
          </a:p>
          <a:p>
            <a:pPr lvl="1"/>
            <a:r>
              <a:rPr lang="en-US" sz="2000" dirty="0"/>
              <a:t>Also called an </a:t>
            </a:r>
            <a:r>
              <a:rPr lang="en-US" sz="2000" i="1" dirty="0"/>
              <a:t>Address </a:t>
            </a:r>
            <a:r>
              <a:rPr lang="en-US" sz="2000" dirty="0"/>
              <a:t>or a</a:t>
            </a:r>
            <a:r>
              <a:rPr lang="en-US" sz="2000" i="1" dirty="0"/>
              <a:t> </a:t>
            </a:r>
            <a:r>
              <a:rPr lang="en-US" sz="2000" i="1" dirty="0" smtClean="0"/>
              <a:t>Location</a:t>
            </a:r>
          </a:p>
          <a:p>
            <a:pPr lvl="1"/>
            <a:endParaRPr lang="en-US" sz="2000" i="1" dirty="0"/>
          </a:p>
          <a:p>
            <a:r>
              <a:rPr lang="en-US" sz="2400" dirty="0"/>
              <a:t>Used in machine language to identify which data to access</a:t>
            </a:r>
          </a:p>
          <a:p>
            <a:pPr lvl="2"/>
            <a:r>
              <a:rPr lang="en-US" sz="1800" dirty="0"/>
              <a:t>E.g., </a:t>
            </a:r>
            <a:r>
              <a:rPr lang="en-US" sz="1800" i="1" dirty="0"/>
              <a:t>stack pointer</a:t>
            </a:r>
            <a:r>
              <a:rPr lang="en-US" sz="1800" dirty="0"/>
              <a:t> is address of most recent entry of </a:t>
            </a:r>
            <a:r>
              <a:rPr lang="en-US" sz="1800" i="1" dirty="0"/>
              <a:t>The Stack</a:t>
            </a:r>
          </a:p>
          <a:p>
            <a:r>
              <a:rPr lang="en-US" sz="2400" dirty="0"/>
              <a:t>Usually 2, 4, or 8 bytes, depending upon machine architecture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57200" y="1305592"/>
            <a:ext cx="7772400" cy="960438"/>
            <a:chOff x="457200" y="1069848"/>
            <a:chExt cx="7772400" cy="960438"/>
          </a:xfrm>
        </p:grpSpPr>
        <p:sp>
          <p:nvSpPr>
            <p:cNvPr id="432174" name="Freeform 46"/>
            <p:cNvSpPr>
              <a:spLocks/>
            </p:cNvSpPr>
            <p:nvPr/>
          </p:nvSpPr>
          <p:spPr bwMode="auto">
            <a:xfrm>
              <a:off x="3657600" y="1069848"/>
              <a:ext cx="2895600" cy="406400"/>
            </a:xfrm>
            <a:custGeom>
              <a:avLst/>
              <a:gdLst>
                <a:gd name="T0" fmla="*/ 0 w 1824"/>
                <a:gd name="T1" fmla="*/ 256 h 256"/>
                <a:gd name="T2" fmla="*/ 242 w 1824"/>
                <a:gd name="T3" fmla="*/ 56 h 256"/>
                <a:gd name="T4" fmla="*/ 945 w 1824"/>
                <a:gd name="T5" fmla="*/ 0 h 256"/>
                <a:gd name="T6" fmla="*/ 1507 w 1824"/>
                <a:gd name="T7" fmla="*/ 56 h 256"/>
                <a:gd name="T8" fmla="*/ 1824 w 1824"/>
                <a:gd name="T9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4" h="256">
                  <a:moveTo>
                    <a:pt x="0" y="256"/>
                  </a:moveTo>
                  <a:cubicBezTo>
                    <a:pt x="40" y="223"/>
                    <a:pt x="85" y="99"/>
                    <a:pt x="242" y="56"/>
                  </a:cubicBezTo>
                  <a:cubicBezTo>
                    <a:pt x="399" y="13"/>
                    <a:pt x="734" y="0"/>
                    <a:pt x="945" y="0"/>
                  </a:cubicBezTo>
                  <a:cubicBezTo>
                    <a:pt x="1156" y="0"/>
                    <a:pt x="1360" y="13"/>
                    <a:pt x="1507" y="56"/>
                  </a:cubicBezTo>
                  <a:cubicBezTo>
                    <a:pt x="1654" y="99"/>
                    <a:pt x="1758" y="214"/>
                    <a:pt x="1824" y="25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32175" name="Group 47"/>
            <p:cNvGrpSpPr>
              <a:grpSpLocks/>
            </p:cNvGrpSpPr>
            <p:nvPr/>
          </p:nvGrpSpPr>
          <p:grpSpPr bwMode="auto">
            <a:xfrm>
              <a:off x="457200" y="1527048"/>
              <a:ext cx="7772400" cy="503238"/>
              <a:chOff x="432" y="1008"/>
              <a:chExt cx="4896" cy="317"/>
            </a:xfrm>
          </p:grpSpPr>
          <p:sp>
            <p:nvSpPr>
              <p:cNvPr id="432176" name="Rectangle 48"/>
              <p:cNvSpPr>
                <a:spLocks noChangeArrowheads="1"/>
              </p:cNvSpPr>
              <p:nvPr/>
            </p:nvSpPr>
            <p:spPr bwMode="auto">
              <a:xfrm>
                <a:off x="4560" y="1008"/>
                <a:ext cx="336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/>
              <a:lstStyle/>
              <a:p>
                <a:pPr algn="ctr"/>
                <a:r>
                  <a:rPr lang="en-US" sz="2400" b="1">
                    <a:cs typeface="Times New Roman" pitchFamily="18" charset="0"/>
                  </a:rPr>
                  <a:t>∙∙∙</a:t>
                </a:r>
              </a:p>
            </p:txBody>
          </p:sp>
          <p:grpSp>
            <p:nvGrpSpPr>
              <p:cNvPr id="432177" name="Group 49"/>
              <p:cNvGrpSpPr>
                <a:grpSpLocks/>
              </p:cNvGrpSpPr>
              <p:nvPr/>
            </p:nvGrpSpPr>
            <p:grpSpPr bwMode="auto">
              <a:xfrm>
                <a:off x="4992" y="1008"/>
                <a:ext cx="336" cy="317"/>
                <a:chOff x="4992" y="1008"/>
                <a:chExt cx="336" cy="317"/>
              </a:xfrm>
            </p:grpSpPr>
            <p:sp>
              <p:nvSpPr>
                <p:cNvPr id="432178" name="Rectangle 50"/>
                <p:cNvSpPr>
                  <a:spLocks noChangeArrowheads="1"/>
                </p:cNvSpPr>
                <p:nvPr/>
              </p:nvSpPr>
              <p:spPr bwMode="auto">
                <a:xfrm>
                  <a:off x="4992" y="1008"/>
                  <a:ext cx="336" cy="14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2179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5040" y="1171"/>
                  <a:ext cx="239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 anchorCtr="1">
                  <a:spAutoFit/>
                </a:bodyPr>
                <a:lstStyle/>
                <a:p>
                  <a:r>
                    <a:rPr lang="en-US" sz="1600" b="1">
                      <a:latin typeface="Arial" charset="0"/>
                    </a:rPr>
                    <a:t>2</a:t>
                  </a:r>
                  <a:r>
                    <a:rPr lang="en-US" sz="1600" b="1" baseline="30000">
                      <a:latin typeface="Arial" charset="0"/>
                    </a:rPr>
                    <a:t>n</a:t>
                  </a:r>
                  <a:r>
                    <a:rPr lang="en-US" sz="1600" b="1">
                      <a:latin typeface="Arial" charset="0"/>
                    </a:rPr>
                    <a:t>-1</a:t>
                  </a:r>
                </a:p>
              </p:txBody>
            </p:sp>
          </p:grpSp>
          <p:grpSp>
            <p:nvGrpSpPr>
              <p:cNvPr id="432180" name="Group 52"/>
              <p:cNvGrpSpPr>
                <a:grpSpLocks/>
              </p:cNvGrpSpPr>
              <p:nvPr/>
            </p:nvGrpSpPr>
            <p:grpSpPr bwMode="auto">
              <a:xfrm>
                <a:off x="432" y="1008"/>
                <a:ext cx="336" cy="317"/>
                <a:chOff x="4992" y="1008"/>
                <a:chExt cx="336" cy="317"/>
              </a:xfrm>
            </p:grpSpPr>
            <p:sp>
              <p:nvSpPr>
                <p:cNvPr id="432181" name="Rectangle 53"/>
                <p:cNvSpPr>
                  <a:spLocks noChangeArrowheads="1"/>
                </p:cNvSpPr>
                <p:nvPr/>
              </p:nvSpPr>
              <p:spPr bwMode="auto">
                <a:xfrm>
                  <a:off x="4992" y="1008"/>
                  <a:ext cx="336" cy="14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2182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5124" y="1171"/>
                  <a:ext cx="71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 anchorCtr="1">
                  <a:spAutoFit/>
                </a:bodyPr>
                <a:lstStyle/>
                <a:p>
                  <a:r>
                    <a:rPr lang="en-US" sz="1600" b="1">
                      <a:latin typeface="Arial" charset="0"/>
                    </a:rPr>
                    <a:t>0</a:t>
                  </a:r>
                </a:p>
              </p:txBody>
            </p:sp>
          </p:grpSp>
          <p:grpSp>
            <p:nvGrpSpPr>
              <p:cNvPr id="432183" name="Group 55"/>
              <p:cNvGrpSpPr>
                <a:grpSpLocks/>
              </p:cNvGrpSpPr>
              <p:nvPr/>
            </p:nvGrpSpPr>
            <p:grpSpPr bwMode="auto">
              <a:xfrm>
                <a:off x="768" y="1008"/>
                <a:ext cx="336" cy="317"/>
                <a:chOff x="4992" y="1008"/>
                <a:chExt cx="336" cy="317"/>
              </a:xfrm>
            </p:grpSpPr>
            <p:sp>
              <p:nvSpPr>
                <p:cNvPr id="432184" name="Rectangle 56"/>
                <p:cNvSpPr>
                  <a:spLocks noChangeArrowheads="1"/>
                </p:cNvSpPr>
                <p:nvPr/>
              </p:nvSpPr>
              <p:spPr bwMode="auto">
                <a:xfrm>
                  <a:off x="4992" y="1008"/>
                  <a:ext cx="336" cy="14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2185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5124" y="1171"/>
                  <a:ext cx="71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 anchorCtr="1">
                  <a:spAutoFit/>
                </a:bodyPr>
                <a:lstStyle/>
                <a:p>
                  <a:r>
                    <a:rPr lang="en-US" sz="1600" b="1">
                      <a:latin typeface="Arial" charset="0"/>
                    </a:rPr>
                    <a:t>1</a:t>
                  </a:r>
                </a:p>
              </p:txBody>
            </p:sp>
          </p:grpSp>
          <p:grpSp>
            <p:nvGrpSpPr>
              <p:cNvPr id="432186" name="Group 58"/>
              <p:cNvGrpSpPr>
                <a:grpSpLocks/>
              </p:cNvGrpSpPr>
              <p:nvPr/>
            </p:nvGrpSpPr>
            <p:grpSpPr bwMode="auto">
              <a:xfrm>
                <a:off x="1104" y="1008"/>
                <a:ext cx="336" cy="317"/>
                <a:chOff x="4992" y="1008"/>
                <a:chExt cx="336" cy="317"/>
              </a:xfrm>
            </p:grpSpPr>
            <p:sp>
              <p:nvSpPr>
                <p:cNvPr id="432187" name="Rectangle 59"/>
                <p:cNvSpPr>
                  <a:spLocks noChangeArrowheads="1"/>
                </p:cNvSpPr>
                <p:nvPr/>
              </p:nvSpPr>
              <p:spPr bwMode="auto">
                <a:xfrm>
                  <a:off x="4992" y="1008"/>
                  <a:ext cx="336" cy="14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2188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5124" y="1171"/>
                  <a:ext cx="71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 anchorCtr="1">
                  <a:spAutoFit/>
                </a:bodyPr>
                <a:lstStyle/>
                <a:p>
                  <a:r>
                    <a:rPr lang="en-US" sz="1600" b="1">
                      <a:latin typeface="Arial" charset="0"/>
                    </a:rPr>
                    <a:t>2</a:t>
                  </a:r>
                </a:p>
              </p:txBody>
            </p:sp>
          </p:grpSp>
          <p:grpSp>
            <p:nvGrpSpPr>
              <p:cNvPr id="432189" name="Group 61"/>
              <p:cNvGrpSpPr>
                <a:grpSpLocks/>
              </p:cNvGrpSpPr>
              <p:nvPr/>
            </p:nvGrpSpPr>
            <p:grpSpPr bwMode="auto">
              <a:xfrm>
                <a:off x="1440" y="1008"/>
                <a:ext cx="336" cy="317"/>
                <a:chOff x="4992" y="1008"/>
                <a:chExt cx="336" cy="317"/>
              </a:xfrm>
            </p:grpSpPr>
            <p:sp>
              <p:nvSpPr>
                <p:cNvPr id="432190" name="Rectangle 62"/>
                <p:cNvSpPr>
                  <a:spLocks noChangeArrowheads="1"/>
                </p:cNvSpPr>
                <p:nvPr/>
              </p:nvSpPr>
              <p:spPr bwMode="auto">
                <a:xfrm>
                  <a:off x="4992" y="1008"/>
                  <a:ext cx="336" cy="14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2191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5124" y="1171"/>
                  <a:ext cx="71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 anchorCtr="1">
                  <a:spAutoFit/>
                </a:bodyPr>
                <a:lstStyle/>
                <a:p>
                  <a:r>
                    <a:rPr lang="en-US" sz="1600" b="1">
                      <a:latin typeface="Arial" charset="0"/>
                    </a:rPr>
                    <a:t>3</a:t>
                  </a:r>
                </a:p>
              </p:txBody>
            </p:sp>
          </p:grpSp>
          <p:grpSp>
            <p:nvGrpSpPr>
              <p:cNvPr id="432192" name="Group 64"/>
              <p:cNvGrpSpPr>
                <a:grpSpLocks/>
              </p:cNvGrpSpPr>
              <p:nvPr/>
            </p:nvGrpSpPr>
            <p:grpSpPr bwMode="auto">
              <a:xfrm>
                <a:off x="1776" y="1008"/>
                <a:ext cx="336" cy="317"/>
                <a:chOff x="4992" y="1008"/>
                <a:chExt cx="336" cy="317"/>
              </a:xfrm>
            </p:grpSpPr>
            <p:sp>
              <p:nvSpPr>
                <p:cNvPr id="432193" name="Rectangle 65"/>
                <p:cNvSpPr>
                  <a:spLocks noChangeArrowheads="1"/>
                </p:cNvSpPr>
                <p:nvPr/>
              </p:nvSpPr>
              <p:spPr bwMode="auto">
                <a:xfrm>
                  <a:off x="4992" y="1008"/>
                  <a:ext cx="336" cy="144"/>
                </a:xfrm>
                <a:prstGeom prst="rect">
                  <a:avLst/>
                </a:prstGeom>
                <a:solidFill>
                  <a:schemeClr val="bg2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2194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5124" y="1171"/>
                  <a:ext cx="71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 anchorCtr="1">
                  <a:spAutoFit/>
                </a:bodyPr>
                <a:lstStyle/>
                <a:p>
                  <a:r>
                    <a:rPr lang="en-US" sz="1600" b="1">
                      <a:latin typeface="Arial" charset="0"/>
                    </a:rPr>
                    <a:t>4</a:t>
                  </a:r>
                </a:p>
              </p:txBody>
            </p:sp>
          </p:grpSp>
          <p:grpSp>
            <p:nvGrpSpPr>
              <p:cNvPr id="432195" name="Group 67"/>
              <p:cNvGrpSpPr>
                <a:grpSpLocks/>
              </p:cNvGrpSpPr>
              <p:nvPr/>
            </p:nvGrpSpPr>
            <p:grpSpPr bwMode="auto">
              <a:xfrm>
                <a:off x="2112" y="1008"/>
                <a:ext cx="336" cy="317"/>
                <a:chOff x="4992" y="1008"/>
                <a:chExt cx="336" cy="317"/>
              </a:xfrm>
            </p:grpSpPr>
            <p:sp>
              <p:nvSpPr>
                <p:cNvPr id="432196" name="Rectangle 68"/>
                <p:cNvSpPr>
                  <a:spLocks noChangeArrowheads="1"/>
                </p:cNvSpPr>
                <p:nvPr/>
              </p:nvSpPr>
              <p:spPr bwMode="auto">
                <a:xfrm>
                  <a:off x="4992" y="1008"/>
                  <a:ext cx="336" cy="144"/>
                </a:xfrm>
                <a:prstGeom prst="rect">
                  <a:avLst/>
                </a:prstGeom>
                <a:solidFill>
                  <a:schemeClr val="bg2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2197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5124" y="1171"/>
                  <a:ext cx="71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 anchorCtr="1">
                  <a:spAutoFit/>
                </a:bodyPr>
                <a:lstStyle/>
                <a:p>
                  <a:r>
                    <a:rPr lang="en-US" sz="1600" b="1">
                      <a:latin typeface="Arial" charset="0"/>
                    </a:rPr>
                    <a:t>5</a:t>
                  </a:r>
                </a:p>
              </p:txBody>
            </p:sp>
          </p:grpSp>
          <p:grpSp>
            <p:nvGrpSpPr>
              <p:cNvPr id="432198" name="Group 70"/>
              <p:cNvGrpSpPr>
                <a:grpSpLocks/>
              </p:cNvGrpSpPr>
              <p:nvPr/>
            </p:nvGrpSpPr>
            <p:grpSpPr bwMode="auto">
              <a:xfrm>
                <a:off x="2448" y="1008"/>
                <a:ext cx="336" cy="317"/>
                <a:chOff x="4992" y="1008"/>
                <a:chExt cx="336" cy="317"/>
              </a:xfrm>
            </p:grpSpPr>
            <p:sp>
              <p:nvSpPr>
                <p:cNvPr id="432199" name="Rectangle 71"/>
                <p:cNvSpPr>
                  <a:spLocks noChangeArrowheads="1"/>
                </p:cNvSpPr>
                <p:nvPr/>
              </p:nvSpPr>
              <p:spPr bwMode="auto">
                <a:xfrm>
                  <a:off x="4992" y="1008"/>
                  <a:ext cx="336" cy="144"/>
                </a:xfrm>
                <a:prstGeom prst="rect">
                  <a:avLst/>
                </a:prstGeom>
                <a:solidFill>
                  <a:schemeClr val="bg2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2200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5124" y="1171"/>
                  <a:ext cx="71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 anchorCtr="1">
                  <a:spAutoFit/>
                </a:bodyPr>
                <a:lstStyle/>
                <a:p>
                  <a:r>
                    <a:rPr lang="en-US" sz="1600" b="1">
                      <a:latin typeface="Arial" charset="0"/>
                    </a:rPr>
                    <a:t>6</a:t>
                  </a:r>
                </a:p>
              </p:txBody>
            </p:sp>
          </p:grpSp>
          <p:grpSp>
            <p:nvGrpSpPr>
              <p:cNvPr id="432201" name="Group 73"/>
              <p:cNvGrpSpPr>
                <a:grpSpLocks/>
              </p:cNvGrpSpPr>
              <p:nvPr/>
            </p:nvGrpSpPr>
            <p:grpSpPr bwMode="auto">
              <a:xfrm>
                <a:off x="2784" y="1008"/>
                <a:ext cx="336" cy="317"/>
                <a:chOff x="4992" y="1008"/>
                <a:chExt cx="336" cy="317"/>
              </a:xfrm>
            </p:grpSpPr>
            <p:sp>
              <p:nvSpPr>
                <p:cNvPr id="432202" name="Rectangle 74"/>
                <p:cNvSpPr>
                  <a:spLocks noChangeArrowheads="1"/>
                </p:cNvSpPr>
                <p:nvPr/>
              </p:nvSpPr>
              <p:spPr bwMode="auto">
                <a:xfrm>
                  <a:off x="4992" y="1008"/>
                  <a:ext cx="336" cy="144"/>
                </a:xfrm>
                <a:prstGeom prst="rect">
                  <a:avLst/>
                </a:prstGeom>
                <a:solidFill>
                  <a:schemeClr val="bg2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2203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5124" y="1171"/>
                  <a:ext cx="71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 anchorCtr="1">
                  <a:spAutoFit/>
                </a:bodyPr>
                <a:lstStyle/>
                <a:p>
                  <a:r>
                    <a:rPr lang="en-US" sz="1600" b="1">
                      <a:latin typeface="Arial" charset="0"/>
                    </a:rPr>
                    <a:t>7</a:t>
                  </a:r>
                </a:p>
              </p:txBody>
            </p:sp>
          </p:grpSp>
          <p:grpSp>
            <p:nvGrpSpPr>
              <p:cNvPr id="432204" name="Group 76"/>
              <p:cNvGrpSpPr>
                <a:grpSpLocks/>
              </p:cNvGrpSpPr>
              <p:nvPr/>
            </p:nvGrpSpPr>
            <p:grpSpPr bwMode="auto">
              <a:xfrm>
                <a:off x="3120" y="1008"/>
                <a:ext cx="336" cy="317"/>
                <a:chOff x="4992" y="1008"/>
                <a:chExt cx="336" cy="317"/>
              </a:xfrm>
            </p:grpSpPr>
            <p:sp>
              <p:nvSpPr>
                <p:cNvPr id="432205" name="Rectangle 77"/>
                <p:cNvSpPr>
                  <a:spLocks noChangeArrowheads="1"/>
                </p:cNvSpPr>
                <p:nvPr/>
              </p:nvSpPr>
              <p:spPr bwMode="auto">
                <a:xfrm>
                  <a:off x="4992" y="1008"/>
                  <a:ext cx="336" cy="14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2206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5124" y="1171"/>
                  <a:ext cx="71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 anchorCtr="1">
                  <a:spAutoFit/>
                </a:bodyPr>
                <a:lstStyle/>
                <a:p>
                  <a:r>
                    <a:rPr lang="en-US" sz="1600" b="1">
                      <a:latin typeface="Arial" charset="0"/>
                    </a:rPr>
                    <a:t>8</a:t>
                  </a:r>
                </a:p>
              </p:txBody>
            </p:sp>
          </p:grpSp>
          <p:grpSp>
            <p:nvGrpSpPr>
              <p:cNvPr id="432207" name="Group 79"/>
              <p:cNvGrpSpPr>
                <a:grpSpLocks/>
              </p:cNvGrpSpPr>
              <p:nvPr/>
            </p:nvGrpSpPr>
            <p:grpSpPr bwMode="auto">
              <a:xfrm>
                <a:off x="3456" y="1008"/>
                <a:ext cx="336" cy="317"/>
                <a:chOff x="4992" y="1008"/>
                <a:chExt cx="336" cy="317"/>
              </a:xfrm>
            </p:grpSpPr>
            <p:sp>
              <p:nvSpPr>
                <p:cNvPr id="432208" name="Rectangle 80"/>
                <p:cNvSpPr>
                  <a:spLocks noChangeArrowheads="1"/>
                </p:cNvSpPr>
                <p:nvPr/>
              </p:nvSpPr>
              <p:spPr bwMode="auto">
                <a:xfrm>
                  <a:off x="4992" y="1008"/>
                  <a:ext cx="336" cy="14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2209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5124" y="1171"/>
                  <a:ext cx="71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 anchorCtr="1">
                  <a:spAutoFit/>
                </a:bodyPr>
                <a:lstStyle/>
                <a:p>
                  <a:r>
                    <a:rPr lang="en-US" sz="1600" b="1">
                      <a:latin typeface="Arial" charset="0"/>
                    </a:rPr>
                    <a:t>9</a:t>
                  </a:r>
                </a:p>
              </p:txBody>
            </p:sp>
          </p:grpSp>
          <p:grpSp>
            <p:nvGrpSpPr>
              <p:cNvPr id="432210" name="Group 82"/>
              <p:cNvGrpSpPr>
                <a:grpSpLocks/>
              </p:cNvGrpSpPr>
              <p:nvPr/>
            </p:nvGrpSpPr>
            <p:grpSpPr bwMode="auto">
              <a:xfrm>
                <a:off x="3792" y="1008"/>
                <a:ext cx="336" cy="317"/>
                <a:chOff x="4992" y="1008"/>
                <a:chExt cx="336" cy="317"/>
              </a:xfrm>
            </p:grpSpPr>
            <p:sp>
              <p:nvSpPr>
                <p:cNvPr id="432211" name="Rectangle 83"/>
                <p:cNvSpPr>
                  <a:spLocks noChangeArrowheads="1"/>
                </p:cNvSpPr>
                <p:nvPr/>
              </p:nvSpPr>
              <p:spPr bwMode="auto">
                <a:xfrm>
                  <a:off x="4992" y="1008"/>
                  <a:ext cx="336" cy="14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2212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5089" y="1171"/>
                  <a:ext cx="142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 anchorCtr="1">
                  <a:spAutoFit/>
                </a:bodyPr>
                <a:lstStyle/>
                <a:p>
                  <a:r>
                    <a:rPr lang="en-US" sz="1600" b="1">
                      <a:latin typeface="Arial" charset="0"/>
                    </a:rPr>
                    <a:t>10</a:t>
                  </a:r>
                </a:p>
              </p:txBody>
            </p:sp>
          </p:grpSp>
          <p:grpSp>
            <p:nvGrpSpPr>
              <p:cNvPr id="432213" name="Group 85"/>
              <p:cNvGrpSpPr>
                <a:grpSpLocks/>
              </p:cNvGrpSpPr>
              <p:nvPr/>
            </p:nvGrpSpPr>
            <p:grpSpPr bwMode="auto">
              <a:xfrm>
                <a:off x="4128" y="1008"/>
                <a:ext cx="336" cy="317"/>
                <a:chOff x="4992" y="1008"/>
                <a:chExt cx="336" cy="317"/>
              </a:xfrm>
            </p:grpSpPr>
            <p:sp>
              <p:nvSpPr>
                <p:cNvPr id="432214" name="Rectangle 86"/>
                <p:cNvSpPr>
                  <a:spLocks noChangeArrowheads="1"/>
                </p:cNvSpPr>
                <p:nvPr/>
              </p:nvSpPr>
              <p:spPr bwMode="auto">
                <a:xfrm>
                  <a:off x="4992" y="1008"/>
                  <a:ext cx="336" cy="14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2215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5089" y="1171"/>
                  <a:ext cx="142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 anchorCtr="1">
                  <a:spAutoFit/>
                </a:bodyPr>
                <a:lstStyle/>
                <a:p>
                  <a:r>
                    <a:rPr lang="en-US" sz="1600" b="1">
                      <a:latin typeface="Arial" charset="0"/>
                    </a:rPr>
                    <a:t>11</a:t>
                  </a:r>
                </a:p>
              </p:txBody>
            </p:sp>
          </p:grpSp>
        </p:grpSp>
        <p:sp>
          <p:nvSpPr>
            <p:cNvPr id="432173" name="Rectangle 45"/>
            <p:cNvSpPr>
              <a:spLocks noChangeArrowheads="1"/>
            </p:cNvSpPr>
            <p:nvPr/>
          </p:nvSpPr>
          <p:spPr bwMode="auto">
            <a:xfrm>
              <a:off x="2590800" y="1527048"/>
              <a:ext cx="2133600" cy="228600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b="1">
                  <a:latin typeface="Arial" charset="0"/>
                </a:rPr>
                <a:t>11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3D3FD-534C-435F-A3E6-F9802B86B43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8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"/>
          <p:cNvGrpSpPr>
            <a:grpSpLocks/>
          </p:cNvGrpSpPr>
          <p:nvPr/>
        </p:nvGrpSpPr>
        <p:grpSpPr bwMode="auto">
          <a:xfrm>
            <a:off x="2182813" y="1995488"/>
            <a:ext cx="6515101" cy="4043362"/>
            <a:chOff x="679" y="672"/>
            <a:chExt cx="4104" cy="2547"/>
          </a:xfrm>
        </p:grpSpPr>
        <p:sp>
          <p:nvSpPr>
            <p:cNvPr id="33" name="Rectangle 4"/>
            <p:cNvSpPr>
              <a:spLocks noChangeArrowheads="1"/>
            </p:cNvSpPr>
            <p:nvPr/>
          </p:nvSpPr>
          <p:spPr bwMode="auto">
            <a:xfrm>
              <a:off x="679" y="2928"/>
              <a:ext cx="108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0x00000000</a:t>
              </a:r>
            </a:p>
          </p:txBody>
        </p:sp>
        <p:sp>
          <p:nvSpPr>
            <p:cNvPr id="34" name="Rectangle 5"/>
            <p:cNvSpPr>
              <a:spLocks noChangeArrowheads="1"/>
            </p:cNvSpPr>
            <p:nvPr/>
          </p:nvSpPr>
          <p:spPr bwMode="auto">
            <a:xfrm>
              <a:off x="715" y="672"/>
              <a:ext cx="10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0xFFFFFFFF</a:t>
              </a:r>
            </a:p>
          </p:txBody>
        </p:sp>
        <p:sp>
          <p:nvSpPr>
            <p:cNvPr id="35" name="Rectangle 6"/>
            <p:cNvSpPr>
              <a:spLocks noChangeArrowheads="1"/>
            </p:cNvSpPr>
            <p:nvPr/>
          </p:nvSpPr>
          <p:spPr bwMode="auto">
            <a:xfrm>
              <a:off x="696" y="1712"/>
              <a:ext cx="1052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address space</a:t>
              </a:r>
            </a:p>
          </p:txBody>
        </p:sp>
        <p:sp>
          <p:nvSpPr>
            <p:cNvPr id="36" name="Line 7"/>
            <p:cNvSpPr>
              <a:spLocks noChangeShapeType="1"/>
            </p:cNvSpPr>
            <p:nvPr/>
          </p:nvSpPr>
          <p:spPr bwMode="auto">
            <a:xfrm flipV="1">
              <a:off x="1200" y="960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7" name="Line 8"/>
            <p:cNvSpPr>
              <a:spLocks noChangeShapeType="1"/>
            </p:cNvSpPr>
            <p:nvPr/>
          </p:nvSpPr>
          <p:spPr bwMode="auto">
            <a:xfrm flipV="1">
              <a:off x="1200" y="2352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8" name="Rectangle 9"/>
            <p:cNvSpPr>
              <a:spLocks noChangeArrowheads="1"/>
            </p:cNvSpPr>
            <p:nvPr/>
          </p:nvSpPr>
          <p:spPr bwMode="auto">
            <a:xfrm>
              <a:off x="2400" y="2640"/>
              <a:ext cx="1728" cy="480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dirty="0">
                  <a:latin typeface="+mn-lt"/>
                </a:rPr>
                <a:t>program code</a:t>
              </a:r>
            </a:p>
            <a:p>
              <a:pPr algn="ctr">
                <a:spcBef>
                  <a:spcPct val="10000"/>
                </a:spcBef>
              </a:pPr>
              <a:r>
                <a:rPr lang="en-US" sz="2200" dirty="0">
                  <a:latin typeface="+mn-lt"/>
                </a:rPr>
                <a:t>(text)</a:t>
              </a:r>
            </a:p>
          </p:txBody>
        </p:sp>
        <p:sp>
          <p:nvSpPr>
            <p:cNvPr id="39" name="Rectangle 10"/>
            <p:cNvSpPr>
              <a:spLocks noChangeArrowheads="1"/>
            </p:cNvSpPr>
            <p:nvPr/>
          </p:nvSpPr>
          <p:spPr bwMode="auto">
            <a:xfrm>
              <a:off x="2400" y="2160"/>
              <a:ext cx="1728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dirty="0" smtClean="0">
                  <a:latin typeface="+mn-lt"/>
                </a:rPr>
                <a:t>global and static</a:t>
              </a:r>
              <a:br>
                <a:rPr lang="en-US" dirty="0" smtClean="0">
                  <a:latin typeface="+mn-lt"/>
                </a:rPr>
              </a:br>
              <a:r>
                <a:rPr lang="en-US" dirty="0" smtClean="0">
                  <a:latin typeface="+mn-lt"/>
                </a:rPr>
                <a:t>data</a:t>
              </a:r>
              <a:endParaRPr lang="en-US" dirty="0">
                <a:latin typeface="+mn-lt"/>
              </a:endParaRPr>
            </a:p>
          </p:txBody>
        </p:sp>
        <p:sp>
          <p:nvSpPr>
            <p:cNvPr id="40" name="Rectangle 11"/>
            <p:cNvSpPr>
              <a:spLocks noChangeArrowheads="1"/>
            </p:cNvSpPr>
            <p:nvPr/>
          </p:nvSpPr>
          <p:spPr bwMode="auto">
            <a:xfrm>
              <a:off x="2400" y="1680"/>
              <a:ext cx="1728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dirty="0">
                  <a:latin typeface="+mn-lt"/>
                </a:rPr>
                <a:t>heap</a:t>
              </a:r>
            </a:p>
            <a:p>
              <a:pPr algn="ctr">
                <a:spcBef>
                  <a:spcPct val="10000"/>
                </a:spcBef>
              </a:pPr>
              <a:r>
                <a:rPr lang="en-US" sz="2000" dirty="0">
                  <a:latin typeface="+mn-lt"/>
                </a:rPr>
                <a:t>(dynamically allocated)</a:t>
              </a:r>
            </a:p>
          </p:txBody>
        </p:sp>
        <p:sp>
          <p:nvSpPr>
            <p:cNvPr id="41" name="Rectangle 12"/>
            <p:cNvSpPr>
              <a:spLocks noChangeArrowheads="1"/>
            </p:cNvSpPr>
            <p:nvPr/>
          </p:nvSpPr>
          <p:spPr bwMode="auto">
            <a:xfrm>
              <a:off x="2400" y="1200"/>
              <a:ext cx="1728" cy="4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>
                <a:latin typeface="Arial" charset="0"/>
              </a:endParaRPr>
            </a:p>
          </p:txBody>
        </p:sp>
        <p:sp>
          <p:nvSpPr>
            <p:cNvPr id="42" name="Rectangle 13"/>
            <p:cNvSpPr>
              <a:spLocks noChangeArrowheads="1"/>
            </p:cNvSpPr>
            <p:nvPr/>
          </p:nvSpPr>
          <p:spPr bwMode="auto">
            <a:xfrm>
              <a:off x="2400" y="720"/>
              <a:ext cx="1728" cy="480"/>
            </a:xfrm>
            <a:prstGeom prst="rect">
              <a:avLst/>
            </a:prstGeom>
            <a:solidFill>
              <a:srgbClr val="D6D6F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dirty="0">
                  <a:latin typeface="+mn-lt"/>
                </a:rPr>
                <a:t>stack</a:t>
              </a:r>
            </a:p>
            <a:p>
              <a:pPr algn="ctr">
                <a:spcBef>
                  <a:spcPct val="10000"/>
                </a:spcBef>
              </a:pPr>
              <a:r>
                <a:rPr lang="en-US" sz="2000" dirty="0">
                  <a:latin typeface="+mn-lt"/>
                </a:rPr>
                <a:t>(dynamically allocated)</a:t>
              </a:r>
            </a:p>
          </p:txBody>
        </p:sp>
        <p:sp>
          <p:nvSpPr>
            <p:cNvPr id="43" name="Line 14"/>
            <p:cNvSpPr>
              <a:spLocks noChangeShapeType="1"/>
            </p:cNvSpPr>
            <p:nvPr/>
          </p:nvSpPr>
          <p:spPr bwMode="auto">
            <a:xfrm>
              <a:off x="3264" y="120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15"/>
            <p:cNvSpPr>
              <a:spLocks noChangeShapeType="1"/>
            </p:cNvSpPr>
            <p:nvPr/>
          </p:nvSpPr>
          <p:spPr bwMode="auto">
            <a:xfrm>
              <a:off x="3264" y="153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16"/>
            <p:cNvSpPr>
              <a:spLocks noChangeShapeType="1"/>
            </p:cNvSpPr>
            <p:nvPr/>
          </p:nvSpPr>
          <p:spPr bwMode="auto">
            <a:xfrm flipH="1">
              <a:off x="4224" y="119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17"/>
            <p:cNvSpPr>
              <a:spLocks noChangeShapeType="1"/>
            </p:cNvSpPr>
            <p:nvPr/>
          </p:nvSpPr>
          <p:spPr bwMode="auto">
            <a:xfrm flipH="1">
              <a:off x="4224" y="289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>
              <a:off x="4461" y="2745"/>
              <a:ext cx="32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EB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10000"/>
                </a:spcBef>
              </a:pPr>
              <a:r>
                <a:rPr lang="en-US" dirty="0">
                  <a:latin typeface="+mn-lt"/>
                </a:rPr>
                <a:t>PC</a:t>
              </a:r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>
              <a:off x="4462" y="1047"/>
              <a:ext cx="31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EB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10000"/>
                </a:spcBef>
              </a:pPr>
              <a:r>
                <a:rPr lang="en-US" dirty="0">
                  <a:latin typeface="+mn-lt"/>
                </a:rPr>
                <a:t>SP</a:t>
              </a:r>
            </a:p>
          </p:txBody>
        </p:sp>
      </p:grpSp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Data </a:t>
            </a:r>
            <a:r>
              <a:rPr lang="en-US" dirty="0"/>
              <a:t>Allocation</a:t>
            </a:r>
            <a:endParaRPr lang="en-US" sz="3600" dirty="0"/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rot="20353406">
            <a:off x="2383758" y="5043633"/>
            <a:ext cx="109284" cy="5712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 rot="3262436">
            <a:off x="-133247" y="3239581"/>
            <a:ext cx="3160713" cy="1016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230188" indent="-230188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latin typeface="+mn-lt"/>
              </a:rPr>
              <a:t>These are </a:t>
            </a:r>
            <a:r>
              <a:rPr lang="en-US" sz="2000" i="1" dirty="0">
                <a:latin typeface="+mn-lt"/>
              </a:rPr>
              <a:t>addresses</a:t>
            </a:r>
            <a:r>
              <a:rPr lang="en-US" sz="2000" dirty="0">
                <a:latin typeface="+mn-lt"/>
              </a:rPr>
              <a:t> of memory locations in 32-bit machine architecture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B1E00A-FF3A-45E1-B197-267E3096762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rot="20353406" flipV="1">
            <a:off x="1577007" y="2672513"/>
            <a:ext cx="960786" cy="3842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9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in </a:t>
            </a:r>
            <a:r>
              <a:rPr lang="en-US" i="0" dirty="0"/>
              <a:t>C</a:t>
            </a:r>
            <a:endParaRPr lang="en-US" dirty="0"/>
          </a:p>
        </p:txBody>
      </p:sp>
      <p:sp>
        <p:nvSpPr>
          <p:cNvPr id="436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Used </a:t>
            </a:r>
            <a:r>
              <a:rPr lang="en-US" sz="2400" i="1" dirty="0"/>
              <a:t>everywhere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For building useful, interesting, data structures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For returning data from functions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For managing </a:t>
            </a:r>
            <a:r>
              <a:rPr lang="en-US" sz="2000" dirty="0" smtClean="0"/>
              <a:t>arrays</a:t>
            </a:r>
          </a:p>
          <a:p>
            <a:pPr>
              <a:lnSpc>
                <a:spcPct val="80000"/>
              </a:lnSpc>
            </a:pPr>
            <a:r>
              <a:rPr lang="en-US" sz="2400" i="1" dirty="0" smtClean="0">
                <a:latin typeface="+mn-lt"/>
                <a:cs typeface="Courier New" pitchFamily="49" charset="0"/>
              </a:rPr>
              <a:t>'</a:t>
            </a:r>
            <a:r>
              <a:rPr lang="en-US" sz="2400" i="1" dirty="0" smtClean="0">
                <a:latin typeface="+mn-lt"/>
              </a:rPr>
              <a:t>&amp;'</a:t>
            </a:r>
            <a:r>
              <a:rPr lang="en-US" sz="2400" dirty="0" smtClean="0"/>
              <a:t> </a:t>
            </a:r>
            <a:r>
              <a:rPr lang="en-US" sz="2400" dirty="0"/>
              <a:t>unary operator generates a </a:t>
            </a:r>
            <a:r>
              <a:rPr lang="en-US" sz="2400" i="1" dirty="0"/>
              <a:t>pointer</a:t>
            </a:r>
            <a:r>
              <a:rPr lang="en-US" sz="2400" dirty="0"/>
              <a:t> to </a:t>
            </a:r>
            <a:r>
              <a:rPr lang="en-US" sz="2400" i="1" dirty="0">
                <a:latin typeface="+mn-lt"/>
                <a:cs typeface="Times New Roman" pitchFamily="18" charset="0"/>
              </a:rPr>
              <a:t>x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E.g., </a:t>
            </a:r>
            <a:r>
              <a:rPr lang="en-US" sz="2000" i="1" dirty="0" err="1">
                <a:latin typeface="+mn-lt"/>
              </a:rPr>
              <a:t>scanf</a:t>
            </a:r>
            <a:r>
              <a:rPr lang="en-US" sz="2000" i="1" dirty="0">
                <a:latin typeface="+mn-lt"/>
              </a:rPr>
              <a:t>(</a:t>
            </a:r>
            <a:r>
              <a:rPr lang="en-US" sz="2000" i="1" dirty="0">
                <a:latin typeface="+mn-lt"/>
                <a:cs typeface="Courier New" pitchFamily="49" charset="0"/>
              </a:rPr>
              <a:t>"</a:t>
            </a:r>
            <a:r>
              <a:rPr lang="en-US" sz="2000" i="1" dirty="0">
                <a:latin typeface="+mn-lt"/>
              </a:rPr>
              <a:t>%d", &amp;x);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E.g.,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i="1" dirty="0">
                <a:latin typeface="+mn-lt"/>
              </a:rPr>
              <a:t>p = &amp;c;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Operand of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i="1" dirty="0">
                <a:latin typeface="+mn-lt"/>
              </a:rPr>
              <a:t>'&amp;' </a:t>
            </a:r>
            <a:r>
              <a:rPr lang="en-US" sz="2000" dirty="0"/>
              <a:t>must be an </a:t>
            </a:r>
            <a:r>
              <a:rPr lang="en-US" sz="2000" i="1" dirty="0"/>
              <a:t>l-value — i.e., </a:t>
            </a:r>
            <a:r>
              <a:rPr lang="en-US" sz="2000" dirty="0"/>
              <a:t>a legal object on left of assignment operator </a:t>
            </a:r>
            <a:r>
              <a:rPr lang="en-US" sz="2000" dirty="0" smtClean="0"/>
              <a:t>(</a:t>
            </a:r>
            <a:r>
              <a:rPr lang="en-US" i="1" dirty="0" smtClean="0">
                <a:latin typeface="+mn-lt"/>
              </a:rPr>
              <a:t>'='</a:t>
            </a:r>
            <a:r>
              <a:rPr lang="en-US" sz="2000" dirty="0" smtClean="0"/>
              <a:t>)</a:t>
            </a:r>
            <a:endParaRPr lang="en-US" dirty="0"/>
          </a:p>
          <a:p>
            <a:pPr>
              <a:lnSpc>
                <a:spcPct val="80000"/>
              </a:lnSpc>
            </a:pPr>
            <a:r>
              <a:rPr lang="en-US" sz="2400" dirty="0"/>
              <a:t>Unary </a:t>
            </a:r>
            <a:r>
              <a:rPr lang="en-US" i="1" dirty="0">
                <a:latin typeface="+mn-lt"/>
                <a:cs typeface="Courier New" pitchFamily="49" charset="0"/>
              </a:rPr>
              <a:t>'*'</a:t>
            </a:r>
            <a:r>
              <a:rPr lang="en-US" sz="2400" dirty="0"/>
              <a:t> operator </a:t>
            </a:r>
            <a:r>
              <a:rPr lang="en-US" sz="2400" i="1" dirty="0"/>
              <a:t>dereferences</a:t>
            </a:r>
            <a:r>
              <a:rPr lang="en-US" sz="2400" dirty="0"/>
              <a:t> a pointer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i.e., gets value pointed to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E.g. </a:t>
            </a:r>
            <a:r>
              <a:rPr lang="en-US" i="1" dirty="0">
                <a:latin typeface="+mn-lt"/>
              </a:rPr>
              <a:t>*p</a:t>
            </a:r>
            <a:r>
              <a:rPr lang="en-US" sz="2000" dirty="0"/>
              <a:t> refers to value </a:t>
            </a:r>
            <a:r>
              <a:rPr lang="en-US" sz="2000" dirty="0" smtClean="0"/>
              <a:t>contained </a:t>
            </a:r>
            <a:r>
              <a:rPr lang="en-US" sz="2000" dirty="0"/>
              <a:t>in location </a:t>
            </a:r>
            <a:r>
              <a:rPr lang="en-US" i="1" dirty="0">
                <a:latin typeface="+mn-lt"/>
              </a:rPr>
              <a:t>c </a:t>
            </a:r>
            <a:r>
              <a:rPr lang="en-US" sz="2000" dirty="0"/>
              <a:t>(above)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E.g., </a:t>
            </a:r>
            <a:r>
              <a:rPr lang="en-US" i="1" dirty="0">
                <a:latin typeface="+mn-lt"/>
              </a:rPr>
              <a:t>*p = x + y; *p = *q;</a:t>
            </a:r>
          </a:p>
        </p:txBody>
      </p:sp>
      <p:sp>
        <p:nvSpPr>
          <p:cNvPr id="436229" name="Text Box 5"/>
          <p:cNvSpPr txBox="1">
            <a:spLocks noChangeArrowheads="1"/>
          </p:cNvSpPr>
          <p:nvPr/>
        </p:nvSpPr>
        <p:spPr bwMode="auto">
          <a:xfrm>
            <a:off x="5257801" y="3516178"/>
            <a:ext cx="3691922" cy="702756"/>
          </a:xfrm>
          <a:prstGeom prst="rect">
            <a:avLst/>
          </a:prstGeom>
          <a:solidFill>
            <a:srgbClr val="D6D6F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25400" tIns="12700" rIns="25400" bIns="12700" anchor="ctr">
            <a:spAutoFit/>
          </a:bodyPr>
          <a:lstStyle>
            <a:lvl1pPr marL="230188" indent="-230188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latin typeface="+mn-lt"/>
              </a:rPr>
              <a:t>Not the same as binary </a:t>
            </a:r>
            <a:r>
              <a:rPr lang="en-US" dirty="0">
                <a:latin typeface="+mn-lt"/>
                <a:cs typeface="Courier New" pitchFamily="49" charset="0"/>
              </a:rPr>
              <a:t>'</a:t>
            </a:r>
            <a:r>
              <a:rPr lang="en-US" dirty="0">
                <a:latin typeface="+mn-lt"/>
                <a:cs typeface="Times New Roman" pitchFamily="18" charset="0"/>
              </a:rPr>
              <a:t>&amp;</a:t>
            </a:r>
            <a:r>
              <a:rPr lang="en-US" dirty="0">
                <a:latin typeface="+mn-lt"/>
                <a:cs typeface="Courier New" pitchFamily="49" charset="0"/>
              </a:rPr>
              <a:t>'</a:t>
            </a:r>
            <a:r>
              <a:rPr lang="en-US" sz="2000" dirty="0">
                <a:latin typeface="+mn-lt"/>
                <a:cs typeface="Times New Roman" pitchFamily="18" charset="0"/>
              </a:rPr>
              <a:t> operator (bitwise </a:t>
            </a:r>
            <a:r>
              <a:rPr lang="en-US" sz="2000" i="1" dirty="0">
                <a:latin typeface="+mn-lt"/>
                <a:cs typeface="Times New Roman" pitchFamily="18" charset="0"/>
              </a:rPr>
              <a:t>AND</a:t>
            </a:r>
            <a:r>
              <a:rPr lang="en-US" sz="2000" dirty="0">
                <a:latin typeface="+mn-lt"/>
                <a:cs typeface="Times New Roman" pitchFamily="18" charset="0"/>
              </a:rPr>
              <a:t>)</a:t>
            </a:r>
          </a:p>
        </p:txBody>
      </p:sp>
      <p:sp>
        <p:nvSpPr>
          <p:cNvPr id="436230" name="Line 6"/>
          <p:cNvSpPr>
            <a:spLocks noChangeShapeType="1"/>
          </p:cNvSpPr>
          <p:nvPr/>
        </p:nvSpPr>
        <p:spPr bwMode="auto">
          <a:xfrm rot="21168106" flipH="1" flipV="1">
            <a:off x="4289511" y="3455273"/>
            <a:ext cx="945977" cy="415630"/>
          </a:xfrm>
          <a:prstGeom prst="line">
            <a:avLst/>
          </a:prstGeom>
          <a:noFill/>
          <a:ln w="9525">
            <a:solidFill>
              <a:srgbClr val="00B05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3D3FD-534C-435F-A3E6-F9802B86B43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8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Declaring Pointers in </a:t>
            </a:r>
            <a:r>
              <a:rPr lang="en-US" i="0"/>
              <a:t>C</a:t>
            </a:r>
            <a:endParaRPr lang="en-US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5950"/>
            <a:ext cx="8458200" cy="4171950"/>
          </a:xfrm>
        </p:spPr>
        <p:txBody>
          <a:bodyPr/>
          <a:lstStyle/>
          <a:p>
            <a:pPr marL="0" indent="0">
              <a:buNone/>
            </a:pPr>
            <a:r>
              <a:rPr lang="en-US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pointer to an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*q</a:t>
            </a: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a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pointer to a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**r</a:t>
            </a: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pointer to a 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// pointer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char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*s;	</a:t>
            </a: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pointer to an object 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// of type </a:t>
            </a:r>
            <a:r>
              <a:rPr lang="en-US" sz="2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pPr lvl="2"/>
            <a:r>
              <a:rPr lang="en-US" sz="2400" dirty="0" err="1">
                <a:latin typeface="+mn-lt"/>
              </a:rPr>
              <a:t>E.g</a:t>
            </a:r>
            <a:r>
              <a:rPr lang="en-US" sz="2400" dirty="0">
                <a:latin typeface="+mn-lt"/>
              </a:rPr>
              <a:t>, a </a:t>
            </a:r>
            <a:r>
              <a:rPr lang="en-US" sz="2400" i="1" dirty="0" err="1">
                <a:latin typeface="+mn-lt"/>
              </a:rPr>
              <a:t>struct</a:t>
            </a:r>
            <a:r>
              <a:rPr lang="en-US" sz="2400" dirty="0">
                <a:latin typeface="+mn-lt"/>
              </a:rPr>
              <a:t>, </a:t>
            </a:r>
            <a:r>
              <a:rPr lang="en-US" sz="2400" i="1" dirty="0">
                <a:latin typeface="+mn-lt"/>
              </a:rPr>
              <a:t>union</a:t>
            </a:r>
            <a:r>
              <a:rPr lang="en-US" sz="2400" dirty="0">
                <a:latin typeface="+mn-lt"/>
              </a:rPr>
              <a:t>, </a:t>
            </a:r>
            <a:r>
              <a:rPr lang="en-US" sz="2400" i="1" dirty="0">
                <a:latin typeface="+mn-lt"/>
              </a:rPr>
              <a:t>function</a:t>
            </a:r>
            <a:r>
              <a:rPr lang="en-US" sz="2400" dirty="0">
                <a:latin typeface="+mn-lt"/>
              </a:rPr>
              <a:t>, something defined by a </a:t>
            </a:r>
            <a:r>
              <a:rPr lang="en-US" sz="2400" i="1" dirty="0" err="1">
                <a:latin typeface="+mn-lt"/>
              </a:rPr>
              <a:t>typedef</a:t>
            </a:r>
            <a:r>
              <a:rPr lang="en-US" sz="2400" dirty="0">
                <a:latin typeface="+mn-lt"/>
              </a:rPr>
              <a:t>, etc.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3D3FD-534C-435F-A3E6-F9802B86B43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8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Pointers in </a:t>
            </a:r>
            <a:r>
              <a:rPr lang="en-US" i="0" dirty="0"/>
              <a:t>C</a:t>
            </a:r>
            <a:endParaRPr lang="en-US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5950"/>
            <a:ext cx="8458200" cy="4171950"/>
          </a:xfrm>
        </p:spPr>
        <p:txBody>
          <a:bodyPr/>
          <a:lstStyle/>
          <a:p>
            <a:pPr marL="0" indent="0">
              <a:buNone/>
            </a:pPr>
            <a:r>
              <a:rPr lang="en-US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p;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3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r;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3D3FD-534C-435F-A3E6-F9802B86B43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43000" y="2590800"/>
            <a:ext cx="5410200" cy="467400"/>
            <a:chOff x="1143000" y="2590800"/>
            <a:chExt cx="5410200" cy="467400"/>
          </a:xfrm>
        </p:grpSpPr>
        <p:sp>
          <p:nvSpPr>
            <p:cNvPr id="3" name="Rectangle 2"/>
            <p:cNvSpPr/>
            <p:nvPr/>
          </p:nvSpPr>
          <p:spPr bwMode="auto">
            <a:xfrm>
              <a:off x="1676400" y="2590800"/>
              <a:ext cx="2590800" cy="4572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5257800" y="2601000"/>
              <a:ext cx="1295400" cy="457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143000" y="2601000"/>
              <a:ext cx="533400" cy="45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endCxn id="6" idx="1"/>
            </p:cNvCxnSpPr>
            <p:nvPr/>
          </p:nvCxnSpPr>
          <p:spPr bwMode="auto">
            <a:xfrm>
              <a:off x="3200400" y="2819400"/>
              <a:ext cx="2057400" cy="102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arrow"/>
            </a:ln>
            <a:effectLst/>
          </p:spPr>
        </p:cxnSp>
      </p:grpSp>
      <p:sp>
        <p:nvSpPr>
          <p:cNvPr id="12" name="Rectangle 11"/>
          <p:cNvSpPr/>
          <p:nvPr/>
        </p:nvSpPr>
        <p:spPr bwMode="auto">
          <a:xfrm>
            <a:off x="1677600" y="4419600"/>
            <a:ext cx="25908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905500" y="5809050"/>
            <a:ext cx="624900" cy="4393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4200" y="4429800"/>
            <a:ext cx="5334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3196200" y="4658400"/>
            <a:ext cx="2057400" cy="10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arrow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5259000" y="4440000"/>
            <a:ext cx="25908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 flipH="1">
            <a:off x="5905500" y="4724400"/>
            <a:ext cx="647700" cy="1066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2514600" y="3058200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8 bytes</a:t>
            </a:r>
            <a:endParaRPr lang="en-US" sz="1800" dirty="0"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43750" y="4903800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8 bytes</a:t>
            </a:r>
            <a:endParaRPr lang="en-US" sz="1800" dirty="0"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30400" y="4903800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8 bytes</a:t>
            </a:r>
            <a:endParaRPr lang="en-US" sz="1800" dirty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49500" y="3064800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4</a:t>
            </a:r>
            <a:r>
              <a:rPr lang="en-US" sz="1800" dirty="0" smtClean="0">
                <a:latin typeface="+mn-lt"/>
              </a:rPr>
              <a:t> bytes</a:t>
            </a:r>
            <a:endParaRPr lang="en-US" sz="1800" dirty="0"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00750" y="6247200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1</a:t>
            </a:r>
            <a:r>
              <a:rPr lang="en-US" sz="1800" dirty="0" smtClean="0">
                <a:latin typeface="+mn-lt"/>
              </a:rPr>
              <a:t> byte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962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Pointers in </a:t>
            </a:r>
            <a:r>
              <a:rPr lang="en-US" i="0" dirty="0"/>
              <a:t>C </a:t>
            </a:r>
            <a:r>
              <a:rPr lang="en-US" sz="2800" dirty="0"/>
              <a:t>(continued)</a:t>
            </a:r>
            <a:endParaRPr lang="en-US" i="0" dirty="0"/>
          </a:p>
        </p:txBody>
      </p:sp>
      <p:sp>
        <p:nvSpPr>
          <p:cNvPr id="440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+mn-lt"/>
              </a:rPr>
              <a:t>Pointer declarations:–read from </a:t>
            </a:r>
            <a:r>
              <a:rPr lang="en-US" sz="2800" i="1" dirty="0">
                <a:latin typeface="+mn-lt"/>
              </a:rPr>
              <a:t>right</a:t>
            </a:r>
            <a:r>
              <a:rPr lang="en-US" sz="2800" dirty="0">
                <a:latin typeface="+mn-lt"/>
              </a:rPr>
              <a:t> to </a:t>
            </a:r>
            <a:r>
              <a:rPr lang="en-US" sz="2800" i="1" dirty="0">
                <a:latin typeface="+mn-lt"/>
              </a:rPr>
              <a:t>left</a:t>
            </a:r>
            <a:endParaRPr lang="en-US" sz="2800" dirty="0">
              <a:latin typeface="+mn-lt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*p;</a:t>
            </a:r>
          </a:p>
          <a:p>
            <a:pPr lvl="2"/>
            <a:r>
              <a:rPr lang="en-US" sz="2400" i="1" dirty="0">
                <a:latin typeface="+mn-lt"/>
              </a:rPr>
              <a:t>p</a:t>
            </a:r>
            <a:r>
              <a:rPr lang="en-US" sz="2400" dirty="0">
                <a:latin typeface="+mn-lt"/>
              </a:rPr>
              <a:t> is a pointer to an integer constant</a:t>
            </a:r>
          </a:p>
          <a:p>
            <a:pPr lvl="2"/>
            <a:r>
              <a:rPr lang="en-US" sz="2400" dirty="0">
                <a:latin typeface="+mn-lt"/>
              </a:rPr>
              <a:t>I.e., pointer can change, things it points to cannot</a:t>
            </a:r>
            <a:endParaRPr lang="en-US" sz="2400" b="1" dirty="0">
              <a:latin typeface="+mn-lt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q;</a:t>
            </a:r>
          </a:p>
          <a:p>
            <a:pPr lvl="2"/>
            <a:r>
              <a:rPr lang="en-US" sz="2400" i="1" dirty="0">
                <a:latin typeface="+mn-lt"/>
              </a:rPr>
              <a:t>q</a:t>
            </a:r>
            <a:r>
              <a:rPr lang="en-US" sz="2400" dirty="0">
                <a:latin typeface="+mn-lt"/>
              </a:rPr>
              <a:t> is a constant pointer to an integer variable</a:t>
            </a:r>
            <a:endParaRPr lang="en-US" sz="2400" b="1" dirty="0">
              <a:latin typeface="+mn-lt"/>
            </a:endParaRPr>
          </a:p>
          <a:p>
            <a:pPr lvl="2"/>
            <a:r>
              <a:rPr lang="en-US" sz="2400" dirty="0">
                <a:latin typeface="+mn-lt"/>
              </a:rPr>
              <a:t>I.e., pointer cannot change, thing it points to can!</a:t>
            </a:r>
            <a:endParaRPr lang="en-US" sz="2400" b="1" dirty="0">
              <a:latin typeface="+mn-lt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r;</a:t>
            </a:r>
          </a:p>
          <a:p>
            <a:pPr lvl="2"/>
            <a:r>
              <a:rPr lang="en-US" sz="2400" i="1" dirty="0">
                <a:latin typeface="+mn-lt"/>
              </a:rPr>
              <a:t>r</a:t>
            </a:r>
            <a:r>
              <a:rPr lang="en-US" sz="2400" dirty="0">
                <a:latin typeface="+mn-lt"/>
              </a:rPr>
              <a:t> is a constant pointer to an integer constant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3D3FD-534C-435F-A3E6-F9802B86B43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0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Constants: 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93371"/>
            <a:ext cx="8915400" cy="5181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In C:</a:t>
            </a:r>
          </a:p>
          <a:p>
            <a:pPr lvl="1">
              <a:spcBef>
                <a:spcPts val="60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value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Note: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No semicolon at the end!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All on one line.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Tip: Enclose in parentheses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Work by textual substitution.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Examples:</a:t>
            </a:r>
          </a:p>
          <a:p>
            <a:pPr lvl="1">
              <a:spcBef>
                <a:spcPts val="600"/>
              </a:spcBef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MAX_STUDENTS (100)</a:t>
            </a:r>
          </a:p>
          <a:p>
            <a:pPr lvl="1">
              <a:spcBef>
                <a:spcPts val="60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 MAX_CLASSES (MAX_STUDENTS / ROOMS)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3D3FD-534C-435F-A3E6-F9802B86B43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1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 Arithmetic</a:t>
            </a:r>
          </a:p>
        </p:txBody>
      </p:sp>
      <p:sp>
        <p:nvSpPr>
          <p:cNvPr id="4423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5950"/>
            <a:ext cx="8458200" cy="4171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*p, *q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// Note * needed on both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q = p + 1;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+mn-lt"/>
              </a:rPr>
              <a:t>Construct a pointer to the next </a:t>
            </a:r>
            <a:r>
              <a:rPr lang="en-US" sz="2400" i="1" u="sng" dirty="0">
                <a:latin typeface="+mn-lt"/>
              </a:rPr>
              <a:t>integer</a:t>
            </a:r>
            <a:r>
              <a:rPr lang="en-US" sz="2400" dirty="0">
                <a:latin typeface="+mn-lt"/>
              </a:rPr>
              <a:t> after </a:t>
            </a:r>
            <a:r>
              <a:rPr lang="en-US" sz="2400" i="1" dirty="0">
                <a:latin typeface="+mn-lt"/>
              </a:rPr>
              <a:t>*p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in memory; assign </a:t>
            </a:r>
            <a:r>
              <a:rPr lang="en-US" sz="2400" dirty="0">
                <a:latin typeface="+mn-lt"/>
              </a:rPr>
              <a:t>it to </a:t>
            </a:r>
            <a:r>
              <a:rPr lang="en-US" sz="2400" i="1" dirty="0" smtClean="0">
                <a:latin typeface="+mn-lt"/>
              </a:rPr>
              <a:t>q.</a:t>
            </a:r>
          </a:p>
          <a:p>
            <a:pPr lvl="1">
              <a:lnSpc>
                <a:spcPct val="90000"/>
              </a:lnSpc>
            </a:pPr>
            <a:endParaRPr lang="en-US" sz="2400" i="1" dirty="0"/>
          </a:p>
          <a:p>
            <a:pPr lvl="1">
              <a:lnSpc>
                <a:spcPct val="90000"/>
              </a:lnSpc>
            </a:pPr>
            <a:endParaRPr lang="en-US" sz="2400" i="1" dirty="0" smtClean="0">
              <a:latin typeface="+mn-lt"/>
            </a:endParaRPr>
          </a:p>
          <a:p>
            <a:pPr lvl="1">
              <a:lnSpc>
                <a:spcPct val="90000"/>
              </a:lnSpc>
            </a:pPr>
            <a:endParaRPr lang="en-US" sz="2400" i="1" dirty="0"/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+mn-lt"/>
              </a:rPr>
              <a:t>Logically, q is larger than p by 1.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But numerically, q is larger than p by 4.</a:t>
            </a:r>
            <a:endParaRPr lang="en-US" sz="2400" dirty="0" smtClean="0">
              <a:latin typeface="+mn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29780" y="3464950"/>
            <a:ext cx="8222361" cy="320040"/>
            <a:chOff x="533400" y="2430780"/>
            <a:chExt cx="8222361" cy="320040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533400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1341120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2164080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2995896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3818856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4640961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5463921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6286881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7109841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7932801" y="2430780"/>
              <a:ext cx="822960" cy="320040"/>
            </a:xfrm>
            <a:prstGeom prst="rect">
              <a:avLst/>
            </a:prstGeom>
            <a:solidFill>
              <a:srgbClr val="C0EAB8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074312" y="3792310"/>
            <a:ext cx="179536" cy="720447"/>
            <a:chOff x="2369820" y="3444240"/>
            <a:chExt cx="179536" cy="720447"/>
          </a:xfrm>
        </p:grpSpPr>
        <p:sp>
          <p:nvSpPr>
            <p:cNvPr id="3" name="TextBox 2"/>
            <p:cNvSpPr txBox="1"/>
            <p:nvPr/>
          </p:nvSpPr>
          <p:spPr>
            <a:xfrm>
              <a:off x="2369820" y="3733800"/>
              <a:ext cx="179536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800" i="1" dirty="0"/>
                <a:t>p</a:t>
              </a:r>
              <a:endParaRPr lang="en-US" sz="2800" dirty="0" smtClean="0">
                <a:latin typeface="Calibri" pitchFamily="34" charset="0"/>
              </a:endParaRPr>
            </a:p>
          </p:txBody>
        </p:sp>
        <p:cxnSp>
          <p:nvCxnSpPr>
            <p:cNvPr id="29" name="Straight Arrow Connector 28"/>
            <p:cNvCxnSpPr>
              <a:stCxn id="3" idx="0"/>
            </p:cNvCxnSpPr>
            <p:nvPr/>
          </p:nvCxnSpPr>
          <p:spPr bwMode="auto">
            <a:xfrm flipV="1">
              <a:off x="2459588" y="3444240"/>
              <a:ext cx="0" cy="28956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miter lim="800000"/>
              <a:headEnd type="none" w="med" len="med"/>
              <a:tailEnd type="stealth" w="lg" len="lg"/>
            </a:ln>
            <a:effectLst/>
          </p:spPr>
        </p:cxnSp>
      </p:grpSp>
      <p:grpSp>
        <p:nvGrpSpPr>
          <p:cNvPr id="34" name="Group 33"/>
          <p:cNvGrpSpPr/>
          <p:nvPr/>
        </p:nvGrpSpPr>
        <p:grpSpPr>
          <a:xfrm>
            <a:off x="2893652" y="3792310"/>
            <a:ext cx="179536" cy="720447"/>
            <a:chOff x="2369820" y="3444240"/>
            <a:chExt cx="179536" cy="720447"/>
          </a:xfrm>
        </p:grpSpPr>
        <p:sp>
          <p:nvSpPr>
            <p:cNvPr id="35" name="TextBox 34"/>
            <p:cNvSpPr txBox="1"/>
            <p:nvPr/>
          </p:nvSpPr>
          <p:spPr>
            <a:xfrm>
              <a:off x="2369820" y="3733800"/>
              <a:ext cx="179536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800" i="1" dirty="0" smtClean="0"/>
                <a:t>q</a:t>
              </a:r>
              <a:endParaRPr lang="en-US" sz="2800" dirty="0" smtClean="0">
                <a:latin typeface="Calibri" pitchFamily="34" charset="0"/>
              </a:endParaRPr>
            </a:p>
          </p:txBody>
        </p:sp>
        <p:cxnSp>
          <p:nvCxnSpPr>
            <p:cNvPr id="36" name="Straight Arrow Connector 35"/>
            <p:cNvCxnSpPr>
              <a:stCxn id="35" idx="0"/>
            </p:cNvCxnSpPr>
            <p:nvPr/>
          </p:nvCxnSpPr>
          <p:spPr bwMode="auto">
            <a:xfrm flipV="1">
              <a:off x="2459588" y="3444240"/>
              <a:ext cx="0" cy="28956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miter lim="800000"/>
              <a:headEnd type="none" w="med" len="med"/>
              <a:tailEnd type="stealth" w="lg" len="lg"/>
            </a:ln>
            <a:effectLst/>
          </p:spPr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3D3FD-534C-435F-A3E6-F9802B86B43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7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 </a:t>
            </a:r>
            <a:r>
              <a:rPr lang="en-US" sz="2800" dirty="0"/>
              <a:t>(continued)</a:t>
            </a:r>
            <a:endParaRPr lang="en-US" dirty="0"/>
          </a:p>
        </p:txBody>
      </p:sp>
      <p:sp>
        <p:nvSpPr>
          <p:cNvPr id="442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*p, *r;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 = p + n;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+mn-lt"/>
              </a:rPr>
              <a:t>Construct a pointer to a </a:t>
            </a:r>
            <a:r>
              <a:rPr lang="en-US" sz="2400" i="1" dirty="0">
                <a:latin typeface="+mn-lt"/>
              </a:rPr>
              <a:t>double</a:t>
            </a:r>
            <a:r>
              <a:rPr lang="en-US" sz="2400" dirty="0">
                <a:latin typeface="+mn-lt"/>
              </a:rPr>
              <a:t> that is </a:t>
            </a:r>
            <a:r>
              <a:rPr lang="en-US" sz="2400" i="1" dirty="0">
                <a:latin typeface="+mn-lt"/>
              </a:rPr>
              <a:t>n</a:t>
            </a:r>
            <a:r>
              <a:rPr lang="en-US" sz="2400" dirty="0">
                <a:latin typeface="+mn-lt"/>
              </a:rPr>
              <a:t> </a:t>
            </a:r>
            <a:r>
              <a:rPr lang="en-US" sz="2400" i="1" dirty="0">
                <a:latin typeface="+mn-lt"/>
              </a:rPr>
              <a:t>doubles</a:t>
            </a:r>
            <a:r>
              <a:rPr lang="en-US" sz="2400" dirty="0">
                <a:latin typeface="+mn-lt"/>
              </a:rPr>
              <a:t> beyond </a:t>
            </a:r>
            <a:r>
              <a:rPr lang="en-US" sz="2400" i="1" dirty="0">
                <a:latin typeface="+mn-lt"/>
              </a:rPr>
              <a:t>*p</a:t>
            </a:r>
            <a:r>
              <a:rPr lang="en-US" sz="2400" dirty="0">
                <a:latin typeface="+mn-lt"/>
              </a:rPr>
              <a:t>, and assign it to </a:t>
            </a:r>
            <a:r>
              <a:rPr lang="en-US" sz="2400" i="1" dirty="0">
                <a:latin typeface="+mn-lt"/>
              </a:rPr>
              <a:t>r</a:t>
            </a:r>
          </a:p>
          <a:p>
            <a:pPr lvl="1">
              <a:lnSpc>
                <a:spcPct val="90000"/>
              </a:lnSpc>
            </a:pPr>
            <a:r>
              <a:rPr lang="en-US" sz="2400" i="1" dirty="0">
                <a:latin typeface="+mn-lt"/>
              </a:rPr>
              <a:t>n</a:t>
            </a:r>
            <a:r>
              <a:rPr lang="en-US" sz="2400" dirty="0">
                <a:latin typeface="+mn-lt"/>
              </a:rPr>
              <a:t> may be negative</a:t>
            </a:r>
            <a:endParaRPr lang="en-US" sz="2200" b="1" dirty="0">
              <a:latin typeface="+mn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18160" y="4088814"/>
            <a:ext cx="8237601" cy="646331"/>
            <a:chOff x="518160" y="4088814"/>
            <a:chExt cx="8237601" cy="646331"/>
          </a:xfrm>
        </p:grpSpPr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518160" y="4411980"/>
              <a:ext cx="1645920" cy="320040"/>
            </a:xfrm>
            <a:prstGeom prst="rect">
              <a:avLst/>
            </a:prstGeom>
            <a:solidFill>
              <a:srgbClr val="A8A8E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2164080" y="4411980"/>
              <a:ext cx="1645920" cy="320040"/>
            </a:xfrm>
            <a:prstGeom prst="rect">
              <a:avLst/>
            </a:prstGeom>
            <a:solidFill>
              <a:srgbClr val="A8A8E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3810000" y="4411980"/>
              <a:ext cx="1645920" cy="320040"/>
            </a:xfrm>
            <a:prstGeom prst="rect">
              <a:avLst/>
            </a:prstGeom>
            <a:solidFill>
              <a:srgbClr val="A8A8E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7109841" y="4411980"/>
              <a:ext cx="1645920" cy="320040"/>
            </a:xfrm>
            <a:prstGeom prst="rect">
              <a:avLst/>
            </a:prstGeom>
            <a:solidFill>
              <a:srgbClr val="A8A8E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55920" y="4088814"/>
              <a:ext cx="1653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0" dirty="0" smtClean="0">
                  <a:latin typeface="Calibri" pitchFamily="34" charset="0"/>
                </a:rPr>
                <a:t>…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74312" y="4773178"/>
            <a:ext cx="179536" cy="720447"/>
            <a:chOff x="2369820" y="3444240"/>
            <a:chExt cx="179536" cy="720447"/>
          </a:xfrm>
        </p:grpSpPr>
        <p:sp>
          <p:nvSpPr>
            <p:cNvPr id="18" name="TextBox 17"/>
            <p:cNvSpPr txBox="1"/>
            <p:nvPr/>
          </p:nvSpPr>
          <p:spPr>
            <a:xfrm>
              <a:off x="2369820" y="3733800"/>
              <a:ext cx="179536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800" i="1" dirty="0"/>
                <a:t>p</a:t>
              </a:r>
              <a:endParaRPr lang="en-US" sz="2800" dirty="0" smtClean="0">
                <a:latin typeface="Calibri" pitchFamily="34" charset="0"/>
              </a:endParaRPr>
            </a:p>
          </p:txBody>
        </p:sp>
        <p:cxnSp>
          <p:nvCxnSpPr>
            <p:cNvPr id="19" name="Straight Arrow Connector 18"/>
            <p:cNvCxnSpPr>
              <a:stCxn id="18" idx="0"/>
            </p:cNvCxnSpPr>
            <p:nvPr/>
          </p:nvCxnSpPr>
          <p:spPr bwMode="auto">
            <a:xfrm flipV="1">
              <a:off x="2459588" y="3444240"/>
              <a:ext cx="0" cy="28956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miter lim="800000"/>
              <a:headEnd type="none" w="med" len="med"/>
              <a:tailEnd type="stealth" w="lg" len="lg"/>
            </a:ln>
            <a:effectLst/>
          </p:spPr>
        </p:cxnSp>
      </p:grpSp>
      <p:grpSp>
        <p:nvGrpSpPr>
          <p:cNvPr id="3" name="Group 2"/>
          <p:cNvGrpSpPr/>
          <p:nvPr/>
        </p:nvGrpSpPr>
        <p:grpSpPr>
          <a:xfrm>
            <a:off x="7073819" y="4773178"/>
            <a:ext cx="113814" cy="720447"/>
            <a:chOff x="7020073" y="4773178"/>
            <a:chExt cx="113814" cy="720447"/>
          </a:xfrm>
        </p:grpSpPr>
        <p:sp>
          <p:nvSpPr>
            <p:cNvPr id="21" name="TextBox 20"/>
            <p:cNvSpPr txBox="1"/>
            <p:nvPr/>
          </p:nvSpPr>
          <p:spPr>
            <a:xfrm>
              <a:off x="7020073" y="5062738"/>
              <a:ext cx="113814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800" i="1" dirty="0"/>
                <a:t>r</a:t>
              </a:r>
              <a:endParaRPr lang="en-US" sz="2800" dirty="0" smtClean="0"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 bwMode="auto">
            <a:xfrm flipV="1">
              <a:off x="7076980" y="4773178"/>
              <a:ext cx="0" cy="28956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miter lim="800000"/>
              <a:headEnd type="none" w="med" len="med"/>
              <a:tailEnd type="stealth" w="lg" len="lg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3512200" y="5016571"/>
            <a:ext cx="2303267" cy="523220"/>
            <a:chOff x="3913909" y="5278181"/>
            <a:chExt cx="2303267" cy="523220"/>
          </a:xfrm>
        </p:grpSpPr>
        <p:sp>
          <p:nvSpPr>
            <p:cNvPr id="23" name="TextBox 22"/>
            <p:cNvSpPr txBox="1"/>
            <p:nvPr/>
          </p:nvSpPr>
          <p:spPr>
            <a:xfrm>
              <a:off x="4247049" y="5278181"/>
              <a:ext cx="1636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>
                  <a:latin typeface="Calibri" pitchFamily="34" charset="0"/>
                </a:rPr>
                <a:t>n </a:t>
              </a:r>
              <a:r>
                <a:rPr lang="en-US" sz="2800" dirty="0" smtClean="0">
                  <a:latin typeface="Calibri" pitchFamily="34" charset="0"/>
                </a:rPr>
                <a:t>doubles</a:t>
              </a:r>
              <a:endParaRPr lang="en-US" sz="2800" i="1" dirty="0" smtClean="0">
                <a:latin typeface="Calibri" pitchFamily="34" charset="0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 flipH="1">
              <a:off x="3913909" y="5539791"/>
              <a:ext cx="333140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stealth" w="lg" len="lg"/>
            </a:ln>
            <a:effectLst/>
          </p:spPr>
        </p:cxnSp>
        <p:cxnSp>
          <p:nvCxnSpPr>
            <p:cNvPr id="28" name="Straight Arrow Connector 27"/>
            <p:cNvCxnSpPr/>
            <p:nvPr/>
          </p:nvCxnSpPr>
          <p:spPr bwMode="auto">
            <a:xfrm>
              <a:off x="5884036" y="5539791"/>
              <a:ext cx="333140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stealth" w="lg" len="lg"/>
            </a:ln>
            <a:effectLst/>
          </p:spPr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3D3FD-534C-435F-A3E6-F9802B86B43B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 </a:t>
            </a:r>
            <a:r>
              <a:rPr lang="en-US" sz="2800" dirty="0"/>
              <a:t>(continued)</a:t>
            </a:r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*p, *q;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p++; q--;</a:t>
            </a:r>
          </a:p>
          <a:p>
            <a:pPr lvl="1">
              <a:lnSpc>
                <a:spcPct val="110000"/>
              </a:lnSpc>
            </a:pPr>
            <a:r>
              <a:rPr lang="en-US" sz="2400" dirty="0">
                <a:latin typeface="+mn-lt"/>
              </a:rPr>
              <a:t>Increment </a:t>
            </a:r>
            <a:r>
              <a:rPr lang="en-US" sz="2400" i="1" dirty="0">
                <a:latin typeface="+mn-lt"/>
              </a:rPr>
              <a:t>p</a:t>
            </a:r>
            <a:r>
              <a:rPr lang="en-US" sz="2400" dirty="0">
                <a:latin typeface="+mn-lt"/>
              </a:rPr>
              <a:t> to point to the next </a:t>
            </a:r>
            <a:r>
              <a:rPr lang="en-US" sz="2400" i="1" dirty="0">
                <a:latin typeface="+mn-lt"/>
              </a:rPr>
              <a:t>long </a:t>
            </a:r>
            <a:r>
              <a:rPr lang="en-US" sz="2400" i="1" dirty="0" err="1">
                <a:latin typeface="+mn-lt"/>
              </a:rPr>
              <a:t>int</a:t>
            </a:r>
            <a:r>
              <a:rPr lang="en-US" sz="2400" dirty="0">
                <a:latin typeface="+mn-lt"/>
              </a:rPr>
              <a:t>; decrement </a:t>
            </a:r>
            <a:r>
              <a:rPr lang="en-US" sz="2400" i="1" dirty="0">
                <a:latin typeface="+mn-lt"/>
              </a:rPr>
              <a:t>q</a:t>
            </a:r>
            <a:r>
              <a:rPr lang="en-US" sz="2400" dirty="0">
                <a:latin typeface="+mn-lt"/>
              </a:rPr>
              <a:t> to point to the previous </a:t>
            </a:r>
            <a:r>
              <a:rPr lang="en-US" sz="2400" i="1" dirty="0">
                <a:latin typeface="+mn-lt"/>
              </a:rPr>
              <a:t>long </a:t>
            </a:r>
            <a:r>
              <a:rPr lang="en-US" sz="2400" i="1" dirty="0" err="1">
                <a:latin typeface="+mn-lt"/>
              </a:rPr>
              <a:t>int</a:t>
            </a:r>
            <a:endParaRPr lang="en-US" sz="2400" i="1" dirty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 *p, *q;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 = p – q;</a:t>
            </a:r>
          </a:p>
          <a:p>
            <a:pPr lvl="1">
              <a:lnSpc>
                <a:spcPct val="110000"/>
              </a:lnSpc>
            </a:pPr>
            <a:r>
              <a:rPr lang="en-US" sz="2400" i="1" dirty="0">
                <a:latin typeface="+mn-lt"/>
              </a:rPr>
              <a:t>n</a:t>
            </a:r>
            <a:r>
              <a:rPr lang="en-US" sz="2400" dirty="0">
                <a:latin typeface="+mn-lt"/>
              </a:rPr>
              <a:t> is the number of floats between </a:t>
            </a:r>
            <a:r>
              <a:rPr lang="en-US" sz="2400" i="1" dirty="0">
                <a:latin typeface="+mn-lt"/>
              </a:rPr>
              <a:t>*p</a:t>
            </a:r>
            <a:r>
              <a:rPr lang="en-US" sz="2400" dirty="0">
                <a:latin typeface="+mn-lt"/>
              </a:rPr>
              <a:t> and </a:t>
            </a:r>
            <a:r>
              <a:rPr lang="en-US" sz="2400" i="1" dirty="0">
                <a:latin typeface="+mn-lt"/>
              </a:rPr>
              <a:t>*q</a:t>
            </a:r>
            <a:r>
              <a:rPr lang="en-US" sz="2400" dirty="0">
                <a:latin typeface="+mn-lt"/>
              </a:rPr>
              <a:t>; i.e., what would be added to </a:t>
            </a:r>
            <a:r>
              <a:rPr lang="en-US" sz="2400" i="1" dirty="0">
                <a:latin typeface="+mn-lt"/>
              </a:rPr>
              <a:t>q</a:t>
            </a:r>
            <a:r>
              <a:rPr lang="en-US" sz="2400" dirty="0">
                <a:latin typeface="+mn-lt"/>
              </a:rPr>
              <a:t> to get </a:t>
            </a:r>
            <a:r>
              <a:rPr lang="en-US" sz="2400" i="1" dirty="0" smtClean="0">
                <a:latin typeface="+mn-lt"/>
              </a:rPr>
              <a:t>p?</a:t>
            </a:r>
            <a:endParaRPr lang="en-US" sz="2400" i="1" dirty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sz="2400" dirty="0">
                <a:latin typeface="+mn-lt"/>
              </a:rPr>
              <a:t>Comparison of pointers is always valid for equality or </a:t>
            </a:r>
            <a:r>
              <a:rPr lang="en-US" sz="2400" i="1" dirty="0">
                <a:latin typeface="+mn-lt"/>
              </a:rPr>
              <a:t>NULL</a:t>
            </a:r>
          </a:p>
          <a:p>
            <a:pPr lvl="1">
              <a:lnSpc>
                <a:spcPct val="110000"/>
              </a:lnSpc>
            </a:pPr>
            <a:r>
              <a:rPr lang="en-US" sz="2400" dirty="0">
                <a:latin typeface="+mn-lt"/>
              </a:rPr>
              <a:t>Comparison for </a:t>
            </a:r>
            <a:r>
              <a:rPr lang="en-US" sz="2400" i="1" dirty="0">
                <a:latin typeface="+mn-lt"/>
              </a:rPr>
              <a:t>&gt;</a:t>
            </a:r>
            <a:r>
              <a:rPr lang="en-US" sz="2400" dirty="0">
                <a:latin typeface="+mn-lt"/>
              </a:rPr>
              <a:t>, </a:t>
            </a:r>
            <a:r>
              <a:rPr lang="en-US" sz="2400" i="1" dirty="0">
                <a:latin typeface="+mn-lt"/>
              </a:rPr>
              <a:t>&gt;=</a:t>
            </a:r>
            <a:r>
              <a:rPr lang="en-US" sz="2400" dirty="0">
                <a:latin typeface="+mn-lt"/>
              </a:rPr>
              <a:t>, </a:t>
            </a:r>
            <a:r>
              <a:rPr lang="en-US" sz="2400" i="1" dirty="0">
                <a:latin typeface="+mn-lt"/>
              </a:rPr>
              <a:t>&lt;</a:t>
            </a:r>
            <a:r>
              <a:rPr lang="en-US" sz="2400" dirty="0">
                <a:latin typeface="+mn-lt"/>
              </a:rPr>
              <a:t>, </a:t>
            </a:r>
            <a:r>
              <a:rPr lang="en-US" sz="2400" i="1" dirty="0">
                <a:latin typeface="+mn-lt"/>
              </a:rPr>
              <a:t>&lt;=</a:t>
            </a:r>
            <a:r>
              <a:rPr lang="en-US" sz="2400" dirty="0">
                <a:latin typeface="+mn-lt"/>
              </a:rPr>
              <a:t> is </a:t>
            </a:r>
            <a:r>
              <a:rPr lang="en-US" sz="2400" dirty="0" smtClean="0">
                <a:latin typeface="+mn-lt"/>
              </a:rPr>
              <a:t>meaningful only </a:t>
            </a:r>
            <a:r>
              <a:rPr lang="en-US" sz="2400" dirty="0">
                <a:latin typeface="+mn-lt"/>
              </a:rPr>
              <a:t>in same array!</a:t>
            </a:r>
            <a:endParaRPr lang="en-US" sz="2000" dirty="0">
              <a:latin typeface="+mn-lt"/>
            </a:endParaRPr>
          </a:p>
        </p:txBody>
      </p:sp>
      <p:sp>
        <p:nvSpPr>
          <p:cNvPr id="444421" name="Line 5"/>
          <p:cNvSpPr>
            <a:spLocks noChangeShapeType="1"/>
          </p:cNvSpPr>
          <p:nvPr/>
        </p:nvSpPr>
        <p:spPr bwMode="auto">
          <a:xfrm flipH="1">
            <a:off x="2743200" y="2286000"/>
            <a:ext cx="16002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422" name="Text Box 6"/>
          <p:cNvSpPr txBox="1">
            <a:spLocks noChangeArrowheads="1"/>
          </p:cNvSpPr>
          <p:nvPr/>
        </p:nvSpPr>
        <p:spPr bwMode="auto">
          <a:xfrm>
            <a:off x="4343400" y="1869206"/>
            <a:ext cx="3160713" cy="711200"/>
          </a:xfrm>
          <a:prstGeom prst="rect">
            <a:avLst/>
          </a:prstGeom>
          <a:solidFill>
            <a:srgbClr val="D6D6F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230188" indent="-230188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i="1" dirty="0">
                <a:latin typeface="+mn-lt"/>
              </a:rPr>
              <a:t>C</a:t>
            </a:r>
            <a:r>
              <a:rPr lang="en-US" sz="2000" dirty="0">
                <a:latin typeface="+mn-lt"/>
              </a:rPr>
              <a:t> never checks that the resulting pointer is valid</a:t>
            </a:r>
            <a:endParaRPr lang="en-US" sz="2000" i="1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3D3FD-534C-435F-A3E6-F9802B86B43B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3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661400" cy="1143000"/>
          </a:xfrm>
        </p:spPr>
        <p:txBody>
          <a:bodyPr/>
          <a:lstStyle/>
          <a:p>
            <a:r>
              <a:rPr lang="en-US" sz="4000" dirty="0"/>
              <a:t>Why introduce pointers in the middle of a lesson on arrays?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828799"/>
            <a:ext cx="7896225" cy="45053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>
                <a:latin typeface="+mn-lt"/>
              </a:rPr>
              <a:t> They are </a:t>
            </a:r>
            <a:r>
              <a:rPr lang="en-US" sz="2800" i="1" dirty="0">
                <a:latin typeface="+mn-lt"/>
              </a:rPr>
              <a:t>closely related</a:t>
            </a:r>
            <a:r>
              <a:rPr lang="en-US" sz="2800" dirty="0">
                <a:latin typeface="+mn-lt"/>
              </a:rPr>
              <a:t> in </a:t>
            </a:r>
            <a:r>
              <a:rPr lang="en-US" sz="2800" i="1" dirty="0">
                <a:latin typeface="+mn-lt"/>
              </a:rPr>
              <a:t>C</a:t>
            </a:r>
            <a:endParaRPr lang="en-US" sz="2800" dirty="0">
              <a:latin typeface="+mn-lt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+mn-lt"/>
              </a:rPr>
              <a:t>In fact, they are essentially the same thing!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+mn-lt"/>
              </a:rPr>
              <a:t>Esp. when used as parameters of </a:t>
            </a:r>
            <a:r>
              <a:rPr lang="en-US" sz="2400" dirty="0" smtClean="0">
                <a:latin typeface="+mn-lt"/>
              </a:rPr>
              <a:t>functions</a:t>
            </a:r>
          </a:p>
          <a:p>
            <a:pPr lvl="2">
              <a:lnSpc>
                <a:spcPct val="90000"/>
              </a:lnSpc>
            </a:pPr>
            <a:endParaRPr lang="en-US" sz="2000" dirty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A[10];</a:t>
            </a:r>
            <a:b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*p;</a:t>
            </a:r>
          </a:p>
          <a:p>
            <a:pPr lvl="1">
              <a:lnSpc>
                <a:spcPct val="90000"/>
              </a:lnSpc>
            </a:pPr>
            <a:r>
              <a:rPr lang="en-US" sz="2400" i="1" dirty="0">
                <a:latin typeface="+mn-lt"/>
              </a:rPr>
              <a:t>Type</a:t>
            </a:r>
            <a:r>
              <a:rPr lang="en-US" sz="2400" dirty="0">
                <a:latin typeface="+mn-lt"/>
              </a:rPr>
              <a:t> of </a:t>
            </a:r>
            <a:r>
              <a:rPr lang="en-US" sz="2400" i="1" dirty="0">
                <a:latin typeface="+mn-lt"/>
              </a:rPr>
              <a:t>A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is (for practical purposes) </a:t>
            </a:r>
            <a:r>
              <a:rPr lang="en-US" sz="2400" i="1" dirty="0" err="1" smtClean="0">
                <a:latin typeface="+mn-lt"/>
              </a:rPr>
              <a:t>int</a:t>
            </a:r>
            <a:r>
              <a:rPr lang="en-US" sz="2400" i="1" dirty="0" smtClean="0">
                <a:latin typeface="+mn-lt"/>
              </a:rPr>
              <a:t> </a:t>
            </a:r>
            <a:r>
              <a:rPr lang="en-US" sz="2400" i="1" dirty="0">
                <a:latin typeface="+mn-lt"/>
              </a:rPr>
              <a:t>*</a:t>
            </a:r>
            <a:r>
              <a:rPr lang="en-US" sz="2200" b="1" dirty="0">
                <a:latin typeface="+mn-lt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sz="2400" i="1" dirty="0">
                <a:latin typeface="+mn-lt"/>
              </a:rPr>
              <a:t>p = A</a:t>
            </a:r>
            <a:r>
              <a:rPr lang="en-US" sz="2200" b="1" dirty="0">
                <a:latin typeface="+mn-lt"/>
              </a:rPr>
              <a:t>;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is a legal assignment</a:t>
            </a:r>
            <a:endParaRPr lang="en-US" sz="2400" dirty="0">
              <a:latin typeface="+mn-lt"/>
            </a:endParaRPr>
          </a:p>
          <a:p>
            <a:pPr lvl="1">
              <a:lnSpc>
                <a:spcPct val="90000"/>
              </a:lnSpc>
            </a:pPr>
            <a:r>
              <a:rPr lang="en-US" sz="2400" i="1" dirty="0">
                <a:latin typeface="+mn-lt"/>
              </a:rPr>
              <a:t>*p</a:t>
            </a:r>
            <a:r>
              <a:rPr lang="en-US" sz="2400" dirty="0">
                <a:latin typeface="+mn-lt"/>
              </a:rPr>
              <a:t> refers to </a:t>
            </a:r>
            <a:r>
              <a:rPr lang="en-US" sz="2400" i="1" dirty="0">
                <a:latin typeface="+mn-lt"/>
              </a:rPr>
              <a:t>A[0]</a:t>
            </a:r>
            <a:r>
              <a:rPr lang="en-US" sz="2400" dirty="0">
                <a:latin typeface="+mn-lt"/>
              </a:rPr>
              <a:t/>
            </a:r>
            <a:br>
              <a:rPr lang="en-US" sz="2400" dirty="0">
                <a:latin typeface="+mn-lt"/>
              </a:rPr>
            </a:br>
            <a:r>
              <a:rPr lang="en-US" sz="2400" i="1" dirty="0">
                <a:latin typeface="+mn-lt"/>
              </a:rPr>
              <a:t>*(p + n</a:t>
            </a:r>
            <a:r>
              <a:rPr lang="en-US" sz="2200" b="1" dirty="0">
                <a:latin typeface="+mn-lt"/>
              </a:rPr>
              <a:t>)</a:t>
            </a:r>
            <a:r>
              <a:rPr lang="en-US" sz="2400" dirty="0">
                <a:latin typeface="+mn-lt"/>
              </a:rPr>
              <a:t> refers to </a:t>
            </a:r>
            <a:r>
              <a:rPr lang="en-US" sz="2400" i="1" dirty="0">
                <a:latin typeface="+mn-lt"/>
              </a:rPr>
              <a:t>A[n]</a:t>
            </a:r>
          </a:p>
          <a:p>
            <a:pPr lvl="1">
              <a:lnSpc>
                <a:spcPct val="90000"/>
              </a:lnSpc>
            </a:pPr>
            <a:r>
              <a:rPr lang="en-US" sz="2400" i="1" dirty="0">
                <a:latin typeface="+mn-lt"/>
              </a:rPr>
              <a:t>p = &amp;A[5];</a:t>
            </a:r>
            <a:r>
              <a:rPr lang="en-US" sz="2400" dirty="0">
                <a:latin typeface="+mn-lt"/>
              </a:rPr>
              <a:t> is the same as </a:t>
            </a:r>
            <a:r>
              <a:rPr lang="en-US" sz="2400" i="1" dirty="0">
                <a:latin typeface="+mn-lt"/>
              </a:rPr>
              <a:t>p = A + 5;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3D3FD-534C-435F-A3E6-F9802B86B43B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2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8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8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8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8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8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Reality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5950"/>
            <a:ext cx="8178800" cy="47434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A[10];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*p;</a:t>
            </a:r>
          </a:p>
          <a:p>
            <a:pPr lvl="1">
              <a:lnSpc>
                <a:spcPct val="90000"/>
              </a:lnSpc>
            </a:pPr>
            <a:r>
              <a:rPr lang="en-US" sz="2400" i="1" dirty="0"/>
              <a:t>Type</a:t>
            </a:r>
            <a:r>
              <a:rPr lang="en-US" sz="2400" dirty="0"/>
              <a:t> of </a:t>
            </a:r>
            <a:r>
              <a:rPr lang="en-US" sz="2400" i="1" dirty="0"/>
              <a:t>A</a:t>
            </a:r>
            <a:r>
              <a:rPr lang="en-US" sz="2400" dirty="0"/>
              <a:t> is </a:t>
            </a:r>
            <a:r>
              <a:rPr lang="en-US" sz="2400" dirty="0" smtClean="0"/>
              <a:t>actually </a:t>
            </a:r>
            <a:r>
              <a:rPr lang="en-US" sz="2400" i="1" dirty="0" err="1" smtClean="0"/>
              <a:t>int</a:t>
            </a:r>
            <a:r>
              <a:rPr lang="en-US" sz="2400" i="1" dirty="0" smtClean="0"/>
              <a:t> * </a:t>
            </a:r>
            <a:r>
              <a:rPr lang="en-US" sz="2400" i="1" dirty="0" err="1" smtClean="0"/>
              <a:t>const</a:t>
            </a:r>
            <a:r>
              <a:rPr lang="en-US" sz="2200" b="1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The name of an array is always the same as the address of the zeroth element of the array.</a:t>
            </a:r>
            <a:endParaRPr lang="en-US" sz="2200" b="1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Therefore,</a:t>
            </a:r>
          </a:p>
          <a:p>
            <a:pPr lvl="1">
              <a:lnSpc>
                <a:spcPct val="90000"/>
              </a:lnSpc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A; </a:t>
            </a:r>
            <a:r>
              <a:rPr lang="en-US" sz="2400" dirty="0"/>
              <a:t>is a legal </a:t>
            </a:r>
            <a:r>
              <a:rPr lang="en-US" sz="2400" dirty="0" smtClean="0"/>
              <a:t>assignment</a:t>
            </a:r>
          </a:p>
          <a:p>
            <a:pPr lvl="1">
              <a:lnSpc>
                <a:spcPct val="90000"/>
              </a:lnSpc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p; </a:t>
            </a:r>
            <a:r>
              <a:rPr lang="en-US" sz="2400" dirty="0" smtClean="0"/>
              <a:t>is NOT a legal assignment, because of </a:t>
            </a:r>
            <a:r>
              <a:rPr lang="en-US" sz="2400" i="1" dirty="0" err="1" smtClean="0"/>
              <a:t>const</a:t>
            </a:r>
            <a:endParaRPr lang="en-US" sz="2400" i="1" dirty="0"/>
          </a:p>
          <a:p>
            <a:pPr lvl="2">
              <a:lnSpc>
                <a:spcPct val="90000"/>
              </a:lnSpc>
            </a:pPr>
            <a:r>
              <a:rPr lang="en-US" sz="2400" dirty="0" smtClean="0"/>
              <a:t>Even though the types match!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In other words, you cannot change the address of an array you just declared! </a:t>
            </a:r>
            <a:endParaRPr lang="en-US" sz="2400" dirty="0"/>
          </a:p>
          <a:p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447800" y="6151399"/>
            <a:ext cx="6376347" cy="641201"/>
          </a:xfrm>
          <a:prstGeom prst="rect">
            <a:avLst/>
          </a:prstGeom>
          <a:solidFill>
            <a:srgbClr val="F1C7C7"/>
          </a:solidFill>
          <a:ln>
            <a:solidFill>
              <a:schemeClr val="tx1"/>
            </a:solidFill>
          </a:ln>
        </p:spPr>
        <p:txBody>
          <a:bodyPr wrap="square" lIns="25400" tIns="12700" rIns="25400" bIns="12700" rtlCol="0" anchor="ctr" anchorCtr="0">
            <a:spAutoFit/>
          </a:bodyPr>
          <a:lstStyle/>
          <a:p>
            <a:r>
              <a:rPr lang="en-US" sz="2000" dirty="0" smtClean="0">
                <a:latin typeface="+mn-lt"/>
              </a:rPr>
              <a:t>K &amp; R note this restriction on middle of p. 99 , §5.3,</a:t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but they do not use the </a:t>
            </a:r>
            <a:r>
              <a:rPr lang="en-US" sz="2000" i="1" dirty="0" err="1" smtClean="0">
                <a:latin typeface="+mn-lt"/>
              </a:rPr>
              <a:t>const</a:t>
            </a:r>
            <a:r>
              <a:rPr lang="en-US" sz="2000" dirty="0" smtClean="0">
                <a:latin typeface="+mn-lt"/>
              </a:rPr>
              <a:t> notation.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3D3FD-534C-435F-A3E6-F9802B86B43B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0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Reality </a:t>
            </a:r>
            <a:r>
              <a:rPr lang="en-US" sz="2800" dirty="0" smtClean="0"/>
              <a:t>(continued):–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*(</a:t>
            </a:r>
            <a:r>
              <a:rPr lang="en-US" i="1" dirty="0" err="1" smtClean="0"/>
              <a:t>A+n</a:t>
            </a:r>
            <a:r>
              <a:rPr lang="en-US" dirty="0" smtClean="0"/>
              <a:t>) is equivalent to </a:t>
            </a:r>
            <a:r>
              <a:rPr lang="en-US" i="1" dirty="0" smtClean="0"/>
              <a:t>A[n]</a:t>
            </a:r>
          </a:p>
          <a:p>
            <a:pPr lvl="1"/>
            <a:endParaRPr lang="en-US" dirty="0"/>
          </a:p>
          <a:p>
            <a:r>
              <a:rPr lang="en-US" dirty="0" smtClean="0"/>
              <a:t>Let 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*p;</a:t>
            </a:r>
          </a:p>
          <a:p>
            <a:r>
              <a:rPr lang="en-US" dirty="0" smtClean="0"/>
              <a:t>Then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p[n]</a:t>
            </a:r>
            <a:r>
              <a:rPr lang="en-US" dirty="0" smtClean="0"/>
              <a:t> accesses the </a:t>
            </a:r>
            <a:r>
              <a:rPr lang="en-US" i="1" dirty="0" smtClean="0"/>
              <a:t>nth</a:t>
            </a:r>
            <a:r>
              <a:rPr lang="en-US" dirty="0" smtClean="0"/>
              <a:t> integer past the integer pointed to by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3D3FD-534C-435F-A3E6-F9802B86B43B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In Reality </a:t>
            </a:r>
            <a:r>
              <a:rPr lang="en-US" sz="2800" dirty="0" smtClean="0"/>
              <a:t>(continued</a:t>
            </a:r>
            <a:r>
              <a:rPr lang="en-US" sz="2800" dirty="0"/>
              <a:t>)</a:t>
            </a:r>
            <a:endParaRPr lang="en-US" dirty="0"/>
          </a:p>
        </p:txBody>
      </p:sp>
      <p:sp>
        <p:nvSpPr>
          <p:cNvPr id="4505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78800" cy="5029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A[10]; </a:t>
            </a:r>
            <a:r>
              <a:rPr lang="en-US" sz="2800" u="sng" dirty="0">
                <a:latin typeface="+mn-lt"/>
              </a:rPr>
              <a:t>vs.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*A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i="1" dirty="0"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sz="2800" i="1" dirty="0" smtClean="0">
                <a:latin typeface="+mn-lt"/>
              </a:rPr>
              <a:t>Difference</a:t>
            </a:r>
            <a:r>
              <a:rPr lang="en-US" sz="2800" dirty="0" smtClean="0">
                <a:latin typeface="+mn-lt"/>
              </a:rPr>
              <a:t>:– </a:t>
            </a:r>
            <a:endParaRPr lang="en-US" sz="2800" dirty="0">
              <a:latin typeface="+mn-lt"/>
            </a:endParaRPr>
          </a:p>
          <a:p>
            <a:pPr lvl="1">
              <a:lnSpc>
                <a:spcPct val="110000"/>
              </a:lnSpc>
            </a:pPr>
            <a:r>
              <a:rPr lang="en-US" sz="2400" i="1" dirty="0">
                <a:latin typeface="+mn-lt"/>
              </a:rPr>
              <a:t>double A[10]</a:t>
            </a:r>
            <a:r>
              <a:rPr lang="en-US" sz="2400" dirty="0">
                <a:latin typeface="+mn-lt"/>
              </a:rPr>
              <a:t> sets aside </a:t>
            </a:r>
            <a:r>
              <a:rPr lang="en-US" sz="2400" i="1" dirty="0">
                <a:latin typeface="+mn-lt"/>
              </a:rPr>
              <a:t>ten</a:t>
            </a:r>
            <a:r>
              <a:rPr lang="en-US" sz="2400" dirty="0">
                <a:latin typeface="+mn-lt"/>
              </a:rPr>
              <a:t> units of memory, each large enough to hold a </a:t>
            </a:r>
            <a:r>
              <a:rPr lang="en-US" sz="2400" b="1" dirty="0">
                <a:latin typeface="+mn-lt"/>
              </a:rPr>
              <a:t>double</a:t>
            </a:r>
            <a:r>
              <a:rPr lang="en-US" sz="2400" dirty="0">
                <a:latin typeface="+mn-lt"/>
              </a:rPr>
              <a:t>, and</a:t>
            </a:r>
            <a:r>
              <a:rPr lang="en-US" sz="2400" i="1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the pointer</a:t>
            </a:r>
          </a:p>
          <a:p>
            <a:pPr marL="457200" lvl="1" indent="0" algn="ctr">
              <a:lnSpc>
                <a:spcPct val="110000"/>
              </a:lnSpc>
              <a:buNone/>
            </a:pPr>
            <a:r>
              <a:rPr lang="en-US" sz="2400" i="1" dirty="0" smtClean="0">
                <a:latin typeface="+mn-lt"/>
              </a:rPr>
              <a:t>double * </a:t>
            </a:r>
            <a:r>
              <a:rPr lang="en-US" sz="2400" i="1" dirty="0" err="1" smtClean="0">
                <a:latin typeface="+mn-lt"/>
              </a:rPr>
              <a:t>const</a:t>
            </a:r>
            <a:r>
              <a:rPr lang="en-US" sz="2400" i="1" dirty="0" smtClean="0">
                <a:latin typeface="+mn-lt"/>
              </a:rPr>
              <a:t> A</a:t>
            </a:r>
            <a:r>
              <a:rPr lang="en-US" sz="2400" dirty="0" smtClean="0">
                <a:latin typeface="+mn-lt"/>
              </a:rPr>
              <a:t> ;</a:t>
            </a:r>
          </a:p>
          <a:p>
            <a:pPr marL="742950" lvl="2" indent="0">
              <a:lnSpc>
                <a:spcPct val="110000"/>
              </a:lnSpc>
              <a:buNone/>
            </a:pPr>
            <a:r>
              <a:rPr lang="en-US" sz="2400" dirty="0" smtClean="0">
                <a:latin typeface="+mn-lt"/>
              </a:rPr>
              <a:t>is </a:t>
            </a:r>
            <a:r>
              <a:rPr lang="en-US" sz="2400" dirty="0">
                <a:latin typeface="+mn-lt"/>
              </a:rPr>
              <a:t>initialized to point to the </a:t>
            </a:r>
            <a:r>
              <a:rPr lang="en-US" sz="2400" dirty="0" err="1">
                <a:latin typeface="+mn-lt"/>
              </a:rPr>
              <a:t>zero</a:t>
            </a:r>
            <a:r>
              <a:rPr lang="en-US" sz="2400" baseline="30000" dirty="0" err="1">
                <a:latin typeface="+mn-lt"/>
              </a:rPr>
              <a:t>th</a:t>
            </a:r>
            <a:r>
              <a:rPr lang="en-US" sz="2400" dirty="0">
                <a:latin typeface="+mn-lt"/>
              </a:rPr>
              <a:t> unit.</a:t>
            </a:r>
          </a:p>
          <a:p>
            <a:pPr lvl="1">
              <a:lnSpc>
                <a:spcPct val="110000"/>
              </a:lnSpc>
            </a:pPr>
            <a:r>
              <a:rPr lang="en-US" sz="2400" i="1" dirty="0">
                <a:latin typeface="+mn-lt"/>
              </a:rPr>
              <a:t>double *A</a:t>
            </a:r>
            <a:r>
              <a:rPr lang="en-US" sz="2400" dirty="0">
                <a:latin typeface="+mn-lt"/>
              </a:rPr>
              <a:t> sets aside </a:t>
            </a:r>
            <a:r>
              <a:rPr lang="en-US" sz="2400" i="1" dirty="0">
                <a:latin typeface="+mn-lt"/>
              </a:rPr>
              <a:t>one</a:t>
            </a:r>
            <a:r>
              <a:rPr lang="en-US" sz="2400" dirty="0">
                <a:latin typeface="+mn-lt"/>
              </a:rPr>
              <a:t> pointer-sized unit of memory, not initialized</a:t>
            </a:r>
          </a:p>
          <a:p>
            <a:pPr lvl="2">
              <a:lnSpc>
                <a:spcPct val="110000"/>
              </a:lnSpc>
            </a:pPr>
            <a:r>
              <a:rPr lang="en-US" sz="2000" dirty="0">
                <a:latin typeface="+mn-lt"/>
              </a:rPr>
              <a:t>You are expected to come up with the memory elsewhere</a:t>
            </a:r>
            <a:r>
              <a:rPr lang="en-US" sz="2000" dirty="0" smtClean="0">
                <a:latin typeface="+mn-lt"/>
              </a:rPr>
              <a:t>!</a:t>
            </a:r>
          </a:p>
          <a:p>
            <a:pPr lvl="2">
              <a:lnSpc>
                <a:spcPct val="110000"/>
              </a:lnSpc>
            </a:pPr>
            <a:r>
              <a:rPr lang="en-US" sz="2000" dirty="0" smtClean="0"/>
              <a:t>WPI ≠ Hogwarts</a:t>
            </a:r>
          </a:p>
          <a:p>
            <a:pPr lvl="2">
              <a:lnSpc>
                <a:spcPct val="110000"/>
              </a:lnSpc>
            </a:pPr>
            <a:r>
              <a:rPr lang="en-US" sz="2000" dirty="0" smtClean="0">
                <a:latin typeface="+mn-lt"/>
              </a:rPr>
              <a:t>Remember: Uninitialized variables contain garbage.</a:t>
            </a:r>
            <a:endParaRPr lang="en-US" sz="2000" dirty="0">
              <a:latin typeface="+mn-lt"/>
            </a:endParaRPr>
          </a:p>
          <a:p>
            <a:pPr lvl="1">
              <a:lnSpc>
                <a:spcPct val="110000"/>
              </a:lnSpc>
            </a:pPr>
            <a:r>
              <a:rPr lang="en-US" sz="2400" dirty="0">
                <a:latin typeface="+mn-lt"/>
              </a:rPr>
              <a:t>Note:– all pointer variables are the same size in any given machine architecture</a:t>
            </a:r>
          </a:p>
          <a:p>
            <a:pPr lvl="2">
              <a:lnSpc>
                <a:spcPct val="110000"/>
              </a:lnSpc>
            </a:pPr>
            <a:r>
              <a:rPr lang="en-US" sz="2000" dirty="0">
                <a:latin typeface="+mn-lt"/>
              </a:rPr>
              <a:t>Regardless of what types they point to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3D3FD-534C-435F-A3E6-F9802B86B43B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3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</a:t>
            </a:r>
          </a:p>
        </p:txBody>
      </p:sp>
      <p:sp>
        <p:nvSpPr>
          <p:cNvPr id="452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1" dirty="0"/>
              <a:t>C</a:t>
            </a:r>
            <a:r>
              <a:rPr lang="en-US" sz="2800" dirty="0"/>
              <a:t> does </a:t>
            </a:r>
            <a:r>
              <a:rPr lang="en-US" sz="2800" i="1" dirty="0"/>
              <a:t>not</a:t>
            </a:r>
            <a:r>
              <a:rPr lang="en-US" sz="2800" dirty="0"/>
              <a:t> assign arrays to each other</a:t>
            </a:r>
          </a:p>
          <a:p>
            <a:r>
              <a:rPr lang="en-US" sz="2800" i="1" dirty="0" err="1"/>
              <a:t>E.g</a:t>
            </a:r>
            <a:r>
              <a:rPr lang="en-US" sz="2800" i="1" dirty="0"/>
              <a:t>,</a:t>
            </a:r>
          </a:p>
          <a:p>
            <a:pPr lvl="1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A[10];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B[10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B;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2"/>
            <a:r>
              <a:rPr lang="en-US" sz="2000" dirty="0" smtClean="0">
                <a:latin typeface="+mn-lt"/>
              </a:rPr>
              <a:t>This would mean “assign </a:t>
            </a:r>
            <a:r>
              <a:rPr lang="en-US" sz="2000" dirty="0">
                <a:latin typeface="+mn-lt"/>
              </a:rPr>
              <a:t>the pointer value </a:t>
            </a:r>
            <a:r>
              <a:rPr lang="en-US" sz="2000" i="1" dirty="0">
                <a:latin typeface="+mn-lt"/>
              </a:rPr>
              <a:t>B</a:t>
            </a:r>
            <a:r>
              <a:rPr lang="en-US" sz="2000" dirty="0">
                <a:latin typeface="+mn-lt"/>
              </a:rPr>
              <a:t> to the pointer value </a:t>
            </a:r>
            <a:r>
              <a:rPr lang="en-US" sz="2000" i="1" dirty="0" smtClean="0">
                <a:latin typeface="+mn-lt"/>
              </a:rPr>
              <a:t>A”</a:t>
            </a:r>
            <a:endParaRPr lang="en-US" sz="2000" i="1" dirty="0">
              <a:latin typeface="+mn-lt"/>
            </a:endParaRPr>
          </a:p>
          <a:p>
            <a:pPr lvl="2"/>
            <a:r>
              <a:rPr lang="en-US" sz="2000" dirty="0">
                <a:latin typeface="+mn-lt"/>
              </a:rPr>
              <a:t>Original contents of array </a:t>
            </a:r>
            <a:r>
              <a:rPr lang="en-US" sz="2000" i="1" dirty="0">
                <a:latin typeface="+mn-lt"/>
              </a:rPr>
              <a:t>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would remain untouched</a:t>
            </a:r>
          </a:p>
          <a:p>
            <a:pPr lvl="2"/>
            <a:endParaRPr lang="en-US" sz="2000" dirty="0" smtClean="0">
              <a:latin typeface="+mn-lt"/>
            </a:endParaRPr>
          </a:p>
          <a:p>
            <a:pPr lvl="2"/>
            <a:r>
              <a:rPr lang="en-US" dirty="0" smtClean="0">
                <a:latin typeface="+mn-lt"/>
              </a:rPr>
              <a:t>Compiler disallows this construction because </a:t>
            </a:r>
            <a:r>
              <a:rPr lang="en-US" i="1" dirty="0" smtClean="0">
                <a:latin typeface="+mn-lt"/>
              </a:rPr>
              <a:t>A</a:t>
            </a:r>
            <a:r>
              <a:rPr lang="en-US" dirty="0" smtClean="0">
                <a:latin typeface="+mn-lt"/>
              </a:rPr>
              <a:t> and </a:t>
            </a:r>
            <a:r>
              <a:rPr lang="en-US" i="1" dirty="0" smtClean="0">
                <a:latin typeface="+mn-lt"/>
              </a:rPr>
              <a:t>B</a:t>
            </a:r>
            <a:r>
              <a:rPr lang="en-US" dirty="0" smtClean="0">
                <a:latin typeface="+mn-lt"/>
              </a:rPr>
              <a:t> are </a:t>
            </a:r>
            <a:r>
              <a:rPr lang="en-US" i="1" dirty="0" smtClean="0">
                <a:latin typeface="+mn-lt"/>
              </a:rPr>
              <a:t>double * </a:t>
            </a:r>
            <a:r>
              <a:rPr lang="en-US" i="1" dirty="0" err="1" smtClean="0">
                <a:latin typeface="+mn-lt"/>
              </a:rPr>
              <a:t>const</a:t>
            </a:r>
            <a:r>
              <a:rPr lang="en-US" dirty="0" smtClean="0">
                <a:latin typeface="+mn-lt"/>
              </a:rPr>
              <a:t> !</a:t>
            </a:r>
            <a:endParaRPr lang="en-US" sz="200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3D3FD-534C-435F-A3E6-F9802B86B43B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as Function Parameters</a:t>
            </a:r>
          </a:p>
        </p:txBody>
      </p:sp>
      <p:sp>
        <p:nvSpPr>
          <p:cNvPr id="454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(float A[],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arraySize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(float *A,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arraySize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2"/>
            <a:endParaRPr lang="en-US" sz="2000" dirty="0">
              <a:latin typeface="+mn-lt"/>
            </a:endParaRPr>
          </a:p>
          <a:p>
            <a:r>
              <a:rPr lang="en-US" sz="2800" dirty="0">
                <a:latin typeface="+mn-lt"/>
              </a:rPr>
              <a:t>Are identical function prototypes!</a:t>
            </a:r>
          </a:p>
          <a:p>
            <a:r>
              <a:rPr lang="en-US" sz="2800" dirty="0">
                <a:latin typeface="+mn-lt"/>
              </a:rPr>
              <a:t>Pointer is passed by value</a:t>
            </a:r>
          </a:p>
          <a:p>
            <a:r>
              <a:rPr lang="en-US" sz="2800" dirty="0">
                <a:latin typeface="+mn-lt"/>
              </a:rPr>
              <a:t>I.e. caller copies the </a:t>
            </a:r>
            <a:r>
              <a:rPr lang="en-US" sz="2800" i="1" dirty="0">
                <a:latin typeface="+mn-lt"/>
              </a:rPr>
              <a:t>value</a:t>
            </a:r>
            <a:r>
              <a:rPr lang="en-US" sz="2800" dirty="0">
                <a:latin typeface="+mn-lt"/>
              </a:rPr>
              <a:t> of a pointer of the appropriate type into the parameter </a:t>
            </a:r>
            <a:r>
              <a:rPr lang="en-US" sz="2800" i="1" dirty="0">
                <a:latin typeface="+mn-lt"/>
              </a:rPr>
              <a:t>A</a:t>
            </a:r>
          </a:p>
          <a:p>
            <a:r>
              <a:rPr lang="en-US" sz="2800" dirty="0">
                <a:latin typeface="+mn-lt"/>
              </a:rPr>
              <a:t>Called function can reference </a:t>
            </a:r>
            <a:r>
              <a:rPr lang="en-US" sz="2800" i="1" dirty="0">
                <a:latin typeface="+mn-lt"/>
              </a:rPr>
              <a:t>through</a:t>
            </a:r>
            <a:r>
              <a:rPr lang="en-US" sz="2800" dirty="0">
                <a:latin typeface="+mn-lt"/>
              </a:rPr>
              <a:t> that pointer to reach thing pointed to</a:t>
            </a:r>
          </a:p>
        </p:txBody>
      </p:sp>
      <p:sp>
        <p:nvSpPr>
          <p:cNvPr id="454660" name="Text Box 4"/>
          <p:cNvSpPr txBox="1">
            <a:spLocks noChangeArrowheads="1"/>
          </p:cNvSpPr>
          <p:nvPr/>
        </p:nvSpPr>
        <p:spPr bwMode="auto">
          <a:xfrm>
            <a:off x="4343400" y="1122362"/>
            <a:ext cx="4800600" cy="763588"/>
          </a:xfrm>
          <a:prstGeom prst="rect">
            <a:avLst/>
          </a:prstGeom>
          <a:solidFill>
            <a:srgbClr val="A3ED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r>
              <a:rPr lang="en-US" dirty="0">
                <a:latin typeface="+mn-lt"/>
              </a:rPr>
              <a:t>Most C programmers </a:t>
            </a:r>
            <a:r>
              <a:rPr lang="en-US" dirty="0" smtClean="0">
                <a:latin typeface="+mn-lt"/>
              </a:rPr>
              <a:t>prefer pointer </a:t>
            </a: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notation rather than array notation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3D3FD-534C-435F-A3E6-F9802B86B43B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 bwMode="auto">
          <a:xfrm flipH="1">
            <a:off x="4191000" y="2400300"/>
            <a:ext cx="304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Connector 25"/>
          <p:cNvCxnSpPr>
            <a:endCxn id="454659" idx="0"/>
          </p:cNvCxnSpPr>
          <p:nvPr/>
        </p:nvCxnSpPr>
        <p:spPr bwMode="auto">
          <a:xfrm flipV="1">
            <a:off x="4495800" y="1885950"/>
            <a:ext cx="50800" cy="51435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5347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4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4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4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4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024982" cy="859722"/>
          </a:xfrm>
        </p:spPr>
        <p:txBody>
          <a:bodyPr/>
          <a:lstStyle/>
          <a:p>
            <a:r>
              <a:rPr lang="en-US" dirty="0"/>
              <a:t>Arrays as Function Parameters </a:t>
            </a:r>
            <a:r>
              <a:rPr lang="en-US" sz="2800" dirty="0"/>
              <a:t>(continued)</a:t>
            </a:r>
            <a:endParaRPr lang="en-US" dirty="0"/>
          </a:p>
        </p:txBody>
      </p:sp>
      <p:sp>
        <p:nvSpPr>
          <p:cNvPr id="4567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788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(float A[],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arraySize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for(n = 0; n &lt;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arraySize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n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A[n] = (float)n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//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sz="2800" i="1" dirty="0">
              <a:latin typeface="+mn-lt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dirty="0">
                <a:latin typeface="+mn-lt"/>
              </a:rPr>
              <a:t>Assigns values to the array </a:t>
            </a:r>
            <a:r>
              <a:rPr lang="en-US" i="1" dirty="0">
                <a:latin typeface="+mn-lt"/>
              </a:rPr>
              <a:t>A</a:t>
            </a:r>
            <a:r>
              <a:rPr lang="en-US" dirty="0">
                <a:latin typeface="+mn-lt"/>
              </a:rPr>
              <a:t> </a:t>
            </a:r>
            <a:r>
              <a:rPr lang="en-US" i="1" dirty="0">
                <a:latin typeface="+mn-lt"/>
              </a:rPr>
              <a:t>in place</a:t>
            </a:r>
          </a:p>
          <a:p>
            <a:pPr lvl="1">
              <a:lnSpc>
                <a:spcPct val="80000"/>
              </a:lnSpc>
              <a:spcBef>
                <a:spcPts val="300"/>
              </a:spcBef>
            </a:pPr>
            <a:r>
              <a:rPr lang="en-US" dirty="0">
                <a:latin typeface="+mn-lt"/>
              </a:rPr>
              <a:t>So that caller can see the changes</a:t>
            </a:r>
            <a:r>
              <a:rPr lang="en-US" dirty="0" smtClean="0">
                <a:latin typeface="+mn-lt"/>
              </a:rPr>
              <a:t>!</a:t>
            </a:r>
          </a:p>
          <a:p>
            <a:pPr lvl="1">
              <a:lnSpc>
                <a:spcPct val="80000"/>
              </a:lnSpc>
              <a:spcBef>
                <a:spcPts val="300"/>
              </a:spcBef>
            </a:pPr>
            <a:r>
              <a:rPr lang="en-US" dirty="0" smtClean="0"/>
              <a:t>Remember, changes to parameters inside a function do not affect </a:t>
            </a:r>
            <a:r>
              <a:rPr lang="en-US" u="sng" dirty="0" smtClean="0"/>
              <a:t>their</a:t>
            </a:r>
            <a:r>
              <a:rPr lang="en-US" dirty="0" smtClean="0"/>
              <a:t> value outside the function.</a:t>
            </a:r>
          </a:p>
          <a:p>
            <a:pPr lvl="2">
              <a:lnSpc>
                <a:spcPct val="80000"/>
              </a:lnSpc>
              <a:spcBef>
                <a:spcPts val="300"/>
              </a:spcBef>
            </a:pPr>
            <a:r>
              <a:rPr lang="en-US" dirty="0" smtClean="0">
                <a:latin typeface="+mn-lt"/>
              </a:rPr>
              <a:t>But you can access what the pointer is pointing at, and change the value stored </a:t>
            </a:r>
            <a:r>
              <a:rPr lang="en-US" u="sng" dirty="0" smtClean="0">
                <a:latin typeface="+mn-lt"/>
              </a:rPr>
              <a:t>there</a:t>
            </a:r>
            <a:r>
              <a:rPr lang="en-US" dirty="0" smtClean="0">
                <a:latin typeface="+mn-lt"/>
              </a:rPr>
              <a:t>.</a:t>
            </a:r>
            <a:endParaRPr lang="en-US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3D3FD-534C-435F-A3E6-F9802B86B43B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6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Constants: 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Easier to read.</a:t>
            </a:r>
          </a:p>
          <a:p>
            <a:r>
              <a:rPr lang="en-US" dirty="0" smtClean="0"/>
              <a:t>Easier to change.</a:t>
            </a:r>
          </a:p>
          <a:p>
            <a:r>
              <a:rPr lang="en-US" dirty="0" smtClean="0"/>
              <a:t>There is no downside.</a:t>
            </a:r>
          </a:p>
          <a:p>
            <a:r>
              <a:rPr lang="en-US" dirty="0" smtClean="0"/>
              <a:t>Guideline:</a:t>
            </a:r>
          </a:p>
          <a:p>
            <a:pPr lvl="1"/>
            <a:r>
              <a:rPr lang="en-US" dirty="0" smtClean="0"/>
              <a:t>Unless it is 0 or 1, use a symbolic constant!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3D3FD-534C-435F-A3E6-F9802B86B43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0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178800" cy="43815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buFontTx/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BubbleSort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A[],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arraySize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arraySize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for(j = 0; j &lt; arraySize-1; j++)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if(A[j] &gt; A[j+1]) swap(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A+j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A+j+1);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	//	void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BubbleSort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swap (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*a,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*b) {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temp = *a;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*a = *b;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*b = temp;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	//	void swap(…)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3D3FD-534C-435F-A3E6-F9802B86B43B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4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Example</a:t>
            </a:r>
          </a:p>
        </p:txBody>
      </p:sp>
      <p:sp>
        <p:nvSpPr>
          <p:cNvPr id="45875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137525" cy="4972050"/>
          </a:xfrm>
        </p:spPr>
        <p:txBody>
          <a:bodyPr/>
          <a:lstStyle/>
          <a:p>
            <a:pPr>
              <a:buClr>
                <a:schemeClr val="tx1"/>
              </a:buClr>
              <a:buFontTx/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getLargest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double A[],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sizeA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double d;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sizeA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0) {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d =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getLargest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(&amp;A[1],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sizeA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(d &gt; A[0]) ? d : A[0];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 else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A[0];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		//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getLargest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3D3FD-534C-435F-A3E6-F9802B86B43B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1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Even though all arguments are passed </a:t>
            </a:r>
            <a:r>
              <a:rPr lang="en-US" sz="2800" i="1" dirty="0"/>
              <a:t>by value</a:t>
            </a:r>
            <a:r>
              <a:rPr lang="en-US" sz="2800" dirty="0"/>
              <a:t> to functions …</a:t>
            </a:r>
          </a:p>
          <a:p>
            <a:r>
              <a:rPr lang="en-US" sz="2800" dirty="0"/>
              <a:t>… </a:t>
            </a:r>
            <a:r>
              <a:rPr lang="en-US" sz="2800" i="1" dirty="0"/>
              <a:t>pointers</a:t>
            </a:r>
            <a:r>
              <a:rPr lang="en-US" sz="2800" dirty="0"/>
              <a:t> allow functions to assign back into data of caller</a:t>
            </a:r>
          </a:p>
          <a:p>
            <a:endParaRPr lang="en-US" sz="2800" dirty="0"/>
          </a:p>
          <a:p>
            <a:r>
              <a:rPr lang="en-US" sz="2800" dirty="0"/>
              <a:t>Array parameters are pointers passed by value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3D3FD-534C-435F-A3E6-F9802B86B43B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9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Additional Note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78800" cy="44577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 pointer is </a:t>
            </a:r>
            <a:r>
              <a:rPr lang="en-US" i="1" dirty="0"/>
              <a:t>not</a:t>
            </a:r>
            <a:r>
              <a:rPr lang="en-US" dirty="0"/>
              <a:t> an integer …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Not necessarily the same size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May not be assigned to each other</a:t>
            </a:r>
          </a:p>
          <a:p>
            <a:pPr>
              <a:lnSpc>
                <a:spcPct val="90000"/>
              </a:lnSpc>
            </a:pPr>
            <a:r>
              <a:rPr lang="en-US" dirty="0"/>
              <a:t>… except for value of zero!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Called </a:t>
            </a:r>
            <a:r>
              <a:rPr lang="en-US" i="1" dirty="0">
                <a:latin typeface="+mj-lt"/>
              </a:rPr>
              <a:t>NULL</a:t>
            </a:r>
            <a:r>
              <a:rPr lang="en-US" dirty="0"/>
              <a:t> in </a:t>
            </a:r>
            <a:r>
              <a:rPr lang="en-US" i="1" dirty="0"/>
              <a:t>C</a:t>
            </a:r>
            <a:r>
              <a:rPr lang="en-US" dirty="0"/>
              <a:t>; defined in </a:t>
            </a:r>
            <a:r>
              <a:rPr lang="en-US" i="1" dirty="0">
                <a:latin typeface="+mj-lt"/>
              </a:rPr>
              <a:t>&lt;</a:t>
            </a:r>
            <a:r>
              <a:rPr lang="en-US" i="1" dirty="0" err="1">
                <a:latin typeface="+mj-lt"/>
              </a:rPr>
              <a:t>stdio.h</a:t>
            </a:r>
            <a:r>
              <a:rPr lang="en-US" i="1" dirty="0">
                <a:latin typeface="+mj-lt"/>
              </a:rPr>
              <a:t>&gt;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Means “pointer to nowhere”</a:t>
            </a:r>
            <a:endParaRPr lang="en-US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i="1" dirty="0">
                <a:latin typeface="+mn-lt"/>
              </a:rPr>
              <a:t>void *</a:t>
            </a:r>
            <a:r>
              <a:rPr lang="en-US" dirty="0"/>
              <a:t> is a pointer to no type at all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May be assigned to </a:t>
            </a:r>
            <a:r>
              <a:rPr lang="en-US" i="1" dirty="0"/>
              <a:t>any</a:t>
            </a:r>
            <a:r>
              <a:rPr lang="en-US" dirty="0"/>
              <a:t> pointer type</a:t>
            </a:r>
          </a:p>
          <a:p>
            <a:pPr lvl="2">
              <a:lnSpc>
                <a:spcPct val="90000"/>
              </a:lnSpc>
            </a:pPr>
            <a:r>
              <a:rPr lang="en-US" i="1" dirty="0"/>
              <a:t>Any</a:t>
            </a:r>
            <a:r>
              <a:rPr lang="en-US" dirty="0"/>
              <a:t> pointer type may be assigned to </a:t>
            </a:r>
            <a:r>
              <a:rPr lang="en-US" i="1" dirty="0">
                <a:latin typeface="+mj-lt"/>
              </a:rPr>
              <a:t>void *</a:t>
            </a:r>
          </a:p>
        </p:txBody>
      </p:sp>
      <p:sp>
        <p:nvSpPr>
          <p:cNvPr id="477190" name="Line 6"/>
          <p:cNvSpPr>
            <a:spLocks noChangeShapeType="1"/>
          </p:cNvSpPr>
          <p:nvPr/>
        </p:nvSpPr>
        <p:spPr bwMode="auto">
          <a:xfrm rot="5400000" flipH="1">
            <a:off x="1910609" y="5633191"/>
            <a:ext cx="149120" cy="7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7189" name="Text Box 5"/>
          <p:cNvSpPr txBox="1">
            <a:spLocks noChangeArrowheads="1"/>
          </p:cNvSpPr>
          <p:nvPr/>
        </p:nvSpPr>
        <p:spPr bwMode="auto">
          <a:xfrm>
            <a:off x="762000" y="5715000"/>
            <a:ext cx="5715000" cy="1041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2700" tIns="12700" rIns="12700" bIns="12700" anchor="ctr">
            <a:spAutoFit/>
          </a:bodyPr>
          <a:lstStyle>
            <a:lvl1pPr marL="230188" indent="-230188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5000"/>
              </a:spcBef>
            </a:pPr>
            <a:r>
              <a:rPr lang="en-US" sz="2000" dirty="0">
                <a:latin typeface="+mn-lt"/>
              </a:rPr>
              <a:t>Defeats type-checking in the compiler</a:t>
            </a:r>
          </a:p>
          <a:p>
            <a:pPr>
              <a:spcBef>
                <a:spcPct val="15000"/>
              </a:spcBef>
            </a:pPr>
            <a:r>
              <a:rPr lang="en-US" sz="2000" dirty="0">
                <a:latin typeface="+mn-lt"/>
              </a:rPr>
              <a:t>A easy way to get into </a:t>
            </a:r>
            <a:r>
              <a:rPr lang="en-US" sz="2000" i="1" dirty="0">
                <a:latin typeface="+mn-lt"/>
              </a:rPr>
              <a:t>big</a:t>
            </a:r>
            <a:r>
              <a:rPr lang="en-US" sz="2000" dirty="0">
                <a:latin typeface="+mn-lt"/>
              </a:rPr>
              <a:t> trouble</a:t>
            </a:r>
          </a:p>
          <a:p>
            <a:pPr>
              <a:spcBef>
                <a:spcPct val="15000"/>
              </a:spcBef>
            </a:pPr>
            <a:r>
              <a:rPr lang="en-US" sz="2000" dirty="0">
                <a:latin typeface="+mn-lt"/>
              </a:rPr>
              <a:t>Absolutely necessary in most large </a:t>
            </a:r>
            <a:r>
              <a:rPr lang="en-US" sz="2000" i="1" dirty="0">
                <a:latin typeface="+mn-lt"/>
              </a:rPr>
              <a:t>C </a:t>
            </a:r>
            <a:r>
              <a:rPr lang="en-US" sz="2000" dirty="0">
                <a:latin typeface="+mn-lt"/>
              </a:rPr>
              <a:t>programs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3D3FD-534C-435F-A3E6-F9802B86B43B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6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7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7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7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7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7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7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7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7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7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87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9894"/>
            <a:ext cx="7772400" cy="1143000"/>
          </a:xfrm>
        </p:spPr>
        <p:txBody>
          <a:bodyPr/>
          <a:lstStyle/>
          <a:p>
            <a:r>
              <a:rPr lang="en-US" dirty="0" err="1" smtClean="0"/>
              <a:t>sizeof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5200"/>
            <a:ext cx="8178800" cy="25527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3D3FD-534C-435F-A3E6-F9802B86B43B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407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sizeof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178800" cy="5105400"/>
          </a:xfrm>
        </p:spPr>
        <p:txBody>
          <a:bodyPr/>
          <a:lstStyle/>
          <a:p>
            <a:r>
              <a:rPr lang="en-US" dirty="0" smtClean="0"/>
              <a:t>A unary operator which returns the size of a variable, expression, or type.</a:t>
            </a:r>
          </a:p>
          <a:p>
            <a:pPr lvl="1"/>
            <a:r>
              <a:rPr lang="en-US" dirty="0" smtClean="0"/>
              <a:t>In bytes.</a:t>
            </a:r>
          </a:p>
          <a:p>
            <a:pPr lvl="1"/>
            <a:r>
              <a:rPr lang="en-US" dirty="0" smtClean="0"/>
              <a:t>Value is unsigned.</a:t>
            </a:r>
          </a:p>
          <a:p>
            <a:pPr lvl="1"/>
            <a:r>
              <a:rPr lang="en-US" dirty="0" smtClean="0"/>
              <a:t>Might be rounded up.</a:t>
            </a:r>
          </a:p>
          <a:p>
            <a:r>
              <a:rPr lang="en-US" dirty="0" smtClean="0"/>
              <a:t>Size is computed </a:t>
            </a:r>
            <a:r>
              <a:rPr lang="en-US" u="sng" dirty="0" smtClean="0"/>
              <a:t>at compile time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Enhances portability.</a:t>
            </a:r>
          </a:p>
          <a:p>
            <a:r>
              <a:rPr lang="en-US" dirty="0" smtClean="0"/>
              <a:t>Avoids </a:t>
            </a:r>
            <a:r>
              <a:rPr lang="en-US" i="1" dirty="0" smtClean="0"/>
              <a:t>magic numbers</a:t>
            </a:r>
            <a:r>
              <a:rPr lang="en-US" dirty="0" smtClean="0"/>
              <a:t>.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CCBFCFA-017A-400A-9F3B-7B02671F46A7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45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49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sizeof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178800" cy="5334000"/>
          </a:xfrm>
        </p:spPr>
        <p:txBody>
          <a:bodyPr/>
          <a:lstStyle/>
          <a:p>
            <a:r>
              <a:rPr lang="en-US" dirty="0" smtClean="0"/>
              <a:t>Examples: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(double);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j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k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(double*);</a:t>
            </a:r>
          </a:p>
          <a:p>
            <a:r>
              <a:rPr lang="en-US" dirty="0" smtClean="0"/>
              <a:t>Note: parentheses required for types, optional for others.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32543D7-A340-46F3-AEEC-2FD091BB9400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46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69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 C99 Standard</a:t>
            </a:r>
            <a:br>
              <a:rPr lang="en-US" dirty="0" smtClean="0"/>
            </a:br>
            <a:r>
              <a:rPr lang="en-US" dirty="0" smtClean="0"/>
              <a:t>Says About </a:t>
            </a:r>
            <a:r>
              <a:rPr lang="en-US" dirty="0" err="1" smtClean="0"/>
              <a:t>sizeof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534400" cy="45339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When applied to an operand that has type </a:t>
            </a:r>
            <a:r>
              <a:rPr lang="en-US" sz="2800" b="1" dirty="0"/>
              <a:t>char</a:t>
            </a:r>
            <a:r>
              <a:rPr lang="en-US" sz="2800" dirty="0"/>
              <a:t>, </a:t>
            </a:r>
            <a:r>
              <a:rPr lang="en-US" sz="2800" b="1" dirty="0"/>
              <a:t>unsigned char</a:t>
            </a:r>
            <a:r>
              <a:rPr lang="en-US" sz="2800" dirty="0"/>
              <a:t>, or </a:t>
            </a:r>
            <a:r>
              <a:rPr lang="en-US" sz="2800" b="1" dirty="0"/>
              <a:t>signed char</a:t>
            </a:r>
            <a:r>
              <a:rPr lang="en-US" sz="2800" dirty="0" smtClean="0"/>
              <a:t>, (</a:t>
            </a:r>
            <a:r>
              <a:rPr lang="en-US" sz="2800" dirty="0"/>
              <a:t>or a qualified version thereof) the result is 1. When applied to an operand that has </a:t>
            </a:r>
            <a:r>
              <a:rPr lang="en-US" sz="2800" dirty="0" smtClean="0"/>
              <a:t>array type</a:t>
            </a:r>
            <a:r>
              <a:rPr lang="en-US" sz="2800" dirty="0"/>
              <a:t>, the result is the total number of bytes in the </a:t>
            </a:r>
            <a:r>
              <a:rPr lang="en-US" sz="2800" dirty="0" smtClean="0"/>
              <a:t>array.</a:t>
            </a:r>
            <a:r>
              <a:rPr lang="en-US" sz="2800" baseline="30000" dirty="0" smtClean="0"/>
              <a:t>88</a:t>
            </a:r>
            <a:r>
              <a:rPr lang="en-US" sz="2800" dirty="0" smtClean="0"/>
              <a:t> </a:t>
            </a:r>
            <a:r>
              <a:rPr lang="en-US" sz="2800" dirty="0"/>
              <a:t>When applied to an </a:t>
            </a:r>
            <a:r>
              <a:rPr lang="en-US" sz="2800" dirty="0" smtClean="0"/>
              <a:t>operand that </a:t>
            </a:r>
            <a:r>
              <a:rPr lang="en-US" sz="2800" dirty="0"/>
              <a:t>has structure or union type, the result is the total number of bytes in such an object</a:t>
            </a:r>
            <a:r>
              <a:rPr lang="en-US" sz="2800" dirty="0" smtClean="0"/>
              <a:t>, including </a:t>
            </a:r>
            <a:r>
              <a:rPr lang="en-US" sz="2800" dirty="0"/>
              <a:t>internal and trailing padding</a:t>
            </a:r>
            <a:r>
              <a:rPr lang="en-US" sz="2800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aseline="30000" dirty="0" smtClean="0"/>
              <a:t>88</a:t>
            </a:r>
            <a:r>
              <a:rPr lang="en-US" sz="2800" dirty="0" smtClean="0"/>
              <a:t>When </a:t>
            </a:r>
            <a:r>
              <a:rPr lang="en-US" sz="2800" dirty="0"/>
              <a:t>applied to a </a:t>
            </a:r>
            <a:r>
              <a:rPr lang="en-US" sz="2800" dirty="0">
                <a:solidFill>
                  <a:srgbClr val="FF0000"/>
                </a:solidFill>
              </a:rPr>
              <a:t>parameter</a:t>
            </a:r>
            <a:r>
              <a:rPr lang="en-US" sz="2800" dirty="0"/>
              <a:t> declared to have array or function type, the </a:t>
            </a:r>
            <a:r>
              <a:rPr lang="en-US" sz="2800" b="1" dirty="0" err="1"/>
              <a:t>sizeof</a:t>
            </a:r>
            <a:r>
              <a:rPr lang="en-US" sz="2800" b="1" dirty="0"/>
              <a:t> </a:t>
            </a:r>
            <a:r>
              <a:rPr lang="en-US" sz="2800" dirty="0"/>
              <a:t>operator yields </a:t>
            </a:r>
            <a:r>
              <a:rPr lang="en-US" sz="2800" dirty="0" smtClean="0"/>
              <a:t>the size </a:t>
            </a:r>
            <a:r>
              <a:rPr lang="en-US" sz="2800" dirty="0"/>
              <a:t>of the adjusted (pointer) </a:t>
            </a:r>
            <a:r>
              <a:rPr lang="en-US" sz="2800" dirty="0" smtClean="0"/>
              <a:t>type.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813C39-8924-493C-94B6-E6BE829C25A2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1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sizeof</a:t>
            </a:r>
            <a:r>
              <a:rPr lang="en-US" dirty="0" smtClean="0"/>
              <a:t> and Arrays</a:t>
            </a:r>
            <a:br>
              <a:rPr lang="en-US" dirty="0" smtClean="0"/>
            </a:br>
            <a:r>
              <a:rPr lang="en-US" dirty="0" smtClean="0"/>
              <a:t>(Very Important!)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178800" cy="5029200"/>
          </a:xfrm>
        </p:spPr>
        <p:txBody>
          <a:bodyPr/>
          <a:lstStyle/>
          <a:p>
            <a:r>
              <a:rPr lang="en-US" dirty="0" smtClean="0"/>
              <a:t>Remember, the name of an array = a pointer to the </a:t>
            </a:r>
            <a:r>
              <a:rPr lang="en-US" dirty="0" err="1" smtClean="0"/>
              <a:t>zeroth</a:t>
            </a:r>
            <a:r>
              <a:rPr lang="en-US" dirty="0" smtClean="0"/>
              <a:t> element.</a:t>
            </a:r>
          </a:p>
          <a:p>
            <a:r>
              <a:rPr lang="en-US" dirty="0" smtClean="0"/>
              <a:t>If the size is </a:t>
            </a:r>
            <a:r>
              <a:rPr lang="en-US" u="sng" dirty="0" smtClean="0"/>
              <a:t>known at compile time</a:t>
            </a:r>
            <a:r>
              <a:rPr lang="en-US" dirty="0" smtClean="0"/>
              <a:t>, </a:t>
            </a:r>
            <a:r>
              <a:rPr lang="en-US" dirty="0" err="1" smtClean="0"/>
              <a:t>sizeof</a:t>
            </a:r>
            <a:r>
              <a:rPr lang="en-US" dirty="0" smtClean="0"/>
              <a:t> returns the size of the entire array.</a:t>
            </a:r>
          </a:p>
          <a:p>
            <a:pPr lvl="1"/>
            <a:r>
              <a:rPr lang="en-US" dirty="0" smtClean="0"/>
              <a:t>E.g. A local array with constant size.</a:t>
            </a:r>
          </a:p>
          <a:p>
            <a:r>
              <a:rPr lang="en-US" dirty="0" smtClean="0"/>
              <a:t>Otherwise, </a:t>
            </a:r>
            <a:r>
              <a:rPr lang="en-US" dirty="0" err="1" smtClean="0"/>
              <a:t>sizeof</a:t>
            </a:r>
            <a:r>
              <a:rPr lang="en-US" dirty="0" smtClean="0"/>
              <a:t> returns the size of the </a:t>
            </a:r>
            <a:r>
              <a:rPr lang="en-US" u="sng" dirty="0" smtClean="0"/>
              <a:t>pointer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E.g. An array that was passed as a parameter into a function.</a:t>
            </a:r>
          </a:p>
          <a:p>
            <a:r>
              <a:rPr lang="en-US" dirty="0" smtClean="0"/>
              <a:t>See </a:t>
            </a:r>
            <a:r>
              <a:rPr lang="en-US" dirty="0" err="1" smtClean="0"/>
              <a:t>sizeof_test.c</a:t>
            </a:r>
            <a:r>
              <a:rPr lang="en-US" dirty="0" smtClean="0"/>
              <a:t> .</a:t>
            </a:r>
          </a:p>
          <a:p>
            <a:endParaRPr lang="en-US" dirty="0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532B157-FC54-475C-9ECB-3B0029026ED4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48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58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3600"/>
            <a:ext cx="7772400" cy="1143000"/>
          </a:xfrm>
        </p:spPr>
        <p:txBody>
          <a:bodyPr/>
          <a:lstStyle/>
          <a:p>
            <a:r>
              <a:rPr lang="en-US" dirty="0" smtClean="0"/>
              <a:t>Memory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0"/>
            <a:ext cx="8178800" cy="22479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3D3FD-534C-435F-A3E6-F9802B86B43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32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talking about </a:t>
            </a:r>
            <a:r>
              <a:rPr lang="en-US" i="1" dirty="0" smtClean="0"/>
              <a:t>Main Memory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Typically RAM.</a:t>
            </a:r>
          </a:p>
          <a:p>
            <a:pPr lvl="1"/>
            <a:r>
              <a:rPr lang="en-US" dirty="0" smtClean="0"/>
              <a:t>But can include ROM or flash.</a:t>
            </a:r>
          </a:p>
          <a:p>
            <a:r>
              <a:rPr lang="en-US" dirty="0" smtClean="0"/>
              <a:t>Organized as a series of bytes.</a:t>
            </a:r>
          </a:p>
          <a:p>
            <a:pPr lvl="1"/>
            <a:r>
              <a:rPr lang="en-US" dirty="0" smtClean="0"/>
              <a:t>Each byte has a unique address: 0 to some maximum.</a:t>
            </a:r>
          </a:p>
          <a:p>
            <a:pPr lvl="1"/>
            <a:r>
              <a:rPr lang="en-US" dirty="0" smtClean="0"/>
              <a:t>This means the byte is the </a:t>
            </a:r>
            <a:r>
              <a:rPr lang="en-US" i="1" dirty="0" smtClean="0"/>
              <a:t>Basic Addressable Unit</a:t>
            </a:r>
            <a:r>
              <a:rPr lang="en-US" dirty="0" smtClean="0"/>
              <a:t> (BAU) of memory on our machines.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D3FD-534C-435F-A3E6-F9802B86B43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54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</a:t>
            </a:r>
            <a:r>
              <a:rPr lang="en-US" dirty="0"/>
              <a:t>Organization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2438399"/>
            <a:ext cx="7896225" cy="3895725"/>
          </a:xfrm>
        </p:spPr>
        <p:txBody>
          <a:bodyPr/>
          <a:lstStyle/>
          <a:p>
            <a:r>
              <a:rPr lang="en-US" sz="2800" dirty="0" smtClean="0"/>
              <a:t>Most modern </a:t>
            </a:r>
            <a:r>
              <a:rPr lang="en-US" sz="2800" dirty="0"/>
              <a:t>processors have memories organized as sequence of </a:t>
            </a:r>
            <a:r>
              <a:rPr lang="en-US" sz="2800" i="1" dirty="0"/>
              <a:t>numbered bytes</a:t>
            </a:r>
          </a:p>
          <a:p>
            <a:pPr lvl="2"/>
            <a:r>
              <a:rPr lang="en-US" dirty="0"/>
              <a:t>Many (but not all) are </a:t>
            </a:r>
            <a:r>
              <a:rPr lang="en-US" i="1" dirty="0"/>
              <a:t>linear</a:t>
            </a:r>
            <a:r>
              <a:rPr lang="en-US" dirty="0"/>
              <a:t> sequences</a:t>
            </a:r>
          </a:p>
          <a:p>
            <a:pPr lvl="2"/>
            <a:r>
              <a:rPr lang="en-US" dirty="0"/>
              <a:t>Notable exception – </a:t>
            </a:r>
            <a:r>
              <a:rPr lang="en-US" i="1" dirty="0" smtClean="0"/>
              <a:t>Pentium</a:t>
            </a:r>
            <a:r>
              <a:rPr lang="en-US" dirty="0" smtClean="0"/>
              <a:t> has some non-linear addressing modes</a:t>
            </a:r>
            <a:endParaRPr lang="en-US" dirty="0"/>
          </a:p>
          <a:p>
            <a:r>
              <a:rPr lang="en-US" sz="2800" dirty="0"/>
              <a:t>Definitions:–</a:t>
            </a:r>
          </a:p>
          <a:p>
            <a:pPr lvl="1"/>
            <a:r>
              <a:rPr lang="en-US" sz="2400" i="1" dirty="0"/>
              <a:t>Byte:</a:t>
            </a:r>
            <a:r>
              <a:rPr lang="en-US" sz="2400" dirty="0"/>
              <a:t> an 8-bit memory cell capable of storing a value in range 0 … 255</a:t>
            </a:r>
          </a:p>
          <a:p>
            <a:pPr lvl="1"/>
            <a:r>
              <a:rPr lang="en-US" sz="2400" i="1" dirty="0"/>
              <a:t>Address:</a:t>
            </a:r>
            <a:r>
              <a:rPr lang="en-US" sz="2400" dirty="0"/>
              <a:t> number by which a memory cell is identified</a:t>
            </a:r>
          </a:p>
        </p:txBody>
      </p:sp>
      <p:grpSp>
        <p:nvGrpSpPr>
          <p:cNvPr id="428036" name="Group 4"/>
          <p:cNvGrpSpPr>
            <a:grpSpLocks/>
          </p:cNvGrpSpPr>
          <p:nvPr/>
        </p:nvGrpSpPr>
        <p:grpSpPr bwMode="auto">
          <a:xfrm>
            <a:off x="458787" y="1746000"/>
            <a:ext cx="7772400" cy="503238"/>
            <a:chOff x="432" y="1008"/>
            <a:chExt cx="4896" cy="317"/>
          </a:xfrm>
        </p:grpSpPr>
        <p:sp>
          <p:nvSpPr>
            <p:cNvPr id="428037" name="Rectangle 5"/>
            <p:cNvSpPr>
              <a:spLocks noChangeArrowheads="1"/>
            </p:cNvSpPr>
            <p:nvPr/>
          </p:nvSpPr>
          <p:spPr bwMode="auto">
            <a:xfrm>
              <a:off x="4560" y="1008"/>
              <a:ext cx="336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/>
            <a:p>
              <a:pPr algn="ctr"/>
              <a:r>
                <a:rPr lang="en-US" sz="2400" b="1">
                  <a:cs typeface="Times New Roman" pitchFamily="18" charset="0"/>
                </a:rPr>
                <a:t>∙∙∙</a:t>
              </a:r>
            </a:p>
          </p:txBody>
        </p:sp>
        <p:grpSp>
          <p:nvGrpSpPr>
            <p:cNvPr id="428038" name="Group 6"/>
            <p:cNvGrpSpPr>
              <a:grpSpLocks/>
            </p:cNvGrpSpPr>
            <p:nvPr/>
          </p:nvGrpSpPr>
          <p:grpSpPr bwMode="auto">
            <a:xfrm>
              <a:off x="4992" y="1008"/>
              <a:ext cx="336" cy="317"/>
              <a:chOff x="4992" y="1008"/>
              <a:chExt cx="336" cy="317"/>
            </a:xfrm>
          </p:grpSpPr>
          <p:sp>
            <p:nvSpPr>
              <p:cNvPr id="428039" name="Rectangle 7"/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8040" name="Text Box 8"/>
              <p:cNvSpPr txBox="1">
                <a:spLocks noChangeArrowheads="1"/>
              </p:cNvSpPr>
              <p:nvPr/>
            </p:nvSpPr>
            <p:spPr bwMode="auto">
              <a:xfrm>
                <a:off x="5040" y="1171"/>
                <a:ext cx="239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1600" b="1">
                    <a:latin typeface="Arial" charset="0"/>
                  </a:rPr>
                  <a:t>2</a:t>
                </a:r>
                <a:r>
                  <a:rPr lang="en-US" sz="1600" b="1" baseline="30000">
                    <a:latin typeface="Arial" charset="0"/>
                  </a:rPr>
                  <a:t>n</a:t>
                </a:r>
                <a:r>
                  <a:rPr lang="en-US" sz="1600" b="1">
                    <a:latin typeface="Arial" charset="0"/>
                  </a:rPr>
                  <a:t>-1</a:t>
                </a:r>
              </a:p>
            </p:txBody>
          </p:sp>
        </p:grpSp>
        <p:grpSp>
          <p:nvGrpSpPr>
            <p:cNvPr id="428041" name="Group 9"/>
            <p:cNvGrpSpPr>
              <a:grpSpLocks/>
            </p:cNvGrpSpPr>
            <p:nvPr/>
          </p:nvGrpSpPr>
          <p:grpSpPr bwMode="auto">
            <a:xfrm>
              <a:off x="432" y="1008"/>
              <a:ext cx="336" cy="317"/>
              <a:chOff x="4992" y="1008"/>
              <a:chExt cx="336" cy="317"/>
            </a:xfrm>
          </p:grpSpPr>
          <p:sp>
            <p:nvSpPr>
              <p:cNvPr id="428042" name="Rectangle 10"/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8043" name="Text Box 11"/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1600" b="1">
                    <a:latin typeface="Arial" charset="0"/>
                  </a:rPr>
                  <a:t>0</a:t>
                </a:r>
              </a:p>
            </p:txBody>
          </p:sp>
        </p:grpSp>
        <p:grpSp>
          <p:nvGrpSpPr>
            <p:cNvPr id="428044" name="Group 12"/>
            <p:cNvGrpSpPr>
              <a:grpSpLocks/>
            </p:cNvGrpSpPr>
            <p:nvPr/>
          </p:nvGrpSpPr>
          <p:grpSpPr bwMode="auto">
            <a:xfrm>
              <a:off x="768" y="1008"/>
              <a:ext cx="336" cy="317"/>
              <a:chOff x="4992" y="1008"/>
              <a:chExt cx="336" cy="317"/>
            </a:xfrm>
          </p:grpSpPr>
          <p:sp>
            <p:nvSpPr>
              <p:cNvPr id="428045" name="Rectangle 13"/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8046" name="Text Box 14"/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1600" b="1">
                    <a:latin typeface="Arial" charset="0"/>
                  </a:rPr>
                  <a:t>1</a:t>
                </a:r>
              </a:p>
            </p:txBody>
          </p:sp>
        </p:grpSp>
        <p:grpSp>
          <p:nvGrpSpPr>
            <p:cNvPr id="428047" name="Group 15"/>
            <p:cNvGrpSpPr>
              <a:grpSpLocks/>
            </p:cNvGrpSpPr>
            <p:nvPr/>
          </p:nvGrpSpPr>
          <p:grpSpPr bwMode="auto">
            <a:xfrm>
              <a:off x="1104" y="1008"/>
              <a:ext cx="336" cy="317"/>
              <a:chOff x="4992" y="1008"/>
              <a:chExt cx="336" cy="317"/>
            </a:xfrm>
          </p:grpSpPr>
          <p:sp>
            <p:nvSpPr>
              <p:cNvPr id="428048" name="Rectangle 16"/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8049" name="Text Box 17"/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1600" b="1">
                    <a:latin typeface="Arial" charset="0"/>
                  </a:rPr>
                  <a:t>2</a:t>
                </a:r>
              </a:p>
            </p:txBody>
          </p:sp>
        </p:grpSp>
        <p:grpSp>
          <p:nvGrpSpPr>
            <p:cNvPr id="428050" name="Group 18"/>
            <p:cNvGrpSpPr>
              <a:grpSpLocks/>
            </p:cNvGrpSpPr>
            <p:nvPr/>
          </p:nvGrpSpPr>
          <p:grpSpPr bwMode="auto">
            <a:xfrm>
              <a:off x="1440" y="1008"/>
              <a:ext cx="336" cy="317"/>
              <a:chOff x="4992" y="1008"/>
              <a:chExt cx="336" cy="317"/>
            </a:xfrm>
          </p:grpSpPr>
          <p:sp>
            <p:nvSpPr>
              <p:cNvPr id="428051" name="Rectangle 19"/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8052" name="Text Box 20"/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1600" b="1">
                    <a:latin typeface="Arial" charset="0"/>
                  </a:rPr>
                  <a:t>3</a:t>
                </a:r>
              </a:p>
            </p:txBody>
          </p:sp>
        </p:grpSp>
        <p:grpSp>
          <p:nvGrpSpPr>
            <p:cNvPr id="428053" name="Group 21"/>
            <p:cNvGrpSpPr>
              <a:grpSpLocks/>
            </p:cNvGrpSpPr>
            <p:nvPr/>
          </p:nvGrpSpPr>
          <p:grpSpPr bwMode="auto">
            <a:xfrm>
              <a:off x="1776" y="1008"/>
              <a:ext cx="336" cy="317"/>
              <a:chOff x="4992" y="1008"/>
              <a:chExt cx="336" cy="317"/>
            </a:xfrm>
          </p:grpSpPr>
          <p:sp>
            <p:nvSpPr>
              <p:cNvPr id="428054" name="Rectangle 22"/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8055" name="Text Box 23"/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1600" b="1">
                    <a:latin typeface="Arial" charset="0"/>
                  </a:rPr>
                  <a:t>4</a:t>
                </a:r>
              </a:p>
            </p:txBody>
          </p:sp>
        </p:grpSp>
        <p:grpSp>
          <p:nvGrpSpPr>
            <p:cNvPr id="428056" name="Group 24"/>
            <p:cNvGrpSpPr>
              <a:grpSpLocks/>
            </p:cNvGrpSpPr>
            <p:nvPr/>
          </p:nvGrpSpPr>
          <p:grpSpPr bwMode="auto">
            <a:xfrm>
              <a:off x="2112" y="1008"/>
              <a:ext cx="336" cy="317"/>
              <a:chOff x="4992" y="1008"/>
              <a:chExt cx="336" cy="317"/>
            </a:xfrm>
          </p:grpSpPr>
          <p:sp>
            <p:nvSpPr>
              <p:cNvPr id="428057" name="Rectangle 25"/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8058" name="Text Box 26"/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1600" b="1">
                    <a:latin typeface="Arial" charset="0"/>
                  </a:rPr>
                  <a:t>5</a:t>
                </a:r>
              </a:p>
            </p:txBody>
          </p:sp>
        </p:grpSp>
        <p:grpSp>
          <p:nvGrpSpPr>
            <p:cNvPr id="428059" name="Group 27"/>
            <p:cNvGrpSpPr>
              <a:grpSpLocks/>
            </p:cNvGrpSpPr>
            <p:nvPr/>
          </p:nvGrpSpPr>
          <p:grpSpPr bwMode="auto">
            <a:xfrm>
              <a:off x="2448" y="1008"/>
              <a:ext cx="336" cy="317"/>
              <a:chOff x="4992" y="1008"/>
              <a:chExt cx="336" cy="317"/>
            </a:xfrm>
          </p:grpSpPr>
          <p:sp>
            <p:nvSpPr>
              <p:cNvPr id="428060" name="Rectangle 28"/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8061" name="Text Box 29"/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1600" b="1">
                    <a:latin typeface="Arial" charset="0"/>
                  </a:rPr>
                  <a:t>6</a:t>
                </a:r>
              </a:p>
            </p:txBody>
          </p:sp>
        </p:grpSp>
        <p:grpSp>
          <p:nvGrpSpPr>
            <p:cNvPr id="428062" name="Group 30"/>
            <p:cNvGrpSpPr>
              <a:grpSpLocks/>
            </p:cNvGrpSpPr>
            <p:nvPr/>
          </p:nvGrpSpPr>
          <p:grpSpPr bwMode="auto">
            <a:xfrm>
              <a:off x="2784" y="1008"/>
              <a:ext cx="336" cy="317"/>
              <a:chOff x="4992" y="1008"/>
              <a:chExt cx="336" cy="317"/>
            </a:xfrm>
          </p:grpSpPr>
          <p:sp>
            <p:nvSpPr>
              <p:cNvPr id="428063" name="Rectangle 31"/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8064" name="Text Box 32"/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1600" b="1">
                    <a:latin typeface="Arial" charset="0"/>
                  </a:rPr>
                  <a:t>7</a:t>
                </a:r>
              </a:p>
            </p:txBody>
          </p:sp>
        </p:grpSp>
        <p:grpSp>
          <p:nvGrpSpPr>
            <p:cNvPr id="428065" name="Group 33"/>
            <p:cNvGrpSpPr>
              <a:grpSpLocks/>
            </p:cNvGrpSpPr>
            <p:nvPr/>
          </p:nvGrpSpPr>
          <p:grpSpPr bwMode="auto">
            <a:xfrm>
              <a:off x="3120" y="1008"/>
              <a:ext cx="336" cy="317"/>
              <a:chOff x="4992" y="1008"/>
              <a:chExt cx="336" cy="317"/>
            </a:xfrm>
          </p:grpSpPr>
          <p:sp>
            <p:nvSpPr>
              <p:cNvPr id="428066" name="Rectangle 34"/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8067" name="Text Box 35"/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1600" b="1">
                    <a:latin typeface="Arial" charset="0"/>
                  </a:rPr>
                  <a:t>8</a:t>
                </a:r>
              </a:p>
            </p:txBody>
          </p:sp>
        </p:grpSp>
        <p:grpSp>
          <p:nvGrpSpPr>
            <p:cNvPr id="428068" name="Group 36"/>
            <p:cNvGrpSpPr>
              <a:grpSpLocks/>
            </p:cNvGrpSpPr>
            <p:nvPr/>
          </p:nvGrpSpPr>
          <p:grpSpPr bwMode="auto">
            <a:xfrm>
              <a:off x="3456" y="1008"/>
              <a:ext cx="336" cy="317"/>
              <a:chOff x="4992" y="1008"/>
              <a:chExt cx="336" cy="317"/>
            </a:xfrm>
          </p:grpSpPr>
          <p:sp>
            <p:nvSpPr>
              <p:cNvPr id="428069" name="Rectangle 37"/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8070" name="Text Box 38"/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1600" b="1">
                    <a:latin typeface="Arial" charset="0"/>
                  </a:rPr>
                  <a:t>9</a:t>
                </a:r>
              </a:p>
            </p:txBody>
          </p:sp>
        </p:grpSp>
        <p:grpSp>
          <p:nvGrpSpPr>
            <p:cNvPr id="428071" name="Group 39"/>
            <p:cNvGrpSpPr>
              <a:grpSpLocks/>
            </p:cNvGrpSpPr>
            <p:nvPr/>
          </p:nvGrpSpPr>
          <p:grpSpPr bwMode="auto">
            <a:xfrm>
              <a:off x="3792" y="1008"/>
              <a:ext cx="336" cy="317"/>
              <a:chOff x="4992" y="1008"/>
              <a:chExt cx="336" cy="317"/>
            </a:xfrm>
          </p:grpSpPr>
          <p:sp>
            <p:nvSpPr>
              <p:cNvPr id="428072" name="Rectangle 40"/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8073" name="Text Box 41"/>
              <p:cNvSpPr txBox="1">
                <a:spLocks noChangeArrowheads="1"/>
              </p:cNvSpPr>
              <p:nvPr/>
            </p:nvSpPr>
            <p:spPr bwMode="auto">
              <a:xfrm>
                <a:off x="5089" y="1171"/>
                <a:ext cx="142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1600" b="1">
                    <a:latin typeface="Arial" charset="0"/>
                  </a:rPr>
                  <a:t>10</a:t>
                </a:r>
              </a:p>
            </p:txBody>
          </p:sp>
        </p:grpSp>
        <p:grpSp>
          <p:nvGrpSpPr>
            <p:cNvPr id="428074" name="Group 42"/>
            <p:cNvGrpSpPr>
              <a:grpSpLocks/>
            </p:cNvGrpSpPr>
            <p:nvPr/>
          </p:nvGrpSpPr>
          <p:grpSpPr bwMode="auto">
            <a:xfrm>
              <a:off x="4128" y="1008"/>
              <a:ext cx="336" cy="317"/>
              <a:chOff x="4992" y="1008"/>
              <a:chExt cx="336" cy="317"/>
            </a:xfrm>
          </p:grpSpPr>
          <p:sp>
            <p:nvSpPr>
              <p:cNvPr id="428075" name="Rectangle 43"/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8076" name="Text Box 44"/>
              <p:cNvSpPr txBox="1">
                <a:spLocks noChangeArrowheads="1"/>
              </p:cNvSpPr>
              <p:nvPr/>
            </p:nvSpPr>
            <p:spPr bwMode="auto">
              <a:xfrm>
                <a:off x="5089" y="1171"/>
                <a:ext cx="142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1600" b="1">
                    <a:latin typeface="Arial" charset="0"/>
                  </a:rPr>
                  <a:t>11</a:t>
                </a: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3D3FD-534C-435F-A3E6-F9802B86B43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Organization </a:t>
            </a:r>
            <a:r>
              <a:rPr lang="en-US" sz="2800" dirty="0"/>
              <a:t>(continued)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2438399"/>
            <a:ext cx="7896225" cy="38957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+mn-lt"/>
              </a:rPr>
              <a:t>Larger data types are sequences of bytes – e.g.,</a:t>
            </a:r>
          </a:p>
          <a:p>
            <a:pPr lvl="2">
              <a:lnSpc>
                <a:spcPct val="90000"/>
              </a:lnSpc>
            </a:pPr>
            <a:r>
              <a:rPr lang="en-US" i="1" dirty="0">
                <a:latin typeface="+mn-lt"/>
              </a:rPr>
              <a:t>short </a:t>
            </a:r>
            <a:r>
              <a:rPr lang="en-US" i="1" dirty="0" err="1">
                <a:latin typeface="+mn-lt"/>
              </a:rPr>
              <a:t>int</a:t>
            </a:r>
            <a:r>
              <a:rPr lang="en-US" dirty="0">
                <a:latin typeface="+mn-lt"/>
              </a:rPr>
              <a:t> – 2 bytes</a:t>
            </a:r>
          </a:p>
          <a:p>
            <a:pPr lvl="2">
              <a:lnSpc>
                <a:spcPct val="90000"/>
              </a:lnSpc>
            </a:pPr>
            <a:r>
              <a:rPr lang="en-US" i="1" dirty="0" err="1">
                <a:latin typeface="+mn-lt"/>
              </a:rPr>
              <a:t>int</a:t>
            </a:r>
            <a:r>
              <a:rPr lang="en-US" dirty="0">
                <a:latin typeface="+mn-lt"/>
              </a:rPr>
              <a:t> – 2 or 4 bytes</a:t>
            </a:r>
          </a:p>
          <a:p>
            <a:pPr lvl="2">
              <a:lnSpc>
                <a:spcPct val="90000"/>
              </a:lnSpc>
            </a:pPr>
            <a:r>
              <a:rPr lang="en-US" i="1" dirty="0">
                <a:latin typeface="+mn-lt"/>
              </a:rPr>
              <a:t>long</a:t>
            </a:r>
            <a:r>
              <a:rPr lang="en-US" dirty="0">
                <a:latin typeface="+mn-lt"/>
              </a:rPr>
              <a:t> – 4 or 8 bytes</a:t>
            </a:r>
          </a:p>
          <a:p>
            <a:pPr lvl="2">
              <a:lnSpc>
                <a:spcPct val="90000"/>
              </a:lnSpc>
            </a:pPr>
            <a:r>
              <a:rPr lang="en-US" i="1" dirty="0">
                <a:latin typeface="+mn-lt"/>
              </a:rPr>
              <a:t>float</a:t>
            </a:r>
            <a:r>
              <a:rPr lang="en-US" dirty="0">
                <a:latin typeface="+mn-lt"/>
              </a:rPr>
              <a:t> – 4 bytes</a:t>
            </a:r>
          </a:p>
          <a:p>
            <a:pPr lvl="2">
              <a:lnSpc>
                <a:spcPct val="90000"/>
              </a:lnSpc>
            </a:pPr>
            <a:r>
              <a:rPr lang="en-US" i="1" dirty="0">
                <a:latin typeface="+mn-lt"/>
              </a:rPr>
              <a:t>double</a:t>
            </a:r>
            <a:r>
              <a:rPr lang="en-US" b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– 8 bytes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+mn-lt"/>
              </a:rPr>
              <a:t>(Almost) always aligned to multiple of size </a:t>
            </a:r>
            <a:r>
              <a:rPr lang="en-US" sz="2000" dirty="0" smtClean="0">
                <a:latin typeface="+mn-lt"/>
              </a:rPr>
              <a:t>(in bytes)</a:t>
            </a:r>
            <a:endParaRPr lang="en-US" sz="2000" dirty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latin typeface="+mn-lt"/>
              </a:rPr>
              <a:t>Address is “first” byte of sequence </a:t>
            </a:r>
            <a:r>
              <a:rPr lang="en-US" sz="2000" dirty="0">
                <a:latin typeface="+mn-lt"/>
              </a:rPr>
              <a:t>(i.e., byte zero)</a:t>
            </a:r>
            <a:endParaRPr lang="en-US" sz="2800" dirty="0">
              <a:latin typeface="+mn-lt"/>
            </a:endParaRPr>
          </a:p>
          <a:p>
            <a:pPr lvl="2">
              <a:lnSpc>
                <a:spcPct val="90000"/>
              </a:lnSpc>
            </a:pPr>
            <a:r>
              <a:rPr lang="en-US" dirty="0">
                <a:latin typeface="+mn-lt"/>
              </a:rPr>
              <a:t>May be low-order or high-order byte</a:t>
            </a:r>
          </a:p>
          <a:p>
            <a:pPr lvl="2">
              <a:lnSpc>
                <a:spcPct val="90000"/>
              </a:lnSpc>
            </a:pPr>
            <a:r>
              <a:rPr lang="en-US" i="1" dirty="0">
                <a:latin typeface="+mn-lt"/>
              </a:rPr>
              <a:t>Big endian</a:t>
            </a:r>
            <a:r>
              <a:rPr lang="en-US" dirty="0">
                <a:latin typeface="+mn-lt"/>
              </a:rPr>
              <a:t> or </a:t>
            </a:r>
            <a:r>
              <a:rPr lang="en-US" i="1" dirty="0">
                <a:latin typeface="+mn-lt"/>
              </a:rPr>
              <a:t>Little endian</a:t>
            </a:r>
            <a:endParaRPr lang="en-US" sz="1800" i="1" dirty="0">
              <a:latin typeface="+mn-lt"/>
            </a:endParaRPr>
          </a:p>
        </p:txBody>
      </p:sp>
      <p:grpSp>
        <p:nvGrpSpPr>
          <p:cNvPr id="430125" name="Group 45"/>
          <p:cNvGrpSpPr>
            <a:grpSpLocks/>
          </p:cNvGrpSpPr>
          <p:nvPr/>
        </p:nvGrpSpPr>
        <p:grpSpPr bwMode="auto">
          <a:xfrm>
            <a:off x="457200" y="1656429"/>
            <a:ext cx="7772400" cy="503238"/>
            <a:chOff x="432" y="1008"/>
            <a:chExt cx="4896" cy="317"/>
          </a:xfrm>
        </p:grpSpPr>
        <p:sp>
          <p:nvSpPr>
            <p:cNvPr id="430126" name="Rectangle 46"/>
            <p:cNvSpPr>
              <a:spLocks noChangeArrowheads="1"/>
            </p:cNvSpPr>
            <p:nvPr/>
          </p:nvSpPr>
          <p:spPr bwMode="auto">
            <a:xfrm>
              <a:off x="4560" y="1008"/>
              <a:ext cx="336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/>
            <a:p>
              <a:pPr algn="ctr"/>
              <a:r>
                <a:rPr lang="en-US" sz="2400" b="1">
                  <a:cs typeface="Times New Roman" pitchFamily="18" charset="0"/>
                </a:rPr>
                <a:t>∙∙∙</a:t>
              </a:r>
            </a:p>
          </p:txBody>
        </p:sp>
        <p:grpSp>
          <p:nvGrpSpPr>
            <p:cNvPr id="430127" name="Group 47"/>
            <p:cNvGrpSpPr>
              <a:grpSpLocks/>
            </p:cNvGrpSpPr>
            <p:nvPr/>
          </p:nvGrpSpPr>
          <p:grpSpPr bwMode="auto">
            <a:xfrm>
              <a:off x="4992" y="1008"/>
              <a:ext cx="336" cy="317"/>
              <a:chOff x="4992" y="1008"/>
              <a:chExt cx="336" cy="317"/>
            </a:xfrm>
          </p:grpSpPr>
          <p:sp>
            <p:nvSpPr>
              <p:cNvPr id="430128" name="Rectangle 48"/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29" name="Text Box 49"/>
              <p:cNvSpPr txBox="1">
                <a:spLocks noChangeArrowheads="1"/>
              </p:cNvSpPr>
              <p:nvPr/>
            </p:nvSpPr>
            <p:spPr bwMode="auto">
              <a:xfrm>
                <a:off x="5040" y="1171"/>
                <a:ext cx="239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1600" b="1">
                    <a:latin typeface="Arial" charset="0"/>
                  </a:rPr>
                  <a:t>2</a:t>
                </a:r>
                <a:r>
                  <a:rPr lang="en-US" sz="1600" b="1" baseline="30000">
                    <a:latin typeface="Arial" charset="0"/>
                  </a:rPr>
                  <a:t>n</a:t>
                </a:r>
                <a:r>
                  <a:rPr lang="en-US" sz="1600" b="1">
                    <a:latin typeface="Arial" charset="0"/>
                  </a:rPr>
                  <a:t>-1</a:t>
                </a:r>
              </a:p>
            </p:txBody>
          </p:sp>
        </p:grpSp>
        <p:grpSp>
          <p:nvGrpSpPr>
            <p:cNvPr id="430130" name="Group 50"/>
            <p:cNvGrpSpPr>
              <a:grpSpLocks/>
            </p:cNvGrpSpPr>
            <p:nvPr/>
          </p:nvGrpSpPr>
          <p:grpSpPr bwMode="auto">
            <a:xfrm>
              <a:off x="432" y="1008"/>
              <a:ext cx="336" cy="317"/>
              <a:chOff x="4992" y="1008"/>
              <a:chExt cx="336" cy="317"/>
            </a:xfrm>
          </p:grpSpPr>
          <p:sp>
            <p:nvSpPr>
              <p:cNvPr id="430131" name="Rectangle 51"/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32" name="Text Box 52"/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1600" b="1">
                    <a:latin typeface="Arial" charset="0"/>
                  </a:rPr>
                  <a:t>0</a:t>
                </a:r>
              </a:p>
            </p:txBody>
          </p:sp>
        </p:grpSp>
        <p:grpSp>
          <p:nvGrpSpPr>
            <p:cNvPr id="430133" name="Group 53"/>
            <p:cNvGrpSpPr>
              <a:grpSpLocks/>
            </p:cNvGrpSpPr>
            <p:nvPr/>
          </p:nvGrpSpPr>
          <p:grpSpPr bwMode="auto">
            <a:xfrm>
              <a:off x="768" y="1008"/>
              <a:ext cx="336" cy="317"/>
              <a:chOff x="4992" y="1008"/>
              <a:chExt cx="336" cy="317"/>
            </a:xfrm>
          </p:grpSpPr>
          <p:sp>
            <p:nvSpPr>
              <p:cNvPr id="430134" name="Rectangle 54"/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35" name="Text Box 55"/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1600" b="1">
                    <a:latin typeface="Arial" charset="0"/>
                  </a:rPr>
                  <a:t>1</a:t>
                </a:r>
              </a:p>
            </p:txBody>
          </p:sp>
        </p:grpSp>
        <p:grpSp>
          <p:nvGrpSpPr>
            <p:cNvPr id="430136" name="Group 56"/>
            <p:cNvGrpSpPr>
              <a:grpSpLocks/>
            </p:cNvGrpSpPr>
            <p:nvPr/>
          </p:nvGrpSpPr>
          <p:grpSpPr bwMode="auto">
            <a:xfrm>
              <a:off x="1104" y="1008"/>
              <a:ext cx="336" cy="317"/>
              <a:chOff x="4992" y="1008"/>
              <a:chExt cx="336" cy="317"/>
            </a:xfrm>
          </p:grpSpPr>
          <p:sp>
            <p:nvSpPr>
              <p:cNvPr id="430137" name="Rectangle 57"/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38" name="Text Box 58"/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1600" b="1">
                    <a:latin typeface="Arial" charset="0"/>
                  </a:rPr>
                  <a:t>2</a:t>
                </a:r>
              </a:p>
            </p:txBody>
          </p:sp>
        </p:grpSp>
        <p:grpSp>
          <p:nvGrpSpPr>
            <p:cNvPr id="430139" name="Group 59"/>
            <p:cNvGrpSpPr>
              <a:grpSpLocks/>
            </p:cNvGrpSpPr>
            <p:nvPr/>
          </p:nvGrpSpPr>
          <p:grpSpPr bwMode="auto">
            <a:xfrm>
              <a:off x="1440" y="1008"/>
              <a:ext cx="336" cy="317"/>
              <a:chOff x="4992" y="1008"/>
              <a:chExt cx="336" cy="317"/>
            </a:xfrm>
          </p:grpSpPr>
          <p:sp>
            <p:nvSpPr>
              <p:cNvPr id="430140" name="Rectangle 60"/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41" name="Text Box 61"/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1600" b="1">
                    <a:latin typeface="Arial" charset="0"/>
                  </a:rPr>
                  <a:t>3</a:t>
                </a:r>
              </a:p>
            </p:txBody>
          </p:sp>
        </p:grpSp>
        <p:grpSp>
          <p:nvGrpSpPr>
            <p:cNvPr id="430142" name="Group 62"/>
            <p:cNvGrpSpPr>
              <a:grpSpLocks/>
            </p:cNvGrpSpPr>
            <p:nvPr/>
          </p:nvGrpSpPr>
          <p:grpSpPr bwMode="auto">
            <a:xfrm>
              <a:off x="1776" y="1008"/>
              <a:ext cx="336" cy="317"/>
              <a:chOff x="4992" y="1008"/>
              <a:chExt cx="336" cy="317"/>
            </a:xfrm>
          </p:grpSpPr>
          <p:sp>
            <p:nvSpPr>
              <p:cNvPr id="430143" name="Rectangle 63"/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44" name="Text Box 64"/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1600" b="1">
                    <a:latin typeface="Arial" charset="0"/>
                  </a:rPr>
                  <a:t>4</a:t>
                </a:r>
              </a:p>
            </p:txBody>
          </p:sp>
        </p:grpSp>
        <p:grpSp>
          <p:nvGrpSpPr>
            <p:cNvPr id="430145" name="Group 65"/>
            <p:cNvGrpSpPr>
              <a:grpSpLocks/>
            </p:cNvGrpSpPr>
            <p:nvPr/>
          </p:nvGrpSpPr>
          <p:grpSpPr bwMode="auto">
            <a:xfrm>
              <a:off x="2112" y="1008"/>
              <a:ext cx="336" cy="317"/>
              <a:chOff x="4992" y="1008"/>
              <a:chExt cx="336" cy="317"/>
            </a:xfrm>
          </p:grpSpPr>
          <p:sp>
            <p:nvSpPr>
              <p:cNvPr id="430146" name="Rectangle 66"/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47" name="Text Box 67"/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1600" b="1">
                    <a:latin typeface="Arial" charset="0"/>
                  </a:rPr>
                  <a:t>5</a:t>
                </a:r>
              </a:p>
            </p:txBody>
          </p:sp>
        </p:grpSp>
        <p:grpSp>
          <p:nvGrpSpPr>
            <p:cNvPr id="430148" name="Group 68"/>
            <p:cNvGrpSpPr>
              <a:grpSpLocks/>
            </p:cNvGrpSpPr>
            <p:nvPr/>
          </p:nvGrpSpPr>
          <p:grpSpPr bwMode="auto">
            <a:xfrm>
              <a:off x="2448" y="1008"/>
              <a:ext cx="336" cy="317"/>
              <a:chOff x="4992" y="1008"/>
              <a:chExt cx="336" cy="317"/>
            </a:xfrm>
          </p:grpSpPr>
          <p:sp>
            <p:nvSpPr>
              <p:cNvPr id="430149" name="Rectangle 69"/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50" name="Text Box 70"/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1600" b="1">
                    <a:latin typeface="Arial" charset="0"/>
                  </a:rPr>
                  <a:t>6</a:t>
                </a:r>
              </a:p>
            </p:txBody>
          </p:sp>
        </p:grpSp>
        <p:grpSp>
          <p:nvGrpSpPr>
            <p:cNvPr id="430151" name="Group 71"/>
            <p:cNvGrpSpPr>
              <a:grpSpLocks/>
            </p:cNvGrpSpPr>
            <p:nvPr/>
          </p:nvGrpSpPr>
          <p:grpSpPr bwMode="auto">
            <a:xfrm>
              <a:off x="2784" y="1008"/>
              <a:ext cx="336" cy="317"/>
              <a:chOff x="4992" y="1008"/>
              <a:chExt cx="336" cy="317"/>
            </a:xfrm>
          </p:grpSpPr>
          <p:sp>
            <p:nvSpPr>
              <p:cNvPr id="430152" name="Rectangle 72"/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53" name="Text Box 73"/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1600" b="1">
                    <a:latin typeface="Arial" charset="0"/>
                  </a:rPr>
                  <a:t>7</a:t>
                </a:r>
              </a:p>
            </p:txBody>
          </p:sp>
        </p:grpSp>
        <p:grpSp>
          <p:nvGrpSpPr>
            <p:cNvPr id="430154" name="Group 74"/>
            <p:cNvGrpSpPr>
              <a:grpSpLocks/>
            </p:cNvGrpSpPr>
            <p:nvPr/>
          </p:nvGrpSpPr>
          <p:grpSpPr bwMode="auto">
            <a:xfrm>
              <a:off x="3120" y="1008"/>
              <a:ext cx="336" cy="317"/>
              <a:chOff x="4992" y="1008"/>
              <a:chExt cx="336" cy="317"/>
            </a:xfrm>
          </p:grpSpPr>
          <p:sp>
            <p:nvSpPr>
              <p:cNvPr id="430155" name="Rectangle 75"/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56" name="Text Box 76"/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1600" b="1">
                    <a:latin typeface="Arial" charset="0"/>
                  </a:rPr>
                  <a:t>8</a:t>
                </a:r>
              </a:p>
            </p:txBody>
          </p:sp>
        </p:grpSp>
        <p:grpSp>
          <p:nvGrpSpPr>
            <p:cNvPr id="430157" name="Group 77"/>
            <p:cNvGrpSpPr>
              <a:grpSpLocks/>
            </p:cNvGrpSpPr>
            <p:nvPr/>
          </p:nvGrpSpPr>
          <p:grpSpPr bwMode="auto">
            <a:xfrm>
              <a:off x="3456" y="1008"/>
              <a:ext cx="336" cy="317"/>
              <a:chOff x="4992" y="1008"/>
              <a:chExt cx="336" cy="317"/>
            </a:xfrm>
          </p:grpSpPr>
          <p:sp>
            <p:nvSpPr>
              <p:cNvPr id="430158" name="Rectangle 78"/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59" name="Text Box 79"/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1600" b="1">
                    <a:latin typeface="Arial" charset="0"/>
                  </a:rPr>
                  <a:t>9</a:t>
                </a:r>
              </a:p>
            </p:txBody>
          </p:sp>
        </p:grpSp>
        <p:grpSp>
          <p:nvGrpSpPr>
            <p:cNvPr id="430160" name="Group 80"/>
            <p:cNvGrpSpPr>
              <a:grpSpLocks/>
            </p:cNvGrpSpPr>
            <p:nvPr/>
          </p:nvGrpSpPr>
          <p:grpSpPr bwMode="auto">
            <a:xfrm>
              <a:off x="3792" y="1008"/>
              <a:ext cx="336" cy="317"/>
              <a:chOff x="4992" y="1008"/>
              <a:chExt cx="336" cy="317"/>
            </a:xfrm>
          </p:grpSpPr>
          <p:sp>
            <p:nvSpPr>
              <p:cNvPr id="430161" name="Rectangle 81"/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62" name="Text Box 82"/>
              <p:cNvSpPr txBox="1">
                <a:spLocks noChangeArrowheads="1"/>
              </p:cNvSpPr>
              <p:nvPr/>
            </p:nvSpPr>
            <p:spPr bwMode="auto">
              <a:xfrm>
                <a:off x="5089" y="1171"/>
                <a:ext cx="142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1600" b="1">
                    <a:latin typeface="Arial" charset="0"/>
                  </a:rPr>
                  <a:t>10</a:t>
                </a:r>
              </a:p>
            </p:txBody>
          </p:sp>
        </p:grpSp>
        <p:grpSp>
          <p:nvGrpSpPr>
            <p:cNvPr id="430163" name="Group 83"/>
            <p:cNvGrpSpPr>
              <a:grpSpLocks/>
            </p:cNvGrpSpPr>
            <p:nvPr/>
          </p:nvGrpSpPr>
          <p:grpSpPr bwMode="auto">
            <a:xfrm>
              <a:off x="4128" y="1008"/>
              <a:ext cx="336" cy="317"/>
              <a:chOff x="4992" y="1008"/>
              <a:chExt cx="336" cy="317"/>
            </a:xfrm>
          </p:grpSpPr>
          <p:sp>
            <p:nvSpPr>
              <p:cNvPr id="430164" name="Rectangle 84"/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65" name="Text Box 85"/>
              <p:cNvSpPr txBox="1">
                <a:spLocks noChangeArrowheads="1"/>
              </p:cNvSpPr>
              <p:nvPr/>
            </p:nvSpPr>
            <p:spPr bwMode="auto">
              <a:xfrm>
                <a:off x="5089" y="1171"/>
                <a:ext cx="142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1600" b="1">
                    <a:latin typeface="Arial" charset="0"/>
                  </a:rPr>
                  <a:t>11</a:t>
                </a: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3D3FD-534C-435F-A3E6-F9802B86B43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46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0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30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30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30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1039513" cy="4876800"/>
          </a:xfrm>
        </p:spPr>
        <p:txBody>
          <a:bodyPr vert="vert270"/>
          <a:lstStyle/>
          <a:p>
            <a:r>
              <a:rPr lang="en-US" dirty="0" smtClean="0"/>
              <a:t>Addresses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3D3FD-534C-435F-A3E6-F9802B86B43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4937291"/>
              </p:ext>
            </p:extLst>
          </p:nvPr>
        </p:nvGraphicFramePr>
        <p:xfrm>
          <a:off x="1924884" y="494694"/>
          <a:ext cx="6232145" cy="619185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75516">
                  <a:extLst>
                    <a:ext uri="{9D8B030D-6E8A-4147-A177-3AD203B41FA5}">
                      <a16:colId xmlns:a16="http://schemas.microsoft.com/office/drawing/2014/main" val="1081115166"/>
                    </a:ext>
                  </a:extLst>
                </a:gridCol>
                <a:gridCol w="1217342">
                  <a:extLst>
                    <a:ext uri="{9D8B030D-6E8A-4147-A177-3AD203B41FA5}">
                      <a16:colId xmlns:a16="http://schemas.microsoft.com/office/drawing/2014/main" val="510042998"/>
                    </a:ext>
                  </a:extLst>
                </a:gridCol>
                <a:gridCol w="1246429">
                  <a:extLst>
                    <a:ext uri="{9D8B030D-6E8A-4147-A177-3AD203B41FA5}">
                      <a16:colId xmlns:a16="http://schemas.microsoft.com/office/drawing/2014/main" val="2365335223"/>
                    </a:ext>
                  </a:extLst>
                </a:gridCol>
                <a:gridCol w="1246429">
                  <a:extLst>
                    <a:ext uri="{9D8B030D-6E8A-4147-A177-3AD203B41FA5}">
                      <a16:colId xmlns:a16="http://schemas.microsoft.com/office/drawing/2014/main" val="216834776"/>
                    </a:ext>
                  </a:extLst>
                </a:gridCol>
                <a:gridCol w="1246429">
                  <a:extLst>
                    <a:ext uri="{9D8B030D-6E8A-4147-A177-3AD203B41FA5}">
                      <a16:colId xmlns:a16="http://schemas.microsoft.com/office/drawing/2014/main" val="3828466818"/>
                    </a:ext>
                  </a:extLst>
                </a:gridCol>
              </a:tblGrid>
              <a:tr h="34036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Byte</a:t>
                      </a:r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char</a:t>
                      </a:r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int</a:t>
                      </a:r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short</a:t>
                      </a:r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double</a:t>
                      </a:r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5545603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10…</a:t>
                      </a:r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10…</a:t>
                      </a:r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10…</a:t>
                      </a:r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10…</a:t>
                      </a:r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10…</a:t>
                      </a:r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632002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69678" marR="69678" marT="34836" marB="3483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marL="69678" marR="69678" marT="34836" marB="3483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69678" marR="69678" marT="34836" marB="3483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1103478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80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80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0943125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80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69678" marR="69678" marT="34836" marB="3483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80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568534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80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5497649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69678" marR="69678" marT="34836" marB="3483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69678" marR="69678" marT="34836" marB="3483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80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2927216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80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80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9561923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80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69678" marR="69678" marT="34836" marB="3483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80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539132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32633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69678" marR="69678" marT="34836" marB="3483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69678" marR="69678" marT="34836" marB="3483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69678" marR="69678" marT="34836" marB="3483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4158810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80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80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5520469"/>
                  </a:ext>
                </a:extLst>
              </a:tr>
              <a:tr h="33040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80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69678" marR="69678" marT="34836" marB="3483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80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775449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80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7751557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69678" marR="69678" marT="34836" marB="3483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69678" marR="69678" marT="34836" marB="3483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80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3789345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800"/>
                    </a:p>
                  </a:txBody>
                  <a:tcPr marL="69678" marR="69678" marT="34836" marB="34836"/>
                </a:tc>
                <a:tc v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80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5613944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800"/>
                    </a:p>
                  </a:txBody>
                  <a:tcPr marL="69678" marR="69678" marT="34836" marB="34836"/>
                </a:tc>
                <a:tc rowSpan="2"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69678" marR="69678" marT="34836" marB="3483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80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3801955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9678" marR="69678" marT="34836" marB="34836"/>
                </a:tc>
                <a:tc v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9678" marR="69678" marT="34836" marB="348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3280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2666341"/>
      </p:ext>
    </p:extLst>
  </p:cSld>
  <p:clrMapOvr>
    <a:masterClrMapping/>
  </p:clrMapOvr>
</p:sld>
</file>

<file path=ppt/theme/theme1.xml><?xml version="1.0" encoding="utf-8"?>
<a:theme xmlns:a="http://schemas.openxmlformats.org/drawingml/2006/main" name="Ciaraldi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CiaraldiPortrait</Template>
  <TotalTime>3090</TotalTime>
  <Words>2291</Words>
  <Application>Microsoft Office PowerPoint</Application>
  <PresentationFormat>On-screen Show (4:3)</PresentationFormat>
  <Paragraphs>600</Paragraphs>
  <Slides>48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48</vt:i4>
      </vt:variant>
    </vt:vector>
  </HeadingPairs>
  <TitlesOfParts>
    <vt:vector size="64" baseType="lpstr">
      <vt:lpstr>Arial</vt:lpstr>
      <vt:lpstr>Arial Black</vt:lpstr>
      <vt:lpstr>Calibri</vt:lpstr>
      <vt:lpstr>Courier New</vt:lpstr>
      <vt:lpstr>Monotype Sorts</vt:lpstr>
      <vt:lpstr>Symbol</vt:lpstr>
      <vt:lpstr>Tahoma</vt:lpstr>
      <vt:lpstr>Times New Roman</vt:lpstr>
      <vt:lpstr>Wingdings</vt:lpstr>
      <vt:lpstr>CiaraldiPortrait</vt:lpstr>
      <vt:lpstr>1_Contemporary Portrait</vt:lpstr>
      <vt:lpstr>2_Contemporary Portrait</vt:lpstr>
      <vt:lpstr>3_Contemporary Portrait</vt:lpstr>
      <vt:lpstr>4_Contemporary Portrait</vt:lpstr>
      <vt:lpstr>5_Contemporary Portrait</vt:lpstr>
      <vt:lpstr>6_Contemporary Portrait</vt:lpstr>
      <vt:lpstr>CS2303: Systems Programming Concepts</vt:lpstr>
      <vt:lpstr>Symbolic Constants</vt:lpstr>
      <vt:lpstr>Symbolic Constants: How</vt:lpstr>
      <vt:lpstr>Symbolic Constants: Why</vt:lpstr>
      <vt:lpstr>Memory Organization</vt:lpstr>
      <vt:lpstr>Memory</vt:lpstr>
      <vt:lpstr>Memory Organization</vt:lpstr>
      <vt:lpstr>Memory Organization (continued)</vt:lpstr>
      <vt:lpstr>Addresses</vt:lpstr>
      <vt:lpstr>Typical memory organization</vt:lpstr>
      <vt:lpstr>Arrays</vt:lpstr>
      <vt:lpstr>Declaring Arrays</vt:lpstr>
      <vt:lpstr>Declaring Arrays (continued)</vt:lpstr>
      <vt:lpstr>Static Data Allocation</vt:lpstr>
      <vt:lpstr>Declaring Arrays (continued)</vt:lpstr>
      <vt:lpstr>Dynamic Data Allocation</vt:lpstr>
      <vt:lpstr>Declaring Arrays (continued)</vt:lpstr>
      <vt:lpstr>Dynamic Array Size Determination</vt:lpstr>
      <vt:lpstr>Array Initialization</vt:lpstr>
      <vt:lpstr>Implicit Array Size Determination</vt:lpstr>
      <vt:lpstr>Getting Size of Implicit Arrays</vt:lpstr>
      <vt:lpstr>Limitations of sizeof</vt:lpstr>
      <vt:lpstr>Initializing a Two-Dimensional Array</vt:lpstr>
      <vt:lpstr>Definition – Pointer</vt:lpstr>
      <vt:lpstr>Dynamic Data Allocation</vt:lpstr>
      <vt:lpstr>Pointers in C</vt:lpstr>
      <vt:lpstr>Declaring Pointers in C</vt:lpstr>
      <vt:lpstr>Declaring Pointers in C</vt:lpstr>
      <vt:lpstr>Declaring Pointers in C (continued)</vt:lpstr>
      <vt:lpstr>Pointer Arithmetic</vt:lpstr>
      <vt:lpstr>Pointer Arithmetic (continued)</vt:lpstr>
      <vt:lpstr>Pointer Arithmetic (continued)</vt:lpstr>
      <vt:lpstr>Why introduce pointers in the middle of a lesson on arrays?</vt:lpstr>
      <vt:lpstr>In Reality …</vt:lpstr>
      <vt:lpstr>In Reality (continued):–</vt:lpstr>
      <vt:lpstr> In Reality (continued)</vt:lpstr>
      <vt:lpstr>Note</vt:lpstr>
      <vt:lpstr>Arrays as Function Parameters</vt:lpstr>
      <vt:lpstr>Arrays as Function Parameters (continued)</vt:lpstr>
      <vt:lpstr>Example</vt:lpstr>
      <vt:lpstr>Another Example</vt:lpstr>
      <vt:lpstr>Recap</vt:lpstr>
      <vt:lpstr>Additional Note</vt:lpstr>
      <vt:lpstr>sizeof</vt:lpstr>
      <vt:lpstr>sizeof</vt:lpstr>
      <vt:lpstr>sizeof</vt:lpstr>
      <vt:lpstr>What the C99 Standard Says About sizeof</vt:lpstr>
      <vt:lpstr>sizeof and Arrays (Very Important!)</vt:lpstr>
    </vt:vector>
  </TitlesOfParts>
  <Company>WPI Dept of 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CS525W: Webware</dc:title>
  <dc:creator>Mike Ciaraldi</dc:creator>
  <cp:lastModifiedBy>Ciaraldi, Michael J</cp:lastModifiedBy>
  <cp:revision>289</cp:revision>
  <dcterms:created xsi:type="dcterms:W3CDTF">2000-03-15T17:46:46Z</dcterms:created>
  <dcterms:modified xsi:type="dcterms:W3CDTF">2017-09-07T12:43:52Z</dcterms:modified>
</cp:coreProperties>
</file>