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3737" r:id="rId2"/>
    <p:sldMasterId id="2147483749" r:id="rId3"/>
    <p:sldMasterId id="2147483761" r:id="rId4"/>
    <p:sldMasterId id="2147483773" r:id="rId5"/>
    <p:sldMasterId id="2147483785" r:id="rId6"/>
    <p:sldMasterId id="2147483797" r:id="rId7"/>
  </p:sldMasterIdLst>
  <p:notesMasterIdLst>
    <p:notesMasterId r:id="rId73"/>
  </p:notesMasterIdLst>
  <p:handoutMasterIdLst>
    <p:handoutMasterId r:id="rId74"/>
  </p:handoutMasterIdLst>
  <p:sldIdLst>
    <p:sldId id="292" r:id="rId8"/>
    <p:sldId id="354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55" r:id="rId24"/>
    <p:sldId id="356" r:id="rId25"/>
    <p:sldId id="35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339" r:id="rId46"/>
    <p:sldId id="340" r:id="rId47"/>
    <p:sldId id="327" r:id="rId48"/>
    <p:sldId id="328" r:id="rId49"/>
    <p:sldId id="329" r:id="rId50"/>
    <p:sldId id="330" r:id="rId51"/>
    <p:sldId id="331" r:id="rId52"/>
    <p:sldId id="332" r:id="rId53"/>
    <p:sldId id="333" r:id="rId54"/>
    <p:sldId id="334" r:id="rId55"/>
    <p:sldId id="335" r:id="rId56"/>
    <p:sldId id="336" r:id="rId57"/>
    <p:sldId id="337" r:id="rId58"/>
    <p:sldId id="338" r:id="rId59"/>
    <p:sldId id="341" r:id="rId60"/>
    <p:sldId id="342" r:id="rId61"/>
    <p:sldId id="343" r:id="rId62"/>
    <p:sldId id="344" r:id="rId63"/>
    <p:sldId id="345" r:id="rId64"/>
    <p:sldId id="346" r:id="rId65"/>
    <p:sldId id="347" r:id="rId66"/>
    <p:sldId id="348" r:id="rId67"/>
    <p:sldId id="349" r:id="rId68"/>
    <p:sldId id="350" r:id="rId69"/>
    <p:sldId id="351" r:id="rId70"/>
    <p:sldId id="352" r:id="rId71"/>
    <p:sldId id="353" r:id="rId72"/>
  </p:sldIdLst>
  <p:sldSz cx="9144000" cy="6858000" type="screen4x3"/>
  <p:notesSz cx="7150100" cy="9448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8851" autoAdjust="0"/>
  </p:normalViewPr>
  <p:slideViewPr>
    <p:cSldViewPr>
      <p:cViewPr varScale="1">
        <p:scale>
          <a:sx n="62" d="100"/>
          <a:sy n="62" d="100"/>
        </p:scale>
        <p:origin x="1398" y="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76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61" Type="http://schemas.openxmlformats.org/officeDocument/2006/relationships/slide" Target="slides/slide54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theme" Target="theme/theme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03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49713" y="0"/>
            <a:ext cx="31003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5725"/>
            <a:ext cx="31003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b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49713" y="8975725"/>
            <a:ext cx="31003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b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pPr>
              <a:defRPr/>
            </a:pPr>
            <a:fld id="{BAF02042-77AA-459E-B158-CB47A68559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00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03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49713" y="0"/>
            <a:ext cx="31003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2850" y="708025"/>
            <a:ext cx="47244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2500" y="4486275"/>
            <a:ext cx="5245100" cy="425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5725"/>
            <a:ext cx="31003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b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49713" y="8975725"/>
            <a:ext cx="31003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b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pPr>
              <a:defRPr/>
            </a:pPr>
            <a:fld id="{40F648CD-C06D-4BCE-847B-F2C8574EA6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802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1934502-5919-4953-B87E-C759745C6ED3}" type="slidenum">
              <a:rPr lang="en-US" sz="1200" smtClean="0"/>
              <a:pPr/>
              <a:t>5</a:t>
            </a:fld>
            <a:endParaRPr lang="en-US" sz="120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This is simplified.</a:t>
            </a:r>
          </a:p>
        </p:txBody>
      </p:sp>
    </p:spTree>
    <p:extLst>
      <p:ext uri="{BB962C8B-B14F-4D97-AF65-F5344CB8AC3E}">
        <p14:creationId xmlns:p14="http://schemas.microsoft.com/office/powerpoint/2010/main" val="3176385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fld id="{FFD0068A-F733-41E9-9BAD-F940534CF570}" type="slidenum">
              <a:rPr lang="en-US" sz="1200" smtClean="0">
                <a:solidFill>
                  <a:srgbClr val="000000"/>
                </a:solidFill>
              </a:rPr>
              <a:pPr/>
              <a:t>46</a:t>
            </a:fld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63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32325" cy="3473450"/>
          </a:xfrm>
          <a:solidFill>
            <a:srgbClr val="FFFFFF"/>
          </a:solidFill>
          <a:ln/>
        </p:spPr>
      </p:sp>
      <p:sp>
        <p:nvSpPr>
          <p:cNvPr id="563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1863" y="4402138"/>
            <a:ext cx="5130800" cy="40814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4270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fld id="{A0210E9F-B29D-4B36-B904-C9D779F8C789}" type="slidenum">
              <a:rPr lang="en-US" sz="1200" smtClean="0">
                <a:solidFill>
                  <a:srgbClr val="000000"/>
                </a:solidFill>
              </a:rPr>
              <a:pPr/>
              <a:t>47</a:t>
            </a:fld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7347" name="Text Box 1"/>
          <p:cNvSpPr txBox="1">
            <a:spLocks noChangeArrowheads="1"/>
          </p:cNvSpPr>
          <p:nvPr/>
        </p:nvSpPr>
        <p:spPr bwMode="auto">
          <a:xfrm>
            <a:off x="1181100" y="695325"/>
            <a:ext cx="4635500" cy="34766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endParaRPr lang="en-US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body"/>
          </p:nvPr>
        </p:nvSpPr>
        <p:spPr>
          <a:xfrm>
            <a:off x="931863" y="4402138"/>
            <a:ext cx="5130800" cy="4171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11144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fld id="{5B6669DF-8006-4B02-980A-38AB69F29438}" type="slidenum">
              <a:rPr lang="en-US" sz="1200" smtClean="0">
                <a:solidFill>
                  <a:srgbClr val="000000"/>
                </a:solidFill>
              </a:rPr>
              <a:pPr/>
              <a:t>48</a:t>
            </a:fld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8371" name="Text Box 1"/>
          <p:cNvSpPr txBox="1">
            <a:spLocks noChangeArrowheads="1"/>
          </p:cNvSpPr>
          <p:nvPr/>
        </p:nvSpPr>
        <p:spPr bwMode="auto">
          <a:xfrm>
            <a:off x="1181100" y="695325"/>
            <a:ext cx="4635500" cy="34766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body"/>
          </p:nvPr>
        </p:nvSpPr>
        <p:spPr>
          <a:xfrm>
            <a:off x="931863" y="4402138"/>
            <a:ext cx="5130800" cy="4171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0290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fld id="{91E1F8F8-A1F0-402A-B235-677C29767EA1}" type="slidenum">
              <a:rPr lang="en-US" sz="1200" smtClean="0">
                <a:solidFill>
                  <a:srgbClr val="000000"/>
                </a:solidFill>
              </a:rPr>
              <a:pPr/>
              <a:t>49</a:t>
            </a:fld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9395" name="Text Box 1"/>
          <p:cNvSpPr txBox="1">
            <a:spLocks noChangeArrowheads="1"/>
          </p:cNvSpPr>
          <p:nvPr/>
        </p:nvSpPr>
        <p:spPr bwMode="auto">
          <a:xfrm>
            <a:off x="1181100" y="695325"/>
            <a:ext cx="4635500" cy="34766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endParaRPr lang="en-US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body"/>
          </p:nvPr>
        </p:nvSpPr>
        <p:spPr>
          <a:xfrm>
            <a:off x="931863" y="4402138"/>
            <a:ext cx="5130800" cy="4171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99456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fld id="{3435A4D3-F9B3-401A-A96B-A4C3E1A2F65C}" type="slidenum">
              <a:rPr lang="en-US" sz="1200" smtClean="0">
                <a:solidFill>
                  <a:srgbClr val="000000"/>
                </a:solidFill>
              </a:rPr>
              <a:pPr/>
              <a:t>50</a:t>
            </a:fld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60419" name="Text Box 1"/>
          <p:cNvSpPr txBox="1">
            <a:spLocks noChangeArrowheads="1"/>
          </p:cNvSpPr>
          <p:nvPr/>
        </p:nvSpPr>
        <p:spPr bwMode="auto">
          <a:xfrm>
            <a:off x="1181100" y="695325"/>
            <a:ext cx="4635500" cy="34766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endParaRPr lang="en-US"/>
          </a:p>
        </p:txBody>
      </p:sp>
      <p:sp>
        <p:nvSpPr>
          <p:cNvPr id="60420" name="Text Box 2"/>
          <p:cNvSpPr>
            <a:spLocks noGrp="1" noChangeArrowheads="1"/>
          </p:cNvSpPr>
          <p:nvPr>
            <p:ph type="body"/>
          </p:nvPr>
        </p:nvSpPr>
        <p:spPr>
          <a:xfrm>
            <a:off x="931863" y="4402138"/>
            <a:ext cx="5133975" cy="41735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>
                <a:ea typeface="DejaVu Sans" charset="0"/>
                <a:cs typeface="DejaVu Sans" charset="0"/>
              </a:rPr>
              <a:t>Many additional features</a:t>
            </a:r>
          </a:p>
        </p:txBody>
      </p:sp>
    </p:spTree>
    <p:extLst>
      <p:ext uri="{BB962C8B-B14F-4D97-AF65-F5344CB8AC3E}">
        <p14:creationId xmlns:p14="http://schemas.microsoft.com/office/powerpoint/2010/main" val="803947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fld id="{582936FA-2504-4B53-82D0-6F7B0CDC55CB}" type="slidenum">
              <a:rPr lang="en-US" sz="1200" smtClean="0">
                <a:solidFill>
                  <a:srgbClr val="000000"/>
                </a:solidFill>
              </a:rPr>
              <a:pPr/>
              <a:t>51</a:t>
            </a:fld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614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32325" cy="3473450"/>
          </a:xfrm>
          <a:solidFill>
            <a:srgbClr val="FFFFFF"/>
          </a:solidFill>
          <a:ln/>
        </p:spPr>
      </p:sp>
      <p:sp>
        <p:nvSpPr>
          <p:cNvPr id="614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1863" y="4402138"/>
            <a:ext cx="5130800" cy="40814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170610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fld id="{2DE785C4-1736-4927-BFEF-5459B91B13CC}" type="slidenum">
              <a:rPr lang="en-US" sz="1200" smtClean="0">
                <a:solidFill>
                  <a:srgbClr val="000000"/>
                </a:solidFill>
              </a:rPr>
              <a:pPr/>
              <a:t>52</a:t>
            </a:fld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1181100" y="695325"/>
            <a:ext cx="4635500" cy="34766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endParaRPr 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body"/>
          </p:nvPr>
        </p:nvSpPr>
        <p:spPr>
          <a:xfrm>
            <a:off x="931863" y="4402138"/>
            <a:ext cx="5130800" cy="4171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52586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93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93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93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93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9A20F42-F65C-4456-86B4-59861BBF0CBE}" type="slidenum">
              <a:rPr lang="en-US" sz="1200" smtClean="0"/>
              <a:pPr/>
              <a:t>53</a:t>
            </a:fld>
            <a:endParaRPr lang="en-US" sz="1200" smtClean="0"/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52500" y="4486275"/>
            <a:ext cx="52451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13484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93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93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93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93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B584C19-C5B6-49CE-ADC4-43278B92F243}" type="slidenum">
              <a:rPr lang="en-US" sz="1200" smtClean="0"/>
              <a:pPr/>
              <a:t>54</a:t>
            </a:fld>
            <a:endParaRPr lang="en-US" sz="1200" smtClean="0"/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52500" y="4486275"/>
            <a:ext cx="52451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985041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93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93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93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93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10AB72-2C65-4E92-9C69-5E50010AC598}" type="slidenum">
              <a:rPr lang="en-US" sz="1200" smtClean="0"/>
              <a:pPr/>
              <a:t>56</a:t>
            </a:fld>
            <a:endParaRPr lang="en-US" sz="1200" smtClean="0"/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52500" y="4486275"/>
            <a:ext cx="52451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40742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06E2C45-81D0-4777-A0B8-55395D8E1690}" type="slidenum">
              <a:rPr lang="en-US" sz="1200" smtClean="0"/>
              <a:pPr/>
              <a:t>6</a:t>
            </a:fld>
            <a:endParaRPr lang="en-US" sz="120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This is simplified.</a:t>
            </a:r>
          </a:p>
        </p:txBody>
      </p:sp>
    </p:spTree>
    <p:extLst>
      <p:ext uri="{BB962C8B-B14F-4D97-AF65-F5344CB8AC3E}">
        <p14:creationId xmlns:p14="http://schemas.microsoft.com/office/powerpoint/2010/main" val="23742344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93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93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93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93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87A20E9-4126-4EE5-9F06-1A6CB373E851}" type="slidenum">
              <a:rPr lang="en-US" sz="1200" smtClean="0"/>
              <a:pPr/>
              <a:t>57</a:t>
            </a:fld>
            <a:endParaRPr lang="en-US" sz="1200" smtClean="0"/>
          </a:p>
        </p:txBody>
      </p:sp>
      <p:sp>
        <p:nvSpPr>
          <p:cNvPr id="46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52500" y="4486275"/>
            <a:ext cx="52451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61796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fld id="{F1F6A7C8-0FE0-4D09-B102-03752CF221C7}" type="slidenum">
              <a:rPr lang="en-US" sz="1200" smtClean="0">
                <a:solidFill>
                  <a:srgbClr val="000000"/>
                </a:solidFill>
              </a:rPr>
              <a:pPr/>
              <a:t>39</a:t>
            </a:fld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32325" cy="3473450"/>
          </a:xfrm>
          <a:solidFill>
            <a:srgbClr val="FFFFFF"/>
          </a:solidFill>
          <a:ln/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1863" y="4402138"/>
            <a:ext cx="5130800" cy="40814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26513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fld id="{68F8B06A-7DE5-43E1-8B47-4CE7BD5111D3}" type="slidenum">
              <a:rPr lang="en-US" sz="1200" smtClean="0">
                <a:solidFill>
                  <a:srgbClr val="000000"/>
                </a:solidFill>
              </a:rPr>
              <a:pPr/>
              <a:t>40</a:t>
            </a:fld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01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32325" cy="3473450"/>
          </a:xfrm>
          <a:solidFill>
            <a:srgbClr val="FFFFFF"/>
          </a:solidFill>
          <a:ln/>
        </p:spPr>
      </p:sp>
      <p:sp>
        <p:nvSpPr>
          <p:cNvPr id="501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1863" y="4402138"/>
            <a:ext cx="5130800" cy="40814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69368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fld id="{CC9CD8F7-5383-469F-934C-C5C3B30D6410}" type="slidenum">
              <a:rPr lang="en-US" sz="1200" smtClean="0">
                <a:solidFill>
                  <a:srgbClr val="000000"/>
                </a:solidFill>
              </a:rPr>
              <a:pPr/>
              <a:t>41</a:t>
            </a:fld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1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32325" cy="3473450"/>
          </a:xfrm>
          <a:solidFill>
            <a:srgbClr val="FFFFFF"/>
          </a:solidFill>
          <a:ln/>
        </p:spPr>
      </p:sp>
      <p:sp>
        <p:nvSpPr>
          <p:cNvPr id="512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1863" y="4402138"/>
            <a:ext cx="5130800" cy="40814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58276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fld id="{85BFD86C-0011-4E4C-A65E-E0D4BE92E52E}" type="slidenum">
              <a:rPr lang="en-US" sz="1200" smtClean="0">
                <a:solidFill>
                  <a:srgbClr val="000000"/>
                </a:solidFill>
              </a:rPr>
              <a:pPr/>
              <a:t>42</a:t>
            </a:fld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22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32325" cy="3473450"/>
          </a:xfrm>
          <a:solidFill>
            <a:srgbClr val="FFFFFF"/>
          </a:solidFill>
          <a:ln/>
        </p:spPr>
      </p:sp>
      <p:sp>
        <p:nvSpPr>
          <p:cNvPr id="522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1863" y="4402138"/>
            <a:ext cx="5130800" cy="40814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11841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fld id="{492F2757-BBDF-45A0-9956-D66A1E018D3B}" type="slidenum">
              <a:rPr lang="en-US" sz="1200" smtClean="0">
                <a:solidFill>
                  <a:srgbClr val="000000"/>
                </a:solidFill>
              </a:rPr>
              <a:pPr/>
              <a:t>43</a:t>
            </a:fld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3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32325" cy="3473450"/>
          </a:xfrm>
          <a:solidFill>
            <a:srgbClr val="FFFFFF"/>
          </a:solidFill>
          <a:ln/>
        </p:spPr>
      </p:sp>
      <p:sp>
        <p:nvSpPr>
          <p:cNvPr id="53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1863" y="4402138"/>
            <a:ext cx="5130800" cy="40814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88995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fld id="{2E454FDE-2F40-41AF-8596-0D872047FC0F}" type="slidenum">
              <a:rPr lang="en-US" sz="1200" smtClean="0">
                <a:solidFill>
                  <a:srgbClr val="000000"/>
                </a:solidFill>
              </a:rPr>
              <a:pPr/>
              <a:t>44</a:t>
            </a:fld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4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32325" cy="3473450"/>
          </a:xfrm>
          <a:solidFill>
            <a:srgbClr val="FFFFFF"/>
          </a:solidFill>
          <a:ln/>
        </p:spPr>
      </p:sp>
      <p:sp>
        <p:nvSpPr>
          <p:cNvPr id="542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1863" y="4402138"/>
            <a:ext cx="5130800" cy="40814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2971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fld id="{53E65E50-88E5-4419-A076-00BC436E3607}" type="slidenum">
              <a:rPr lang="en-US" sz="1200" smtClean="0">
                <a:solidFill>
                  <a:srgbClr val="000000"/>
                </a:solidFill>
              </a:rPr>
              <a:pPr/>
              <a:t>45</a:t>
            </a:fld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5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32325" cy="3473450"/>
          </a:xfrm>
          <a:solidFill>
            <a:srgbClr val="FFFFFF"/>
          </a:solidFill>
          <a:ln/>
        </p:spPr>
      </p:sp>
      <p:sp>
        <p:nvSpPr>
          <p:cNvPr id="55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1863" y="4402138"/>
            <a:ext cx="5130800" cy="40814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36825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819400"/>
            <a:ext cx="6400800" cy="2514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56C0C262-5973-4A39-9285-7501F7318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600200" y="5486400"/>
            <a:ext cx="6400800" cy="457200"/>
          </a:xfrm>
        </p:spPr>
        <p:txBody>
          <a:bodyPr/>
          <a:lstStyle>
            <a:lvl1pPr marL="0" indent="0" algn="ctr">
              <a:buFontTx/>
              <a:buNone/>
              <a:defRPr sz="1600" baseline="0"/>
            </a:lvl1pPr>
          </a:lstStyle>
          <a:p>
            <a:pPr lvl="0"/>
            <a:r>
              <a:rPr lang="en-US" dirty="0" smtClean="0"/>
              <a:t>Click to edit copyright text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5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24927-B498-43B2-8B6B-C4D3F8D991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2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CA35E-D538-4714-9F3A-0D27A5CFD4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5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C0C262-5973-4A39-9285-7501F7318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57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2B1E09C0-CE6C-4EED-A862-C4715217D6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31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F5033-F77D-479B-A65C-5106078AE7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850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A978F-A363-49E2-9827-A128F839501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730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0173A-AFED-470F-8EDE-044ECEA0B3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934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0B4FAD-9C77-42B2-A23B-1E0CD688F4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9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6EE77D-A145-4652-966C-51A192FDD3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2904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8D138-1ADD-49D3-A38A-2A650C24A2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05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5F853-DB82-453E-8307-9905FB6DE5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1846C-9D12-4C41-B3B8-B335DCF03A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6C0C262-5973-4A39-9285-7501F7318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Courier New" pitchFamily="49" charset="0"/>
        <a:buChar char="o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CS2303: Systems Programming Concepts</a:t>
            </a:r>
          </a:p>
        </p:txBody>
      </p:sp>
      <p:sp>
        <p:nvSpPr>
          <p:cNvPr id="3076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630680" y="2466975"/>
            <a:ext cx="6400800" cy="2667000"/>
          </a:xfrm>
        </p:spPr>
        <p:txBody>
          <a:bodyPr/>
          <a:lstStyle/>
          <a:p>
            <a:r>
              <a:rPr lang="en-US" dirty="0" smtClean="0"/>
              <a:t>Class 08.5</a:t>
            </a:r>
          </a:p>
          <a:p>
            <a:r>
              <a:rPr lang="en-US" dirty="0"/>
              <a:t>Unix and Linux</a:t>
            </a:r>
          </a:p>
          <a:p>
            <a:r>
              <a:rPr lang="en-US" dirty="0" smtClean="0"/>
              <a:t>xx</a:t>
            </a:r>
          </a:p>
          <a:p>
            <a:endParaRPr lang="en-US" sz="2800" dirty="0" smtClean="0"/>
          </a:p>
          <a:p>
            <a:endParaRPr lang="en-US" dirty="0" smtClean="0"/>
          </a:p>
        </p:txBody>
      </p:sp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8DD656-93ED-4CD0-ABFE-4C71464687DE}" type="slidenum">
              <a:rPr lang="en-US" sz="1400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0" y="6000750"/>
            <a:ext cx="7239000" cy="457200"/>
          </a:xfrm>
        </p:spPr>
        <p:txBody>
          <a:bodyPr/>
          <a:lstStyle/>
          <a:p>
            <a:pPr marL="457200" lvl="1" indent="0" algn="ctr">
              <a:buNone/>
            </a:pPr>
            <a:r>
              <a:rPr lang="en-US" sz="2000" dirty="0" smtClean="0"/>
              <a:t>Copyright 2005-2017, Michael J. Ciaraldi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Permissions in </a:t>
            </a:r>
            <a:br>
              <a:rPr lang="en-US" dirty="0" smtClean="0"/>
            </a:br>
            <a:r>
              <a:rPr lang="en-US" dirty="0" smtClean="0"/>
              <a:t>Directory Listings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rwx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rwx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rwx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= directory</a:t>
            </a:r>
          </a:p>
          <a:p>
            <a:pPr lvl="1"/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wx</a:t>
            </a:r>
            <a:r>
              <a:rPr lang="en-US" dirty="0" smtClean="0"/>
              <a:t> = Read, Write, Execute for user (owner)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rwx</a:t>
            </a:r>
            <a:r>
              <a:rPr lang="en-US" dirty="0"/>
              <a:t> = Read, Write, Execute for </a:t>
            </a:r>
            <a:r>
              <a:rPr lang="en-US" dirty="0" smtClean="0"/>
              <a:t>group</a:t>
            </a:r>
            <a:endParaRPr lang="en-US" dirty="0"/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rwx</a:t>
            </a:r>
            <a:r>
              <a:rPr lang="en-US" dirty="0"/>
              <a:t> = Read, Write, Execute for </a:t>
            </a:r>
            <a:r>
              <a:rPr lang="en-US" dirty="0" smtClean="0"/>
              <a:t>other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BE7A3-3AF8-4D04-A6B9-27E288B2B76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56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Command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78800" cy="4953000"/>
          </a:xfrm>
        </p:spPr>
        <p:txBody>
          <a:bodyPr/>
          <a:lstStyle/>
          <a:p>
            <a:r>
              <a:rPr lang="en-US" dirty="0" err="1" smtClean="0"/>
              <a:t>cp</a:t>
            </a:r>
            <a:r>
              <a:rPr lang="en-US" dirty="0" smtClean="0"/>
              <a:t> = Copy</a:t>
            </a:r>
          </a:p>
          <a:p>
            <a:pPr lvl="1"/>
            <a:r>
              <a:rPr lang="en-US" b="1" dirty="0" err="1" smtClean="0">
                <a:latin typeface="Courier New" pitchFamily="49" charset="0"/>
              </a:rPr>
              <a:t>cp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i="1" dirty="0" smtClean="0">
                <a:latin typeface="Courier New" pitchFamily="49" charset="0"/>
              </a:rPr>
              <a:t>source destination</a:t>
            </a:r>
          </a:p>
          <a:p>
            <a:pPr lvl="1"/>
            <a:r>
              <a:rPr lang="en-US" dirty="0" smtClean="0"/>
              <a:t>-p = preserve permissions</a:t>
            </a:r>
          </a:p>
          <a:p>
            <a:pPr lvl="1"/>
            <a:r>
              <a:rPr lang="en-US" dirty="0" smtClean="0"/>
              <a:t>-r = recursive</a:t>
            </a:r>
          </a:p>
          <a:p>
            <a:pPr lvl="1"/>
            <a:r>
              <a:rPr lang="en-US" dirty="0" smtClean="0"/>
              <a:t>If destination is an </a:t>
            </a:r>
            <a:r>
              <a:rPr lang="en-US" u="sng" dirty="0" smtClean="0"/>
              <a:t>existing</a:t>
            </a:r>
            <a:r>
              <a:rPr lang="en-US" dirty="0" smtClean="0"/>
              <a:t> directory, file name stays the same.</a:t>
            </a:r>
          </a:p>
          <a:p>
            <a:pPr lvl="1"/>
            <a:r>
              <a:rPr lang="en-US" dirty="0" smtClean="0"/>
              <a:t>Note: source can be multiple files and/or directories.</a:t>
            </a:r>
          </a:p>
          <a:p>
            <a:pPr lvl="2"/>
            <a:r>
              <a:rPr lang="en-US" dirty="0" smtClean="0"/>
              <a:t>So watch those wildcards!</a:t>
            </a:r>
          </a:p>
          <a:p>
            <a:r>
              <a:rPr lang="en-US" u="sng" dirty="0" smtClean="0"/>
              <a:t>Don’t forget the destination!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3CA26BB-4481-4992-85F7-BD9A7C2357A1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11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48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mv Command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78800" cy="4953000"/>
          </a:xfrm>
        </p:spPr>
        <p:txBody>
          <a:bodyPr/>
          <a:lstStyle/>
          <a:p>
            <a:r>
              <a:rPr lang="en-US" dirty="0" smtClean="0"/>
              <a:t>mv = Move</a:t>
            </a:r>
          </a:p>
          <a:p>
            <a:pPr lvl="1"/>
            <a:r>
              <a:rPr lang="en-US" b="1" dirty="0" smtClean="0">
                <a:latin typeface="Courier New" pitchFamily="49" charset="0"/>
              </a:rPr>
              <a:t>mv </a:t>
            </a:r>
            <a:r>
              <a:rPr lang="en-US" b="1" i="1" dirty="0" smtClean="0">
                <a:latin typeface="Courier New" pitchFamily="49" charset="0"/>
              </a:rPr>
              <a:t>source destination</a:t>
            </a:r>
          </a:p>
          <a:p>
            <a:pPr lvl="1"/>
            <a:r>
              <a:rPr lang="en-US" dirty="0" smtClean="0"/>
              <a:t>If destination is an existing directory, file name stays the same.</a:t>
            </a:r>
          </a:p>
          <a:p>
            <a:pPr lvl="1"/>
            <a:r>
              <a:rPr lang="en-US" dirty="0" smtClean="0"/>
              <a:t>Otherwise, this acts as a rename command.</a:t>
            </a:r>
          </a:p>
          <a:p>
            <a:pPr lvl="1"/>
            <a:r>
              <a:rPr lang="en-US" dirty="0" smtClean="0"/>
              <a:t>Note: source can be multiple files and/or directories.</a:t>
            </a:r>
          </a:p>
          <a:p>
            <a:r>
              <a:rPr lang="en-US" u="sng" dirty="0"/>
              <a:t>Don’t forget the destination</a:t>
            </a:r>
            <a:r>
              <a:rPr lang="en-US" u="sng" dirty="0" smtClean="0"/>
              <a:t>!</a:t>
            </a:r>
          </a:p>
          <a:p>
            <a:pPr lvl="1"/>
            <a:r>
              <a:rPr lang="en-US" dirty="0" smtClean="0"/>
              <a:t>Especially when using wildcards.</a:t>
            </a:r>
            <a:endParaRPr lang="en-US" dirty="0"/>
          </a:p>
          <a:p>
            <a:pPr lvl="1"/>
            <a:endParaRPr lang="en-US" b="1" i="1" dirty="0" smtClean="0">
              <a:latin typeface="Courier New" pitchFamily="49" charset="0"/>
            </a:endParaRP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901B546-D096-4812-AE51-DBCFA8A6A46A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12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25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chmod Command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5950"/>
            <a:ext cx="8178800" cy="4667250"/>
          </a:xfrm>
        </p:spPr>
        <p:txBody>
          <a:bodyPr/>
          <a:lstStyle/>
          <a:p>
            <a:r>
              <a:rPr lang="en-US" smtClean="0"/>
              <a:t>chmod = Change mode (permissions)</a:t>
            </a:r>
          </a:p>
          <a:p>
            <a:pPr lvl="1"/>
            <a:r>
              <a:rPr lang="en-US" b="1" smtClean="0">
                <a:latin typeface="Courier New" pitchFamily="49" charset="0"/>
              </a:rPr>
              <a:t>chmod </a:t>
            </a:r>
            <a:r>
              <a:rPr lang="en-US" b="1" i="1" smtClean="0">
                <a:latin typeface="Courier New" pitchFamily="49" charset="0"/>
              </a:rPr>
              <a:t>mode files</a:t>
            </a:r>
          </a:p>
          <a:p>
            <a:r>
              <a:rPr lang="en-US" smtClean="0"/>
              <a:t>Which users: u, g, or o</a:t>
            </a:r>
          </a:p>
          <a:p>
            <a:r>
              <a:rPr lang="en-US" smtClean="0"/>
              <a:t>Attribute: r, w, or x</a:t>
            </a:r>
          </a:p>
          <a:p>
            <a:r>
              <a:rPr lang="en-US" smtClean="0"/>
              <a:t>Connection:</a:t>
            </a:r>
          </a:p>
          <a:p>
            <a:pPr lvl="1"/>
            <a:r>
              <a:rPr lang="en-US" smtClean="0"/>
              <a:t>+ = add</a:t>
            </a:r>
          </a:p>
          <a:p>
            <a:pPr lvl="1"/>
            <a:r>
              <a:rPr lang="en-US" smtClean="0"/>
              <a:t>- = delete</a:t>
            </a:r>
          </a:p>
          <a:p>
            <a:pPr lvl="1"/>
            <a:r>
              <a:rPr lang="en-US" smtClean="0"/>
              <a:t>= = set</a:t>
            </a: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0D83DE2-B483-4CE7-9C04-696C0C25E61C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13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799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chmod Command II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u+x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</a:t>
            </a:r>
          </a:p>
          <a:p>
            <a:pPr lvl="1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o-r foo</a:t>
            </a:r>
          </a:p>
          <a:p>
            <a:pPr lvl="1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u=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rwx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</a:t>
            </a:r>
          </a:p>
          <a:p>
            <a:pPr lvl="1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o+r,g+r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</a:t>
            </a:r>
          </a:p>
          <a:p>
            <a:pPr lvl="1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og+r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</a:t>
            </a:r>
          </a:p>
          <a:p>
            <a:pPr lvl="1"/>
            <a:endParaRPr lang="en-US" dirty="0" smtClean="0"/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B2647A5-6CDC-4D96-980B-8C34EFBDE169}" type="slidenum">
              <a:rPr lang="en-US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299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chmod</a:t>
            </a:r>
            <a:r>
              <a:rPr lang="en-US" dirty="0" smtClean="0"/>
              <a:t> Command III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also use octal numbers.</a:t>
            </a:r>
          </a:p>
          <a:p>
            <a:pPr lvl="1"/>
            <a:r>
              <a:rPr lang="en-US" dirty="0" smtClean="0"/>
              <a:t>But why bother?</a:t>
            </a:r>
          </a:p>
          <a:p>
            <a:r>
              <a:rPr lang="en-US" dirty="0" smtClean="0"/>
              <a:t>Know why you are setting permissions.</a:t>
            </a:r>
          </a:p>
          <a:p>
            <a:r>
              <a:rPr lang="en-US" dirty="0" smtClean="0"/>
              <a:t>Don’t do this: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hmod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777 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</a:p>
          <a:p>
            <a:pPr lvl="1"/>
            <a:endParaRPr lang="en-US" dirty="0" smtClean="0"/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B2647A5-6CDC-4D96-980B-8C34EFBDE169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42908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Background / Foreground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Programs run from the command line will run in the foreground.</a:t>
            </a:r>
          </a:p>
          <a:p>
            <a:r>
              <a:rPr lang="en-US" dirty="0" smtClean="0"/>
              <a:t>To start in the background, use “&amp;”.</a:t>
            </a:r>
          </a:p>
          <a:p>
            <a:pPr lvl="1"/>
            <a:r>
              <a:rPr lang="en-US" b="1" dirty="0" err="1" smtClean="0">
                <a:latin typeface="Courier New" pitchFamily="49" charset="0"/>
              </a:rPr>
              <a:t>emacs</a:t>
            </a:r>
            <a:r>
              <a:rPr lang="en-US" b="1" dirty="0" smtClean="0">
                <a:latin typeface="Courier New" pitchFamily="49" charset="0"/>
              </a:rPr>
              <a:t> foo.cpp &amp;</a:t>
            </a:r>
          </a:p>
          <a:p>
            <a:r>
              <a:rPr lang="en-US" dirty="0" smtClean="0"/>
              <a:t>If you forget,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^Z </a:t>
            </a:r>
            <a:r>
              <a:rPr lang="en-US" dirty="0" smtClean="0"/>
              <a:t>will usually suspend the current foreground task,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bg</a:t>
            </a:r>
            <a:r>
              <a:rPr lang="en-US" dirty="0" smtClean="0"/>
              <a:t> will stick the suspended task into the background.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8F99050-4FBE-44F3-97C1-DC4758DB54AC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16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547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Links, Files, and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508635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For each file, an </a:t>
            </a:r>
            <a:r>
              <a:rPr lang="en-US" i="1" dirty="0" err="1" smtClean="0"/>
              <a:t>inode</a:t>
            </a:r>
            <a:r>
              <a:rPr lang="en-US" dirty="0" smtClean="0"/>
              <a:t> on the disk points to the sectors containing the contents.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When </a:t>
            </a:r>
            <a:r>
              <a:rPr lang="en-US" dirty="0"/>
              <a:t>you first create a file, there is a </a:t>
            </a:r>
            <a:r>
              <a:rPr lang="en-US" i="1" dirty="0"/>
              <a:t>hard link</a:t>
            </a:r>
            <a:r>
              <a:rPr lang="en-US" dirty="0"/>
              <a:t> from the directory </a:t>
            </a:r>
            <a:r>
              <a:rPr lang="en-US" dirty="0" smtClean="0"/>
              <a:t>entry to </a:t>
            </a:r>
            <a:r>
              <a:rPr lang="en-US" dirty="0"/>
              <a:t>the </a:t>
            </a:r>
            <a:r>
              <a:rPr lang="en-US" dirty="0" err="1"/>
              <a:t>inode</a:t>
            </a:r>
            <a:r>
              <a:rPr lang="en-US" dirty="0" smtClean="0"/>
              <a:t>.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You can later create additional hard links to the same </a:t>
            </a:r>
            <a:r>
              <a:rPr lang="en-US" dirty="0" err="1" smtClean="0"/>
              <a:t>inode</a:t>
            </a:r>
            <a:r>
              <a:rPr lang="en-US" dirty="0" smtClean="0"/>
              <a:t>.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All act the same.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To delete a file, </a:t>
            </a:r>
            <a:r>
              <a:rPr lang="en-US" u="sng" dirty="0" smtClean="0"/>
              <a:t>all</a:t>
            </a:r>
            <a:r>
              <a:rPr lang="en-US" dirty="0" smtClean="0"/>
              <a:t> hard links must be removed.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Can also create a </a:t>
            </a:r>
            <a:r>
              <a:rPr lang="en-US" i="1" dirty="0" smtClean="0"/>
              <a:t>soft link</a:t>
            </a:r>
            <a:r>
              <a:rPr lang="en-US" dirty="0" smtClean="0"/>
              <a:t>, which points to another directory entry, not to an </a:t>
            </a:r>
            <a:r>
              <a:rPr lang="en-US" dirty="0" err="1" smtClean="0"/>
              <a:t>inode</a:t>
            </a:r>
            <a:r>
              <a:rPr lang="en-US" dirty="0" smtClean="0"/>
              <a:t>. 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F5033-F77D-479B-A65C-5106078AE79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16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n (link)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78800" cy="5010150"/>
          </a:xfrm>
        </p:spPr>
        <p:txBody>
          <a:bodyPr/>
          <a:lstStyle/>
          <a:p>
            <a:r>
              <a:rPr lang="en-US" dirty="0" smtClean="0"/>
              <a:t>Syntax: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n [-s] </a:t>
            </a:r>
            <a:r>
              <a:rPr lang="en-US" i="1" dirty="0" smtClean="0"/>
              <a:t>target </a:t>
            </a:r>
            <a:r>
              <a:rPr lang="en-US" i="1" dirty="0" err="1" smtClean="0"/>
              <a:t>linkname</a:t>
            </a:r>
            <a:endParaRPr lang="en-US" i="1" dirty="0" smtClean="0"/>
          </a:p>
          <a:p>
            <a:r>
              <a:rPr lang="en-US" dirty="0" smtClean="0"/>
              <a:t>Creates either a hard or soft (symbolic) link from a directory entry to a file.</a:t>
            </a:r>
          </a:p>
          <a:p>
            <a:r>
              <a:rPr lang="en-US" dirty="0" smtClean="0"/>
              <a:t>If </a:t>
            </a:r>
            <a:r>
              <a:rPr lang="en-US" i="1" dirty="0" err="1" smtClean="0"/>
              <a:t>linkname</a:t>
            </a:r>
            <a:r>
              <a:rPr lang="en-US" dirty="0" smtClean="0"/>
              <a:t> is an existing directory, it creates a link in that directory with the same (short) name as the original.</a:t>
            </a:r>
          </a:p>
          <a:p>
            <a:pPr lvl="1"/>
            <a:r>
              <a:rPr lang="en-US" dirty="0" smtClean="0"/>
              <a:t>Same rule as mv and cp.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F5033-F77D-479B-A65C-5106078AE79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06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ln (link)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85950"/>
            <a:ext cx="8915400" cy="4171950"/>
          </a:xfrm>
        </p:spPr>
        <p:txBody>
          <a:bodyPr/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/>
              <a:t>Hard link</a:t>
            </a:r>
          </a:p>
          <a:p>
            <a:pPr lvl="2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ln /home/cs2303/prog1 /home/cs2303/foo</a:t>
            </a:r>
          </a:p>
          <a:p>
            <a:pPr lvl="1"/>
            <a:r>
              <a:rPr lang="en-US" dirty="0"/>
              <a:t>Soft link</a:t>
            </a:r>
          </a:p>
          <a:p>
            <a:pPr lvl="2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ln –s /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home2/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ciaraldi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public_html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/home/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ciaraldi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public_html</a:t>
            </a:r>
            <a:endParaRPr lang="en-US" b="1" strike="sngStrik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5033-F77D-479B-A65C-5106078AE79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2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209" y="2057400"/>
            <a:ext cx="7772400" cy="1143000"/>
          </a:xfrm>
        </p:spPr>
        <p:txBody>
          <a:bodyPr/>
          <a:lstStyle/>
          <a:p>
            <a:r>
              <a:rPr lang="en-US" dirty="0" smtClean="0"/>
              <a:t>Unix and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628" y="3429000"/>
            <a:ext cx="8178800" cy="41719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F5033-F77D-479B-A65C-5106078AE79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07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7772400" cy="1143000"/>
          </a:xfrm>
        </p:spPr>
        <p:txBody>
          <a:bodyPr/>
          <a:lstStyle/>
          <a:p>
            <a:r>
              <a:rPr lang="en-US" dirty="0" smtClean="0"/>
              <a:t>Sequence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8178800" cy="1714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1825" cy="4540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DA455B-B278-4C7E-B4BE-06FA5580C82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19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Computers Powerful?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Easily change functionality by changing program.</a:t>
            </a:r>
          </a:p>
          <a:p>
            <a:r>
              <a:rPr lang="en-US" dirty="0" smtClean="0"/>
              <a:t>Run same program with different data.</a:t>
            </a:r>
          </a:p>
          <a:p>
            <a:r>
              <a:rPr lang="en-US" dirty="0" smtClean="0"/>
              <a:t>What program does can depend on the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21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5950"/>
            <a:ext cx="8178800" cy="4514850"/>
          </a:xfrm>
        </p:spPr>
        <p:txBody>
          <a:bodyPr/>
          <a:lstStyle/>
          <a:p>
            <a:r>
              <a:rPr lang="en-US" dirty="0" smtClean="0"/>
              <a:t>In machine code, there are only a few ways to change the sequence of instructions:</a:t>
            </a:r>
          </a:p>
          <a:p>
            <a:pPr lvl="1"/>
            <a:r>
              <a:rPr lang="en-US" dirty="0" smtClean="0"/>
              <a:t>Jump (a.k.a. branch)</a:t>
            </a:r>
          </a:p>
          <a:p>
            <a:pPr lvl="1"/>
            <a:r>
              <a:rPr lang="en-US" dirty="0" smtClean="0"/>
              <a:t>Conditional jump (a.k.a. branch)</a:t>
            </a:r>
          </a:p>
          <a:p>
            <a:pPr lvl="1"/>
            <a:r>
              <a:rPr lang="en-US" dirty="0" smtClean="0"/>
              <a:t>Function call</a:t>
            </a:r>
          </a:p>
          <a:p>
            <a:pPr lvl="1"/>
            <a:r>
              <a:rPr lang="en-US" dirty="0" smtClean="0"/>
              <a:t>Function return</a:t>
            </a:r>
          </a:p>
          <a:p>
            <a:r>
              <a:rPr lang="en-US" dirty="0" smtClean="0"/>
              <a:t>All iterations, alternatives, and recursions use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1825" cy="4540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DA455B-B278-4C7E-B4BE-06FA5580C82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09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78800" cy="4953000"/>
          </a:xfrm>
        </p:spPr>
        <p:txBody>
          <a:bodyPr/>
          <a:lstStyle/>
          <a:p>
            <a:r>
              <a:rPr lang="en-US" dirty="0" smtClean="0"/>
              <a:t>In high-level languages, there are more powerful control structures:</a:t>
            </a:r>
          </a:p>
          <a:p>
            <a:pPr lvl="1"/>
            <a:r>
              <a:rPr lang="en-US" dirty="0" smtClean="0"/>
              <a:t>if…[then]…else</a:t>
            </a:r>
          </a:p>
          <a:p>
            <a:pPr lvl="1"/>
            <a:r>
              <a:rPr lang="en-US" dirty="0" smtClean="0"/>
              <a:t>switch…case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 loop</a:t>
            </a:r>
          </a:p>
          <a:p>
            <a:pPr lvl="2"/>
            <a:r>
              <a:rPr lang="en-US" dirty="0" smtClean="0"/>
              <a:t>Typically, iteration with increment.</a:t>
            </a:r>
          </a:p>
          <a:p>
            <a:pPr lvl="1"/>
            <a:r>
              <a:rPr lang="en-US" dirty="0" smtClean="0"/>
              <a:t>while, repeat</a:t>
            </a:r>
          </a:p>
          <a:p>
            <a:pPr lvl="2"/>
            <a:r>
              <a:rPr lang="en-US" dirty="0" smtClean="0"/>
              <a:t>Iteration with arbitrary test</a:t>
            </a:r>
          </a:p>
          <a:p>
            <a:pPr lvl="1"/>
            <a:r>
              <a:rPr lang="en-US" dirty="0" smtClean="0"/>
              <a:t>Function call with parameters.</a:t>
            </a:r>
          </a:p>
          <a:p>
            <a:pPr lvl="1"/>
            <a:r>
              <a:rPr lang="en-US" dirty="0" smtClean="0"/>
              <a:t>Return with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1825" cy="4540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DA455B-B278-4C7E-B4BE-06FA5580C82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53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7767638" cy="1311275"/>
          </a:xfrm>
        </p:spPr>
        <p:txBody>
          <a:bodyPr/>
          <a:lstStyle/>
          <a:p>
            <a:r>
              <a:rPr lang="en-US" dirty="0" smtClean="0"/>
              <a:t>Repetition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8178800" cy="22098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1825" cy="4540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DA455B-B278-4C7E-B4BE-06FA5580C82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23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78800" cy="4953000"/>
          </a:xfrm>
        </p:spPr>
        <p:txBody>
          <a:bodyPr/>
          <a:lstStyle/>
          <a:p>
            <a:r>
              <a:rPr lang="en-US" dirty="0" smtClean="0"/>
              <a:t>How to execute the same sequence of code repeatedly?</a:t>
            </a:r>
          </a:p>
          <a:p>
            <a:pPr lvl="1"/>
            <a:r>
              <a:rPr lang="en-US" dirty="0" err="1" smtClean="0"/>
              <a:t>Recurse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Iterate.</a:t>
            </a:r>
          </a:p>
          <a:p>
            <a:r>
              <a:rPr lang="en-US" dirty="0" smtClean="0"/>
              <a:t>It can be shown that they are equally powerful, but which is better?</a:t>
            </a:r>
          </a:p>
          <a:p>
            <a:pPr lvl="1"/>
            <a:r>
              <a:rPr lang="en-US" dirty="0" smtClean="0"/>
              <a:t>Recursion is more natural in functional languages.</a:t>
            </a:r>
          </a:p>
          <a:p>
            <a:pPr lvl="1"/>
            <a:r>
              <a:rPr lang="en-US" dirty="0" smtClean="0"/>
              <a:t>In imperative languages, both can be done, but iteration is often much more efficient.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1825" cy="4540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DA455B-B278-4C7E-B4BE-06FA5580C82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67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while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Format: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5) {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(“%d\n”,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/>
              <a:t>When is the test done?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229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do…while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74038" cy="4300538"/>
          </a:xfrm>
        </p:spPr>
        <p:txBody>
          <a:bodyPr/>
          <a:lstStyle/>
          <a:p>
            <a:r>
              <a:rPr lang="en-US" dirty="0" smtClean="0"/>
              <a:t>Format: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(“%d\n”,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while 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5);</a:t>
            </a:r>
          </a:p>
          <a:p>
            <a:r>
              <a:rPr lang="en-US" dirty="0" smtClean="0"/>
              <a:t>	What’s the difference?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578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174038" cy="48006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 smtClean="0"/>
              <a:t>Combines initialization, test, and step in one statement.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Format: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for (</a:t>
            </a:r>
            <a:r>
              <a:rPr lang="en-US" i="1" dirty="0" smtClean="0"/>
              <a:t>initialize</a:t>
            </a:r>
            <a:r>
              <a:rPr lang="en-US" dirty="0" smtClean="0"/>
              <a:t>; </a:t>
            </a:r>
            <a:r>
              <a:rPr lang="en-US" i="1" dirty="0" smtClean="0"/>
              <a:t>test</a:t>
            </a:r>
            <a:r>
              <a:rPr lang="en-US" dirty="0" smtClean="0"/>
              <a:t>; </a:t>
            </a:r>
            <a:r>
              <a:rPr lang="en-US" i="1" dirty="0" smtClean="0"/>
              <a:t>step</a:t>
            </a:r>
            <a:r>
              <a:rPr lang="en-US" dirty="0" smtClean="0"/>
              <a:t>) </a:t>
            </a:r>
            <a:r>
              <a:rPr lang="en-US" i="1" dirty="0" smtClean="0"/>
              <a:t>statement</a:t>
            </a:r>
            <a:r>
              <a:rPr lang="en-US" dirty="0" smtClean="0"/>
              <a:t>;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Example: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5;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(“%d\n”,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34436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the for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test is performed at the beginning of each pass through the loop.</a:t>
            </a:r>
          </a:p>
          <a:p>
            <a:pPr lvl="1"/>
            <a:r>
              <a:rPr lang="en-US" dirty="0" smtClean="0"/>
              <a:t>If true, the loop is executed.</a:t>
            </a:r>
          </a:p>
          <a:p>
            <a:r>
              <a:rPr lang="en-US" dirty="0" smtClean="0"/>
              <a:t>The step is also called the </a:t>
            </a:r>
            <a:r>
              <a:rPr lang="en-US" i="1" dirty="0" smtClean="0"/>
              <a:t>increment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But the “increment” does not have to actually be a ++.</a:t>
            </a:r>
          </a:p>
          <a:p>
            <a:pPr lvl="1"/>
            <a:r>
              <a:rPr lang="en-US" dirty="0" smtClean="0"/>
              <a:t>Could be a -- or anything else that advances toward the ending condition.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27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/ Linux File System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178800" cy="5334000"/>
          </a:xfrm>
        </p:spPr>
        <p:txBody>
          <a:bodyPr/>
          <a:lstStyle/>
          <a:p>
            <a:r>
              <a:rPr lang="en-US" dirty="0" smtClean="0"/>
              <a:t>Hierarchical file system</a:t>
            </a:r>
          </a:p>
          <a:p>
            <a:pPr lvl="1"/>
            <a:r>
              <a:rPr lang="en-US" dirty="0" smtClean="0"/>
              <a:t>Starts at </a:t>
            </a:r>
            <a:r>
              <a:rPr lang="en-US" i="1" dirty="0" smtClean="0"/>
              <a:t>root</a:t>
            </a:r>
            <a:r>
              <a:rPr lang="en-US" dirty="0" smtClean="0"/>
              <a:t>, denoted “/”.</a:t>
            </a:r>
          </a:p>
          <a:p>
            <a:pPr lvl="2"/>
            <a:r>
              <a:rPr lang="en-US" dirty="0" smtClean="0"/>
              <a:t>Otherwise relative to current directory.</a:t>
            </a:r>
          </a:p>
          <a:p>
            <a:pPr lvl="1"/>
            <a:r>
              <a:rPr lang="en-US" dirty="0" smtClean="0"/>
              <a:t>Separated by slashes.</a:t>
            </a:r>
          </a:p>
          <a:p>
            <a:pPr lvl="1"/>
            <a:r>
              <a:rPr lang="en-US" dirty="0" smtClean="0"/>
              <a:t>No blanks in file names.</a:t>
            </a:r>
          </a:p>
          <a:p>
            <a:pPr lvl="2"/>
            <a:r>
              <a:rPr lang="en-US" dirty="0" smtClean="0"/>
              <a:t>Or at least discouraged.</a:t>
            </a:r>
          </a:p>
          <a:p>
            <a:pPr lvl="1"/>
            <a:r>
              <a:rPr lang="en-US" dirty="0" smtClean="0"/>
              <a:t>Commands and file names are case-sensitive.</a:t>
            </a:r>
          </a:p>
          <a:p>
            <a:pPr lvl="2"/>
            <a:r>
              <a:rPr lang="en-US" dirty="0" smtClean="0"/>
              <a:t>Lower-case preferred.</a:t>
            </a:r>
          </a:p>
          <a:p>
            <a:pPr lvl="1"/>
            <a:r>
              <a:rPr lang="en-US" dirty="0" smtClean="0"/>
              <a:t>As many or few dots as you want.</a:t>
            </a:r>
          </a:p>
          <a:p>
            <a:pPr lvl="2"/>
            <a:r>
              <a:rPr lang="en-US" dirty="0" smtClean="0"/>
              <a:t>Extensions are just </a:t>
            </a:r>
            <a:r>
              <a:rPr lang="en-US" i="1" dirty="0" smtClean="0"/>
              <a:t>conventions</a:t>
            </a:r>
            <a:r>
              <a:rPr lang="en-US" dirty="0" smtClean="0"/>
              <a:t> (mostly).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3B5DE62-7CD2-4465-AB21-CC558D855DF1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3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0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7772400" cy="1295400"/>
          </a:xfrm>
        </p:spPr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oto</a:t>
            </a:r>
            <a:r>
              <a:rPr lang="en-US" dirty="0" smtClean="0"/>
              <a:t>, break, and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178800" cy="19431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1825" cy="4540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DA455B-B278-4C7E-B4BE-06FA5580C82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949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Goto</a:t>
            </a:r>
            <a:r>
              <a:rPr lang="en-US" dirty="0" smtClean="0"/>
              <a:t> Considered Harmful”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(any many other languages) let you put labels on statements.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oto</a:t>
            </a:r>
            <a:r>
              <a:rPr lang="en-US" dirty="0" smtClean="0"/>
              <a:t> lets you jump to any statement.</a:t>
            </a:r>
          </a:p>
          <a:p>
            <a:r>
              <a:rPr lang="en-US" dirty="0" smtClean="0"/>
              <a:t>Extremely dangerous. Why?</a:t>
            </a:r>
          </a:p>
          <a:p>
            <a:r>
              <a:rPr lang="en-US" dirty="0" smtClean="0"/>
              <a:t>So don’t use it!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1825" cy="4540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DA455B-B278-4C7E-B4BE-06FA5580C82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094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and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5181600"/>
          </a:xfrm>
        </p:spPr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reak</a:t>
            </a:r>
            <a:r>
              <a:rPr lang="en-US" dirty="0" smtClean="0"/>
              <a:t> breaks out of a loop.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ontinue</a:t>
            </a:r>
            <a:r>
              <a:rPr lang="en-US" dirty="0" smtClean="0"/>
              <a:t> jumps to the end of the loop.</a:t>
            </a:r>
          </a:p>
          <a:p>
            <a:pPr lvl="1"/>
            <a:r>
              <a:rPr lang="en-US" dirty="0" smtClean="0"/>
              <a:t>But does not exit.</a:t>
            </a:r>
          </a:p>
          <a:p>
            <a:r>
              <a:rPr lang="en-US" dirty="0" smtClean="0"/>
              <a:t>The reader may be unclear how far it jumps.</a:t>
            </a:r>
          </a:p>
          <a:p>
            <a:r>
              <a:rPr lang="en-US" dirty="0" smtClean="0"/>
              <a:t>Often can be replaced by other constructs.</a:t>
            </a:r>
          </a:p>
          <a:p>
            <a:pPr lvl="1"/>
            <a:r>
              <a:rPr lang="en-US" dirty="0" smtClean="0"/>
              <a:t>And probably should be.</a:t>
            </a:r>
          </a:p>
          <a:p>
            <a:r>
              <a:rPr lang="en-US" dirty="0" smtClean="0"/>
              <a:t>The only place break is essential is in switch statements.</a:t>
            </a:r>
          </a:p>
          <a:p>
            <a:pPr lvl="1"/>
            <a:r>
              <a:rPr lang="en-US" dirty="0" smtClean="0"/>
              <a:t>More on that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1825" cy="4540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DA455B-B278-4C7E-B4BE-06FA5580C82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472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7772400" cy="11430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One-and-a-Half</a:t>
            </a:r>
            <a:br>
              <a:rPr lang="en-US" dirty="0" smtClean="0"/>
            </a:br>
            <a:r>
              <a:rPr lang="en-US" dirty="0" smtClean="0"/>
              <a:t>Loop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178800" cy="19431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1825" cy="4540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DA455B-B278-4C7E-B4BE-06FA5580C82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624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One-and-a-Half</a:t>
            </a:r>
            <a:br>
              <a:rPr lang="en-US" dirty="0" smtClean="0"/>
            </a:br>
            <a:r>
              <a:rPr lang="en-US" dirty="0" smtClean="0"/>
              <a:t>Loop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the loop-ending condition is determined in the middle of the loop.</a:t>
            </a:r>
          </a:p>
          <a:p>
            <a:r>
              <a:rPr lang="en-US" dirty="0" smtClean="0"/>
              <a:t>How to get out?</a:t>
            </a:r>
          </a:p>
          <a:p>
            <a:r>
              <a:rPr lang="en-US" dirty="0" smtClean="0"/>
              <a:t>How to construct the loop so it:</a:t>
            </a:r>
          </a:p>
          <a:p>
            <a:pPr lvl="1"/>
            <a:r>
              <a:rPr lang="en-US" dirty="0" smtClean="0"/>
              <a:t>Works correctly.</a:t>
            </a:r>
          </a:p>
          <a:p>
            <a:pPr lvl="1"/>
            <a:r>
              <a:rPr lang="en-US" dirty="0" smtClean="0"/>
              <a:t>Minimizes duplicated code.</a:t>
            </a:r>
          </a:p>
          <a:p>
            <a:pPr lvl="1"/>
            <a:r>
              <a:rPr lang="en-US" dirty="0" smtClean="0"/>
              <a:t>Is clear.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1825" cy="4540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DA455B-B278-4C7E-B4BE-06FA5580C829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01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own Arrow 34"/>
          <p:cNvSpPr/>
          <p:nvPr/>
        </p:nvSpPr>
        <p:spPr bwMode="auto">
          <a:xfrm>
            <a:off x="6553200" y="3866375"/>
            <a:ext cx="533400" cy="2686825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1825" cy="4540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DA455B-B278-4C7E-B4BE-06FA5580C829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8" name="Flowchart: Process 7"/>
          <p:cNvSpPr/>
          <p:nvPr/>
        </p:nvSpPr>
        <p:spPr bwMode="auto">
          <a:xfrm>
            <a:off x="3909444" y="1752600"/>
            <a:ext cx="1676400" cy="609600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9" name="Flowchart: Decision 8"/>
          <p:cNvSpPr/>
          <p:nvPr/>
        </p:nvSpPr>
        <p:spPr bwMode="auto">
          <a:xfrm>
            <a:off x="3505200" y="3505200"/>
            <a:ext cx="2484889" cy="1143000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3877112" y="2667000"/>
            <a:ext cx="1676400" cy="609600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11" name="Flowchart: Process 10"/>
          <p:cNvSpPr/>
          <p:nvPr/>
        </p:nvSpPr>
        <p:spPr bwMode="auto">
          <a:xfrm>
            <a:off x="3953312" y="4876800"/>
            <a:ext cx="1676400" cy="609600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12" name="Flowchart: Process 11"/>
          <p:cNvSpPr/>
          <p:nvPr/>
        </p:nvSpPr>
        <p:spPr bwMode="auto">
          <a:xfrm>
            <a:off x="3997354" y="5791200"/>
            <a:ext cx="1676400" cy="609600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43812" y="182171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Start of loop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4076700" y="2692425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Read data if possible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143812" y="3655753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Read successful?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4143812" y="5012323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Process data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187854" y="5926723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End of loop</a:t>
            </a:r>
            <a:endParaRPr lang="en-US" sz="1600" dirty="0"/>
          </a:p>
        </p:txBody>
      </p:sp>
      <p:sp>
        <p:nvSpPr>
          <p:cNvPr id="19" name="Down Arrow 18"/>
          <p:cNvSpPr/>
          <p:nvPr/>
        </p:nvSpPr>
        <p:spPr bwMode="auto">
          <a:xfrm>
            <a:off x="4572000" y="2362200"/>
            <a:ext cx="381000" cy="304800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20" name="Down Arrow 19"/>
          <p:cNvSpPr/>
          <p:nvPr/>
        </p:nvSpPr>
        <p:spPr bwMode="auto">
          <a:xfrm>
            <a:off x="4572000" y="3277200"/>
            <a:ext cx="381000" cy="228000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21" name="Down Arrow 20"/>
          <p:cNvSpPr/>
          <p:nvPr/>
        </p:nvSpPr>
        <p:spPr bwMode="auto">
          <a:xfrm>
            <a:off x="4557144" y="4648200"/>
            <a:ext cx="381000" cy="228600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22" name="Down Arrow 21"/>
          <p:cNvSpPr/>
          <p:nvPr/>
        </p:nvSpPr>
        <p:spPr bwMode="auto">
          <a:xfrm>
            <a:off x="4557144" y="5486400"/>
            <a:ext cx="381000" cy="304800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97461" y="3657600"/>
            <a:ext cx="731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No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8942" y="4478923"/>
            <a:ext cx="594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Yes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5987467" y="3875588"/>
            <a:ext cx="715511" cy="402223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33" name="Right Arrow 32"/>
          <p:cNvSpPr/>
          <p:nvPr/>
        </p:nvSpPr>
        <p:spPr bwMode="auto">
          <a:xfrm>
            <a:off x="2971800" y="1856288"/>
            <a:ext cx="937644" cy="402223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34" name="Right Arrow 33"/>
          <p:cNvSpPr/>
          <p:nvPr/>
        </p:nvSpPr>
        <p:spPr bwMode="auto">
          <a:xfrm rot="10800000">
            <a:off x="3281843" y="5863054"/>
            <a:ext cx="715511" cy="402223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36" name="Down Arrow 35"/>
          <p:cNvSpPr/>
          <p:nvPr/>
        </p:nvSpPr>
        <p:spPr bwMode="auto">
          <a:xfrm rot="10800000">
            <a:off x="2886854" y="2160263"/>
            <a:ext cx="533400" cy="4105013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357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1:</a:t>
            </a:r>
            <a:br>
              <a:rPr lang="en-US" dirty="0" smtClean="0"/>
            </a:br>
            <a:r>
              <a:rPr lang="en-US" dirty="0" smtClean="0"/>
              <a:t>Process if Data Exists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1825" cy="4540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DA455B-B278-4C7E-B4BE-06FA5580C829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8" name="Flowchart: Process 7"/>
          <p:cNvSpPr/>
          <p:nvPr/>
        </p:nvSpPr>
        <p:spPr bwMode="auto">
          <a:xfrm>
            <a:off x="3909444" y="1752600"/>
            <a:ext cx="1676400" cy="609600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9" name="Flowchart: Decision 8"/>
          <p:cNvSpPr/>
          <p:nvPr/>
        </p:nvSpPr>
        <p:spPr bwMode="auto">
          <a:xfrm>
            <a:off x="3505200" y="3505200"/>
            <a:ext cx="2484889" cy="1143000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3877112" y="2667000"/>
            <a:ext cx="1676400" cy="609600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12" name="Flowchart: Process 11"/>
          <p:cNvSpPr/>
          <p:nvPr/>
        </p:nvSpPr>
        <p:spPr bwMode="auto">
          <a:xfrm>
            <a:off x="3997354" y="5791200"/>
            <a:ext cx="1676400" cy="609600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43812" y="182171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Start of loop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4076700" y="2692425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Read data if possible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143812" y="3655753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Read successful?</a:t>
            </a:r>
            <a:endParaRPr lang="en-US" sz="1600" dirty="0"/>
          </a:p>
        </p:txBody>
      </p:sp>
      <p:grpSp>
        <p:nvGrpSpPr>
          <p:cNvPr id="3" name="Group 2"/>
          <p:cNvGrpSpPr/>
          <p:nvPr/>
        </p:nvGrpSpPr>
        <p:grpSpPr>
          <a:xfrm>
            <a:off x="5897461" y="4478923"/>
            <a:ext cx="1676400" cy="609600"/>
            <a:chOff x="3953312" y="4876800"/>
            <a:chExt cx="1676400" cy="609600"/>
          </a:xfrm>
        </p:grpSpPr>
        <p:sp>
          <p:nvSpPr>
            <p:cNvPr id="11" name="Flowchart: Process 10"/>
            <p:cNvSpPr/>
            <p:nvPr/>
          </p:nvSpPr>
          <p:spPr bwMode="auto">
            <a:xfrm>
              <a:off x="3953312" y="4876800"/>
              <a:ext cx="1676400" cy="609600"/>
            </a:xfrm>
            <a:prstGeom prst="flowChartProces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43812" y="5012323"/>
              <a:ext cx="1295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Process data</a:t>
              </a:r>
              <a:endParaRPr lang="en-US" sz="16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187854" y="5926723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End of loop</a:t>
            </a:r>
            <a:endParaRPr lang="en-US" sz="1600" dirty="0"/>
          </a:p>
        </p:txBody>
      </p:sp>
      <p:sp>
        <p:nvSpPr>
          <p:cNvPr id="19" name="Down Arrow 18"/>
          <p:cNvSpPr/>
          <p:nvPr/>
        </p:nvSpPr>
        <p:spPr bwMode="auto">
          <a:xfrm>
            <a:off x="4572000" y="2362200"/>
            <a:ext cx="381000" cy="304800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20" name="Down Arrow 19"/>
          <p:cNvSpPr/>
          <p:nvPr/>
        </p:nvSpPr>
        <p:spPr bwMode="auto">
          <a:xfrm>
            <a:off x="4572000" y="3277200"/>
            <a:ext cx="381000" cy="228000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21" name="Down Arrow 20"/>
          <p:cNvSpPr/>
          <p:nvPr/>
        </p:nvSpPr>
        <p:spPr bwMode="auto">
          <a:xfrm>
            <a:off x="4557144" y="4648200"/>
            <a:ext cx="381000" cy="1143000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59573" y="4675965"/>
            <a:ext cx="731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No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47331" y="3609586"/>
            <a:ext cx="594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Yes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5987467" y="3875588"/>
            <a:ext cx="641933" cy="402223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33" name="Right Arrow 32"/>
          <p:cNvSpPr/>
          <p:nvPr/>
        </p:nvSpPr>
        <p:spPr bwMode="auto">
          <a:xfrm>
            <a:off x="2971800" y="1856288"/>
            <a:ext cx="937644" cy="402223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34" name="Right Arrow 33"/>
          <p:cNvSpPr/>
          <p:nvPr/>
        </p:nvSpPr>
        <p:spPr bwMode="auto">
          <a:xfrm rot="10800000">
            <a:off x="3281843" y="5863054"/>
            <a:ext cx="715511" cy="402223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36" name="Down Arrow 35"/>
          <p:cNvSpPr/>
          <p:nvPr/>
        </p:nvSpPr>
        <p:spPr bwMode="auto">
          <a:xfrm rot="10800000">
            <a:off x="2886854" y="2160263"/>
            <a:ext cx="533400" cy="4105013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 rot="10800000">
            <a:off x="4852681" y="5332527"/>
            <a:ext cx="2116823" cy="402223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35" name="Down Arrow 34"/>
          <p:cNvSpPr/>
          <p:nvPr/>
        </p:nvSpPr>
        <p:spPr bwMode="auto">
          <a:xfrm>
            <a:off x="6468961" y="3948140"/>
            <a:ext cx="533400" cy="520018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27" name="Down Arrow 26"/>
          <p:cNvSpPr/>
          <p:nvPr/>
        </p:nvSpPr>
        <p:spPr bwMode="auto">
          <a:xfrm>
            <a:off x="6436105" y="5088523"/>
            <a:ext cx="533400" cy="397877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28" name="Down Arrow 27"/>
          <p:cNvSpPr/>
          <p:nvPr/>
        </p:nvSpPr>
        <p:spPr bwMode="auto">
          <a:xfrm>
            <a:off x="4457700" y="6400800"/>
            <a:ext cx="533400" cy="381000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73242" y="6448040"/>
            <a:ext cx="731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Done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7141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2:</a:t>
            </a:r>
            <a:br>
              <a:rPr lang="en-US" dirty="0" smtClean="0"/>
            </a:br>
            <a:r>
              <a:rPr lang="en-US" dirty="0" smtClean="0"/>
              <a:t>Prime the Pump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1825" cy="4540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DA455B-B278-4C7E-B4BE-06FA5580C829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909444" y="2648824"/>
            <a:ext cx="1676400" cy="609600"/>
            <a:chOff x="3909444" y="1752600"/>
            <a:chExt cx="1676400" cy="609600"/>
          </a:xfrm>
        </p:grpSpPr>
        <p:sp>
          <p:nvSpPr>
            <p:cNvPr id="8" name="Flowchart: Process 7"/>
            <p:cNvSpPr/>
            <p:nvPr/>
          </p:nvSpPr>
          <p:spPr bwMode="auto">
            <a:xfrm>
              <a:off x="3909444" y="1752600"/>
              <a:ext cx="1676400" cy="609600"/>
            </a:xfrm>
            <a:prstGeom prst="flowChartProces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43812" y="1821710"/>
              <a:ext cx="1295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Start of loop</a:t>
              </a:r>
              <a:endParaRPr lang="en-US" sz="16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904726" y="1792121"/>
            <a:ext cx="1676400" cy="609600"/>
            <a:chOff x="3904726" y="1792121"/>
            <a:chExt cx="1676400" cy="609600"/>
          </a:xfrm>
        </p:grpSpPr>
        <p:sp>
          <p:nvSpPr>
            <p:cNvPr id="10" name="Flowchart: Process 9"/>
            <p:cNvSpPr/>
            <p:nvPr/>
          </p:nvSpPr>
          <p:spPr bwMode="auto">
            <a:xfrm>
              <a:off x="3904726" y="1792121"/>
              <a:ext cx="1676400" cy="609600"/>
            </a:xfrm>
            <a:prstGeom prst="flowChartProces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60064" y="1804534"/>
              <a:ext cx="1295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Read data if possible</a:t>
              </a:r>
              <a:endParaRPr lang="en-US" sz="16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953312" y="3570788"/>
            <a:ext cx="1676400" cy="609600"/>
            <a:chOff x="3953312" y="4876800"/>
            <a:chExt cx="1676400" cy="609600"/>
          </a:xfrm>
        </p:grpSpPr>
        <p:sp>
          <p:nvSpPr>
            <p:cNvPr id="11" name="Flowchart: Process 10"/>
            <p:cNvSpPr/>
            <p:nvPr/>
          </p:nvSpPr>
          <p:spPr bwMode="auto">
            <a:xfrm>
              <a:off x="3953312" y="4876800"/>
              <a:ext cx="1676400" cy="609600"/>
            </a:xfrm>
            <a:prstGeom prst="flowChartProces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43812" y="5012323"/>
              <a:ext cx="1295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Process data</a:t>
              </a:r>
              <a:endParaRPr lang="en-US" sz="16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97354" y="5791200"/>
            <a:ext cx="1676400" cy="609600"/>
            <a:chOff x="3997354" y="5791200"/>
            <a:chExt cx="1676400" cy="609600"/>
          </a:xfrm>
        </p:grpSpPr>
        <p:sp>
          <p:nvSpPr>
            <p:cNvPr id="12" name="Flowchart: Process 11"/>
            <p:cNvSpPr/>
            <p:nvPr/>
          </p:nvSpPr>
          <p:spPr bwMode="auto">
            <a:xfrm>
              <a:off x="3997354" y="5791200"/>
              <a:ext cx="1676400" cy="609600"/>
            </a:xfrm>
            <a:prstGeom prst="flowChartProces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87854" y="5926723"/>
              <a:ext cx="1295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End of loop</a:t>
              </a:r>
              <a:endParaRPr lang="en-US" sz="1600" dirty="0"/>
            </a:p>
          </p:txBody>
        </p:sp>
      </p:grpSp>
      <p:sp>
        <p:nvSpPr>
          <p:cNvPr id="21" name="Down Arrow 20"/>
          <p:cNvSpPr/>
          <p:nvPr/>
        </p:nvSpPr>
        <p:spPr bwMode="auto">
          <a:xfrm>
            <a:off x="6171151" y="2783272"/>
            <a:ext cx="381000" cy="3846128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5612758" y="2745494"/>
            <a:ext cx="641933" cy="402223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33" name="Right Arrow 32"/>
          <p:cNvSpPr/>
          <p:nvPr/>
        </p:nvSpPr>
        <p:spPr bwMode="auto">
          <a:xfrm>
            <a:off x="2951432" y="2752512"/>
            <a:ext cx="937644" cy="402223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34" name="Right Arrow 33"/>
          <p:cNvSpPr/>
          <p:nvPr/>
        </p:nvSpPr>
        <p:spPr bwMode="auto">
          <a:xfrm rot="10800000">
            <a:off x="3281843" y="5863054"/>
            <a:ext cx="715511" cy="402223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36" name="Down Arrow 35"/>
          <p:cNvSpPr/>
          <p:nvPr/>
        </p:nvSpPr>
        <p:spPr bwMode="auto">
          <a:xfrm rot="10800000">
            <a:off x="2886854" y="3056488"/>
            <a:ext cx="533400" cy="3208787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35" name="Down Arrow 34"/>
          <p:cNvSpPr/>
          <p:nvPr/>
        </p:nvSpPr>
        <p:spPr bwMode="auto">
          <a:xfrm>
            <a:off x="4552425" y="3258424"/>
            <a:ext cx="533400" cy="329142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27" name="Down Arrow 26"/>
          <p:cNvSpPr/>
          <p:nvPr/>
        </p:nvSpPr>
        <p:spPr bwMode="auto">
          <a:xfrm>
            <a:off x="4524812" y="2401721"/>
            <a:ext cx="533400" cy="247103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29712" y="2436031"/>
            <a:ext cx="731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Done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3997354" y="4510412"/>
            <a:ext cx="1676400" cy="671188"/>
            <a:chOff x="3844954" y="4358012"/>
            <a:chExt cx="1676400" cy="671188"/>
          </a:xfrm>
        </p:grpSpPr>
        <p:sp>
          <p:nvSpPr>
            <p:cNvPr id="40" name="Flowchart: Process 39"/>
            <p:cNvSpPr/>
            <p:nvPr/>
          </p:nvSpPr>
          <p:spPr bwMode="auto">
            <a:xfrm>
              <a:off x="3844954" y="4419600"/>
              <a:ext cx="1676400" cy="609600"/>
            </a:xfrm>
            <a:prstGeom prst="flowChartProces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42826" y="4358012"/>
              <a:ext cx="14859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Read data if possible</a:t>
              </a:r>
              <a:endParaRPr lang="en-US" sz="1600" dirty="0"/>
            </a:p>
          </p:txBody>
        </p:sp>
      </p:grpSp>
      <p:sp>
        <p:nvSpPr>
          <p:cNvPr id="42" name="Down Arrow 41"/>
          <p:cNvSpPr/>
          <p:nvPr/>
        </p:nvSpPr>
        <p:spPr bwMode="auto">
          <a:xfrm>
            <a:off x="4541064" y="4180388"/>
            <a:ext cx="533400" cy="391612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43" name="Down Arrow 42"/>
          <p:cNvSpPr/>
          <p:nvPr/>
        </p:nvSpPr>
        <p:spPr bwMode="auto">
          <a:xfrm>
            <a:off x="4524812" y="5181600"/>
            <a:ext cx="533400" cy="609600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905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is 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smtClean="0"/>
              <a:t>usual…it depends!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1825" cy="4540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DA455B-B278-4C7E-B4BE-06FA5580C829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99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286000"/>
            <a:ext cx="7769225" cy="1222375"/>
          </a:xfrm>
        </p:spPr>
        <p:txBody>
          <a:bodyPr lIns="0" tIns="0" rIns="0" bIns="0" anchor="ctr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Multiple Files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idx="1"/>
          </p:nvPr>
        </p:nvSpPr>
        <p:spPr>
          <a:xfrm>
            <a:off x="282575" y="4149725"/>
            <a:ext cx="8175625" cy="1793875"/>
          </a:xfrm>
        </p:spPr>
        <p:txBody>
          <a:bodyPr lIns="0" tIns="0" rIns="0" bIns="0"/>
          <a:lstStyle/>
          <a:p>
            <a:endParaRPr lang="en-US" smtClean="0"/>
          </a:p>
        </p:txBody>
      </p:sp>
      <p:sp>
        <p:nvSpPr>
          <p:cNvPr id="1945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0238" cy="4524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fld id="{CCA876C0-8A55-4673-AC57-D5ECFE19E695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/>
              <a:t>39</a:t>
            </a:fld>
            <a:endParaRPr lang="en-US" sz="140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0016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Special file notations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. = current directory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.. = parent directory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~ = my home directory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~foo = user foo’s home directory</a:t>
            </a:r>
          </a:p>
          <a:p>
            <a:pPr>
              <a:lnSpc>
                <a:spcPct val="90000"/>
              </a:lnSpc>
            </a:pPr>
            <a:r>
              <a:rPr lang="en-US" smtClean="0"/>
              <a:t>File name wild cards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? = any one character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* = any zero or more characters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5564DC9-9D3C-4093-8AE2-F7A3BCC7477F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4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8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Files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When compiled, each .c file produces one .o file.</a:t>
            </a:r>
          </a:p>
          <a:p>
            <a:pPr lvl="1"/>
            <a:r>
              <a:rPr lang="en-US" smtClean="0"/>
              <a:t>Typically with the same name.</a:t>
            </a:r>
          </a:p>
          <a:p>
            <a:r>
              <a:rPr lang="en-US" smtClean="0"/>
              <a:t>Multiple .o files can be linked to form one executable.</a:t>
            </a:r>
          </a:p>
          <a:p>
            <a:r>
              <a:rPr lang="en-US" smtClean="0"/>
              <a:t>Source files can include other files.</a:t>
            </a:r>
          </a:p>
          <a:p>
            <a:pPr lvl="1"/>
            <a:r>
              <a:rPr lang="en-US" smtClean="0"/>
              <a:t>i.e. Header files.</a:t>
            </a:r>
            <a:endParaRPr lang="en-US" dirty="0" smtClean="0"/>
          </a:p>
        </p:txBody>
      </p:sp>
      <p:sp>
        <p:nvSpPr>
          <p:cNvPr id="2048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fld id="{D8B7DBC5-360D-4CB1-B2FF-CC715614CF8B}" type="slidenum">
              <a:rPr lang="en-US" smtClean="0"/>
              <a:pPr/>
              <a:t>40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392581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fld id="{79DC4B5E-BED6-4EA7-8A46-1751DF175A2C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/>
              <a:t>41</a:t>
            </a:fld>
            <a:endParaRPr lang="en-US" sz="1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50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0375" y="2663825"/>
            <a:ext cx="7769225" cy="1222375"/>
          </a:xfrm>
        </p:spPr>
        <p:txBody>
          <a:bodyPr lIns="0" tIns="0" rIns="0" bIns="0" anchor="ctr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Header Files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4343400"/>
            <a:ext cx="8175625" cy="1622425"/>
          </a:xfrm>
        </p:spPr>
        <p:txBody>
          <a:bodyPr lIns="0" tIns="0" rIns="0" bIns="0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187353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fld id="{1561C37D-24DC-43E2-A800-E9AB47A6D791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/>
              <a:t>42</a:t>
            </a:fld>
            <a:endParaRPr lang="en-US" sz="1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53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100013"/>
            <a:ext cx="7769225" cy="1222375"/>
          </a:xfrm>
        </p:spPr>
        <p:txBody>
          <a:bodyPr lIns="0" tIns="0" rIns="0" bIns="0" anchor="ctr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Header Files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885950"/>
            <a:ext cx="8175625" cy="4079875"/>
          </a:xfrm>
        </p:spPr>
        <p:txBody>
          <a:bodyPr lIns="0" tIns="0" rIns="0" bIns="0"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Primary uses: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Maintain consistency between source files.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Reduce effort and duplication.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Increase flexibility.</a:t>
            </a:r>
          </a:p>
        </p:txBody>
      </p:sp>
    </p:spTree>
    <p:extLst>
      <p:ext uri="{BB962C8B-B14F-4D97-AF65-F5344CB8AC3E}">
        <p14:creationId xmlns:p14="http://schemas.microsoft.com/office/powerpoint/2010/main" val="3446537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fld id="{CCBB0538-0F7E-45D1-9B19-1C5872BE377B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/>
              <a:t>43</a:t>
            </a:fld>
            <a:endParaRPr lang="en-US" sz="1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55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100013"/>
            <a:ext cx="7769225" cy="1222375"/>
          </a:xfrm>
        </p:spPr>
        <p:txBody>
          <a:bodyPr lIns="0" tIns="0" rIns="0" bIns="0" anchor="ctr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Header File Contents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885950"/>
            <a:ext cx="8175625" cy="4079875"/>
          </a:xfrm>
        </p:spPr>
        <p:txBody>
          <a:bodyPr lIns="0" tIns="0" rIns="0" bIns="0"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Symbolic constants.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Data structure definitions.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Function prototypes.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External variable definitions.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i="1" dirty="0" smtClean="0"/>
              <a:t>Guards</a:t>
            </a:r>
            <a:r>
              <a:rPr lang="en-US" dirty="0" smtClean="0"/>
              <a:t>.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>
                <a:solidFill>
                  <a:srgbClr val="FF0000"/>
                </a:solidFill>
              </a:rPr>
              <a:t>But </a:t>
            </a:r>
            <a:r>
              <a:rPr lang="en-US" u="sng" dirty="0" smtClean="0">
                <a:solidFill>
                  <a:srgbClr val="FF0000"/>
                </a:solidFill>
              </a:rPr>
              <a:t>NOT executable code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266160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fld id="{82998798-E4C2-4156-BA41-1B8B12356B0F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/>
              <a:t>44</a:t>
            </a:fld>
            <a:endParaRPr lang="en-US" sz="1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57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100013"/>
            <a:ext cx="7769225" cy="1222375"/>
          </a:xfrm>
        </p:spPr>
        <p:txBody>
          <a:bodyPr lIns="0" tIns="0" rIns="0" bIns="0" anchor="ctr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Using Header Files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885950"/>
            <a:ext cx="8175625" cy="4079875"/>
          </a:xfrm>
        </p:spPr>
        <p:txBody>
          <a:bodyPr lIns="0" tIns="0" rIns="0" bIns="0"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In the source file, use the #include.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Compiler inserts the contents of the other file at that point.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Examples: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Find among standard headers.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#include “fun.h”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Find among my header files.</a:t>
            </a:r>
          </a:p>
        </p:txBody>
      </p:sp>
    </p:spTree>
    <p:extLst>
      <p:ext uri="{BB962C8B-B14F-4D97-AF65-F5344CB8AC3E}">
        <p14:creationId xmlns:p14="http://schemas.microsoft.com/office/powerpoint/2010/main" val="33268480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fld id="{ECC3B2A6-AF4B-49EE-AAFC-635808B23082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/>
              <a:t>45</a:t>
            </a:fld>
            <a:endParaRPr lang="en-US" sz="1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560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100013"/>
            <a:ext cx="7769225" cy="1222375"/>
          </a:xfrm>
        </p:spPr>
        <p:txBody>
          <a:bodyPr lIns="0" tIns="0" rIns="0" bIns="0" anchor="ctr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Guards in Header Files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11175" y="1600200"/>
            <a:ext cx="8175625" cy="4673600"/>
          </a:xfrm>
        </p:spPr>
        <p:txBody>
          <a:bodyPr lIns="0" tIns="0" rIns="0" bIns="0"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Avoids multiple definitions if a file is included twice.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So, always use them!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Works by defining a symbol to show the file has already been included, then checking.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To derive the symbol: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Convert to file name ALL CAPS.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Replace dot with underscore.</a:t>
            </a:r>
          </a:p>
        </p:txBody>
      </p:sp>
    </p:spTree>
    <p:extLst>
      <p:ext uri="{BB962C8B-B14F-4D97-AF65-F5344CB8AC3E}">
        <p14:creationId xmlns:p14="http://schemas.microsoft.com/office/powerpoint/2010/main" val="17085398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fld id="{0117F7A4-3D33-4CDD-BF94-84545DDC4D90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/>
              <a:t>46</a:t>
            </a:fld>
            <a:endParaRPr lang="en-US" sz="1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662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100013"/>
            <a:ext cx="7769225" cy="1222375"/>
          </a:xfrm>
        </p:spPr>
        <p:txBody>
          <a:bodyPr lIns="0" tIns="0" rIns="0" bIns="0" anchor="ctr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Guards Example</a:t>
            </a: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11175" y="1600200"/>
            <a:ext cx="8175625" cy="4514850"/>
          </a:xfrm>
        </p:spPr>
        <p:txBody>
          <a:bodyPr lIns="0" tIns="0" rIns="0" bIns="0"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For file foo.h, at the beginning: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#ifndef FOO_H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#define FOO_H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At the end: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#endif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This is an example of </a:t>
            </a:r>
            <a:r>
              <a:rPr lang="en-US" i="1" smtClean="0"/>
              <a:t>conditional compilation</a:t>
            </a:r>
            <a:r>
              <a:rPr lang="en-US" smtClean="0"/>
              <a:t>, using the </a:t>
            </a:r>
            <a:r>
              <a:rPr lang="en-US" i="1" smtClean="0"/>
              <a:t>preprocessor</a:t>
            </a:r>
            <a:r>
              <a:rPr lang="en-US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99007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fld id="{55538671-F08F-4D99-8839-AF89F97C3F72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/>
              <a:t>47</a:t>
            </a:fld>
            <a:endParaRPr lang="en-US" sz="1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65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05740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Make</a:t>
            </a: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4343400"/>
            <a:ext cx="8178800" cy="1716088"/>
          </a:xfrm>
        </p:spPr>
        <p:txBody>
          <a:bodyPr lIns="0" tIns="0" rIns="0" bIns="0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319786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fld id="{F5BF4423-6F6B-4DD3-B2AA-5CF3B4C3A7B8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/>
              <a:t>48</a:t>
            </a:fld>
            <a:endParaRPr lang="en-US" sz="1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7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Make</a:t>
            </a: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828800"/>
            <a:ext cx="8305800" cy="50292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Generates files based on dependencies.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Also other things…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Make tries to do the minimum needed to ensure everything is up-to-date.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Each project needs a </a:t>
            </a:r>
            <a:r>
              <a:rPr lang="en-US" i="1" smtClean="0"/>
              <a:t>makefile</a:t>
            </a:r>
            <a:r>
              <a:rPr lang="en-US" smtClean="0"/>
              <a:t>.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Called “makefile” by default.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Or sometimes “Makefile”.</a:t>
            </a:r>
          </a:p>
        </p:txBody>
      </p:sp>
    </p:spTree>
    <p:extLst>
      <p:ext uri="{BB962C8B-B14F-4D97-AF65-F5344CB8AC3E}">
        <p14:creationId xmlns:p14="http://schemas.microsoft.com/office/powerpoint/2010/main" val="7343198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fld id="{B6918C69-901A-4D62-B48B-85080BD4F3FE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/>
              <a:t>49</a:t>
            </a:fld>
            <a:endParaRPr lang="en-US" sz="1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969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Make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828800"/>
            <a:ext cx="8305800" cy="50292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Each </a:t>
            </a:r>
            <a:r>
              <a:rPr lang="en-US" u="sng" dirty="0" smtClean="0"/>
              <a:t>section</a:t>
            </a:r>
            <a:r>
              <a:rPr lang="en-US" dirty="0" smtClean="0"/>
              <a:t> of the </a:t>
            </a:r>
            <a:r>
              <a:rPr lang="en-US" dirty="0" err="1" smtClean="0"/>
              <a:t>makefile</a:t>
            </a:r>
            <a:r>
              <a:rPr lang="en-US" dirty="0" smtClean="0"/>
              <a:t> specifies: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Target (typically, file to be generated)</a:t>
            </a:r>
            <a:r>
              <a:rPr lang="ar-SA" dirty="0" smtClean="0">
                <a:cs typeface="Arial" charset="0"/>
              </a:rPr>
              <a:t>‏</a:t>
            </a:r>
            <a:endParaRPr lang="en-US" dirty="0" smtClean="0"/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Dependencies (files which target depends on)</a:t>
            </a:r>
            <a:r>
              <a:rPr lang="ar-SA" dirty="0" smtClean="0">
                <a:cs typeface="Arial" charset="0"/>
              </a:rPr>
              <a:t>‏</a:t>
            </a:r>
            <a:endParaRPr lang="en-US" dirty="0" smtClean="0"/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Commands (to generate target)</a:t>
            </a:r>
            <a:r>
              <a:rPr lang="ar-SA" dirty="0" smtClean="0">
                <a:cs typeface="Arial" charset="0"/>
              </a:rPr>
              <a:t>‏</a:t>
            </a:r>
            <a:endParaRPr lang="en-US" dirty="0" smtClean="0">
              <a:cs typeface="Arial" charset="0"/>
            </a:endParaRP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>
                <a:cs typeface="Arial" charset="0"/>
              </a:rPr>
              <a:t>Each section starts at the </a:t>
            </a:r>
            <a:r>
              <a:rPr lang="en-US" u="sng" dirty="0" smtClean="0">
                <a:cs typeface="Arial" charset="0"/>
              </a:rPr>
              <a:t>left margin</a:t>
            </a:r>
            <a:r>
              <a:rPr lang="en-US" dirty="0" smtClean="0">
                <a:cs typeface="Arial" charset="0"/>
              </a:rPr>
              <a:t>.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>
                <a:cs typeface="Arial" charset="0"/>
              </a:rPr>
              <a:t>Each line in the rest of the section is </a:t>
            </a:r>
            <a:r>
              <a:rPr lang="en-US" u="sng" dirty="0" smtClean="0">
                <a:cs typeface="Arial" charset="0"/>
              </a:rPr>
              <a:t>indented with a tab</a:t>
            </a:r>
            <a:r>
              <a:rPr lang="en-US" dirty="0" smtClean="0">
                <a:cs typeface="Arial" charset="0"/>
              </a:rPr>
              <a:t>.</a:t>
            </a:r>
            <a:endParaRPr lang="en-US" dirty="0" smtClean="0"/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u="sng" dirty="0" smtClean="0"/>
              <a:t>First section is the default</a:t>
            </a:r>
            <a:r>
              <a:rPr lang="en-US" dirty="0" smtClean="0"/>
              <a:t>.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Used if you run make with no parameters</a:t>
            </a:r>
            <a:r>
              <a:rPr lang="en-US" dirty="0" smtClean="0"/>
              <a:t>.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Eclipse likes you to have an all.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7915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432800" cy="1143000"/>
          </a:xfrm>
        </p:spPr>
        <p:txBody>
          <a:bodyPr/>
          <a:lstStyle/>
          <a:p>
            <a:r>
              <a:rPr lang="en-US" smtClean="0"/>
              <a:t>File &amp; Directory Permissions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78800" cy="5257800"/>
          </a:xfrm>
        </p:spPr>
        <p:txBody>
          <a:bodyPr/>
          <a:lstStyle/>
          <a:p>
            <a:r>
              <a:rPr lang="en-US" dirty="0" smtClean="0"/>
              <a:t>Each file or directory has three </a:t>
            </a:r>
            <a:r>
              <a:rPr lang="en-US" u="sng" dirty="0" smtClean="0"/>
              <a:t>sets</a:t>
            </a:r>
            <a:r>
              <a:rPr lang="en-US" dirty="0" smtClean="0"/>
              <a:t> of permissions:</a:t>
            </a:r>
          </a:p>
          <a:p>
            <a:pPr lvl="1"/>
            <a:r>
              <a:rPr lang="en-US" dirty="0" smtClean="0"/>
              <a:t>User (i.e. owner)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Other</a:t>
            </a:r>
          </a:p>
          <a:p>
            <a:r>
              <a:rPr lang="en-US" dirty="0" smtClean="0"/>
              <a:t>Each set has three permissions: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pPr lvl="1"/>
            <a:r>
              <a:rPr lang="en-US" dirty="0" smtClean="0"/>
              <a:t>Execute</a:t>
            </a:r>
          </a:p>
          <a:p>
            <a:pPr lvl="1"/>
            <a:endParaRPr lang="en-US" dirty="0" smtClean="0"/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4F61ECF-F576-45E1-99FB-967DE9CD1B6C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5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29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fld id="{2E098A16-FE4B-4E3B-967E-BE68CCEC0BEA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/>
              <a:t>50</a:t>
            </a:fld>
            <a:endParaRPr lang="en-US" sz="1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2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Makefile Format</a:t>
            </a: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885950"/>
            <a:ext cx="8178800" cy="417195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General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 i="1" smtClean="0">
                <a:latin typeface="Courier New" pitchFamily="49" charset="0"/>
                <a:cs typeface="Courier New" pitchFamily="49" charset="0"/>
              </a:rPr>
              <a:t>target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i="1" smtClean="0">
                <a:latin typeface="Courier New" pitchFamily="49" charset="0"/>
                <a:cs typeface="Courier New" pitchFamily="49" charset="0"/>
              </a:rPr>
              <a:t> dependency1 dependency2 …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 i="1" smtClean="0">
                <a:latin typeface="Courier New" pitchFamily="49" charset="0"/>
                <a:cs typeface="Courier New" pitchFamily="49" charset="0"/>
              </a:rPr>
              <a:t>   command1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 i="1" smtClean="0">
                <a:latin typeface="Courier New" pitchFamily="49" charset="0"/>
                <a:cs typeface="Courier New" pitchFamily="49" charset="0"/>
              </a:rPr>
              <a:t>   command2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Note: Commands must be indented with a </a:t>
            </a:r>
            <a:r>
              <a:rPr lang="en-US" u="sng" smtClean="0"/>
              <a:t>Tab</a:t>
            </a:r>
            <a:r>
              <a:rPr lang="en-US" smtClean="0"/>
              <a:t> character, not spaces!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It is </a:t>
            </a:r>
            <a:r>
              <a:rPr lang="en-US" u="sng" smtClean="0"/>
              <a:t>your</a:t>
            </a:r>
            <a:r>
              <a:rPr lang="en-US" smtClean="0"/>
              <a:t> responsibility to specify dependencies.</a:t>
            </a:r>
          </a:p>
        </p:txBody>
      </p:sp>
    </p:spTree>
    <p:extLst>
      <p:ext uri="{BB962C8B-B14F-4D97-AF65-F5344CB8AC3E}">
        <p14:creationId xmlns:p14="http://schemas.microsoft.com/office/powerpoint/2010/main" val="37548741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fld id="{ABD45E53-119F-447A-8A73-58BFF6372CE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/>
              <a:t>51</a:t>
            </a:fld>
            <a:endParaRPr lang="en-US" sz="1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174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100013"/>
            <a:ext cx="7769225" cy="1222375"/>
          </a:xfrm>
        </p:spPr>
        <p:txBody>
          <a:bodyPr lIns="0" tIns="0" rIns="0" bIns="0" anchor="ctr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Makefile Example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885950"/>
            <a:ext cx="8175625" cy="4079875"/>
          </a:xfrm>
        </p:spPr>
        <p:txBody>
          <a:bodyPr lIns="0" tIns="0" rIns="0" bIns="0"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Suppose you have: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A function in the file fun.c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A header file fun.h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A main program in funtest1.c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Another main program in funtest2.c</a:t>
            </a:r>
          </a:p>
        </p:txBody>
      </p:sp>
    </p:spTree>
    <p:extLst>
      <p:ext uri="{BB962C8B-B14F-4D97-AF65-F5344CB8AC3E}">
        <p14:creationId xmlns:p14="http://schemas.microsoft.com/office/powerpoint/2010/main" val="26980852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fld id="{5F1A2256-2198-4FAC-B437-A67D7B562940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/>
              <a:t>52</a:t>
            </a:fld>
            <a:endParaRPr lang="en-US" sz="1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277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Makefile Example</a:t>
            </a: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828800"/>
            <a:ext cx="9144000" cy="5257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b="1" dirty="0" smtClean="0">
                <a:latin typeface="Courier New" pitchFamily="49" charset="0"/>
              </a:rPr>
              <a:t>all: funtest1 funtest2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8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b="1" dirty="0" smtClean="0">
                <a:latin typeface="Courier New" pitchFamily="49" charset="0"/>
              </a:rPr>
              <a:t>funtest1: funtest1.o </a:t>
            </a:r>
            <a:r>
              <a:rPr lang="en-US" sz="2800" b="1" dirty="0" err="1" smtClean="0">
                <a:latin typeface="Courier New" pitchFamily="49" charset="0"/>
              </a:rPr>
              <a:t>fun.o</a:t>
            </a:r>
            <a:endParaRPr lang="en-US" sz="2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b="1" dirty="0" smtClean="0">
                <a:latin typeface="Courier New" pitchFamily="49" charset="0"/>
              </a:rPr>
              <a:t>    </a:t>
            </a:r>
            <a:r>
              <a:rPr lang="en-US" sz="2800" b="1" dirty="0" err="1" smtClean="0">
                <a:latin typeface="Courier New" pitchFamily="49" charset="0"/>
              </a:rPr>
              <a:t>gcc</a:t>
            </a:r>
            <a:r>
              <a:rPr lang="en-US" sz="2800" b="1" dirty="0" smtClean="0">
                <a:latin typeface="Courier New" pitchFamily="49" charset="0"/>
              </a:rPr>
              <a:t> funtest1.o </a:t>
            </a:r>
            <a:r>
              <a:rPr lang="en-US" sz="2800" b="1" dirty="0" err="1" smtClean="0">
                <a:latin typeface="Courier New" pitchFamily="49" charset="0"/>
              </a:rPr>
              <a:t>fun.o</a:t>
            </a:r>
            <a:r>
              <a:rPr lang="en-US" sz="2800" b="1" dirty="0" smtClean="0">
                <a:latin typeface="Courier New" pitchFamily="49" charset="0"/>
              </a:rPr>
              <a:t> –o funtest1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b="1" dirty="0" smtClean="0">
                <a:latin typeface="Courier New" pitchFamily="49" charset="0"/>
              </a:rPr>
              <a:t>funtest2: funtest2.o </a:t>
            </a:r>
            <a:r>
              <a:rPr lang="en-US" sz="2800" b="1" dirty="0" err="1" smtClean="0">
                <a:latin typeface="Courier New" pitchFamily="49" charset="0"/>
              </a:rPr>
              <a:t>fun.o</a:t>
            </a:r>
            <a:endParaRPr lang="en-US" sz="2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b="1" dirty="0" smtClean="0">
                <a:latin typeface="Courier New" pitchFamily="49" charset="0"/>
              </a:rPr>
              <a:t>    </a:t>
            </a:r>
            <a:r>
              <a:rPr lang="en-US" sz="2800" b="1" dirty="0" err="1" smtClean="0">
                <a:latin typeface="Courier New" pitchFamily="49" charset="0"/>
              </a:rPr>
              <a:t>gcc</a:t>
            </a:r>
            <a:r>
              <a:rPr lang="en-US" sz="2800" b="1" dirty="0" smtClean="0">
                <a:latin typeface="Courier New" pitchFamily="49" charset="0"/>
              </a:rPr>
              <a:t> funtest2.o </a:t>
            </a:r>
            <a:r>
              <a:rPr lang="en-US" sz="2800" b="1" dirty="0" err="1" smtClean="0">
                <a:latin typeface="Courier New" pitchFamily="49" charset="0"/>
              </a:rPr>
              <a:t>fun.o</a:t>
            </a:r>
            <a:r>
              <a:rPr lang="en-US" sz="2800" b="1" dirty="0" smtClean="0">
                <a:latin typeface="Courier New" pitchFamily="49" charset="0"/>
              </a:rPr>
              <a:t> –o funtest2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b="1" dirty="0" smtClean="0">
                <a:latin typeface="Courier New" pitchFamily="49" charset="0"/>
              </a:rPr>
              <a:t>funtest1.o: funtest1.c </a:t>
            </a:r>
            <a:r>
              <a:rPr lang="en-US" sz="2800" b="1" dirty="0" err="1" smtClean="0">
                <a:latin typeface="Courier New" pitchFamily="49" charset="0"/>
              </a:rPr>
              <a:t>fun.h</a:t>
            </a:r>
            <a:endParaRPr lang="en-US" sz="2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b="1" dirty="0" smtClean="0">
                <a:latin typeface="Courier New" pitchFamily="49" charset="0"/>
              </a:rPr>
              <a:t>    </a:t>
            </a:r>
            <a:r>
              <a:rPr lang="en-US" sz="2800" b="1" dirty="0" err="1" smtClean="0">
                <a:latin typeface="Courier New" pitchFamily="49" charset="0"/>
              </a:rPr>
              <a:t>gcc</a:t>
            </a:r>
            <a:r>
              <a:rPr lang="en-US" sz="2800" b="1" dirty="0" smtClean="0">
                <a:latin typeface="Courier New" pitchFamily="49" charset="0"/>
              </a:rPr>
              <a:t> -c funtest1.c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b="1" dirty="0" smtClean="0">
                <a:latin typeface="Courier New" pitchFamily="49" charset="0"/>
              </a:rPr>
              <a:t>funtest2.o: funtest2.c </a:t>
            </a:r>
            <a:r>
              <a:rPr lang="en-US" sz="2800" b="1" dirty="0" err="1" smtClean="0">
                <a:latin typeface="Courier New" pitchFamily="49" charset="0"/>
              </a:rPr>
              <a:t>fun.h</a:t>
            </a:r>
            <a:endParaRPr lang="en-US" sz="2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b="1" dirty="0" smtClean="0">
                <a:latin typeface="Courier New" pitchFamily="49" charset="0"/>
              </a:rPr>
              <a:t>    </a:t>
            </a:r>
            <a:r>
              <a:rPr lang="en-US" sz="2800" b="1" dirty="0" err="1" smtClean="0">
                <a:latin typeface="Courier New" pitchFamily="49" charset="0"/>
              </a:rPr>
              <a:t>gcc</a:t>
            </a:r>
            <a:r>
              <a:rPr lang="en-US" sz="2800" b="1" dirty="0" smtClean="0">
                <a:latin typeface="Courier New" pitchFamily="49" charset="0"/>
              </a:rPr>
              <a:t> -c funtest2.c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b="1" dirty="0" err="1" smtClean="0">
                <a:latin typeface="Courier New" pitchFamily="49" charset="0"/>
              </a:rPr>
              <a:t>fun.o</a:t>
            </a:r>
            <a:r>
              <a:rPr lang="en-US" sz="2800" b="1" dirty="0" smtClean="0">
                <a:latin typeface="Courier New" pitchFamily="49" charset="0"/>
              </a:rPr>
              <a:t>: </a:t>
            </a:r>
            <a:r>
              <a:rPr lang="en-US" sz="2800" b="1" dirty="0" err="1" smtClean="0">
                <a:latin typeface="Courier New" pitchFamily="49" charset="0"/>
              </a:rPr>
              <a:t>fun.c</a:t>
            </a:r>
            <a:r>
              <a:rPr lang="en-US" sz="2800" b="1" dirty="0" smtClean="0">
                <a:latin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</a:rPr>
              <a:t>fun.h</a:t>
            </a:r>
            <a:endParaRPr lang="en-US" sz="2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b="1" dirty="0" smtClean="0">
                <a:latin typeface="Courier New" pitchFamily="49" charset="0"/>
              </a:rPr>
              <a:t>    </a:t>
            </a:r>
            <a:r>
              <a:rPr lang="en-US" sz="2800" b="1" dirty="0" err="1" smtClean="0">
                <a:latin typeface="Courier New" pitchFamily="49" charset="0"/>
              </a:rPr>
              <a:t>gcc</a:t>
            </a:r>
            <a:r>
              <a:rPr lang="en-US" sz="2800" b="1" dirty="0" smtClean="0">
                <a:latin typeface="Courier New" pitchFamily="49" charset="0"/>
              </a:rPr>
              <a:t> -c </a:t>
            </a:r>
            <a:r>
              <a:rPr lang="en-US" sz="2800" b="1" dirty="0" err="1" smtClean="0">
                <a:latin typeface="Courier New" pitchFamily="49" charset="0"/>
              </a:rPr>
              <a:t>fun.c</a:t>
            </a:r>
            <a:endParaRPr lang="en-US" sz="2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buFont typeface="Monotype Sort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800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6680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A33D5C4-DD15-4E7E-A22E-1B86272C528A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53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717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438400"/>
            <a:ext cx="85090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Error Messages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5029200"/>
            <a:ext cx="8178800" cy="1030288"/>
          </a:xfrm>
        </p:spPr>
        <p:txBody>
          <a:bodyPr lIns="0" tIns="0" rIns="0" bIns="0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735703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47DD6DB-15C0-405F-AD37-5AA70725F9BC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54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195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Compilation Errors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178800" cy="5257800"/>
          </a:xfrm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“Parse error” means a syntax problem.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E.g., unmatched parentheses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“First use” means undefined function or variable.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Type mismatch.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“Non-aggregate” usually means not a </a:t>
            </a:r>
            <a:r>
              <a:rPr lang="en-US" dirty="0" err="1" smtClean="0"/>
              <a:t>struct</a:t>
            </a:r>
            <a:r>
              <a:rPr lang="en-US" dirty="0" smtClean="0"/>
              <a:t>. Might be non-object in C++.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Check number and type of parameters.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In C++, watch for overloading.</a:t>
            </a:r>
          </a:p>
        </p:txBody>
      </p:sp>
    </p:spTree>
    <p:extLst>
      <p:ext uri="{BB962C8B-B14F-4D97-AF65-F5344CB8AC3E}">
        <p14:creationId xmlns:p14="http://schemas.microsoft.com/office/powerpoint/2010/main" val="39443803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“Unsatisfied external reference” means an object file used something (usually a function) that was not in that same file (hence “external reference”), but then was not in any of the other object files being linked, nor in the libraries being searched.</a:t>
            </a:r>
          </a:p>
          <a:p>
            <a:pPr lvl="1"/>
            <a:r>
              <a:rPr lang="en-US" dirty="0" smtClean="0"/>
              <a:t>Remember, not all standard libraries are searched by default.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E13AD-A73B-47DB-8E42-C6C020324560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443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98A1435-80DB-47B8-A0FF-2BD0942A3722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56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921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0"/>
            <a:ext cx="8509000" cy="13716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Run-time Errors:</a:t>
            </a:r>
            <a:br>
              <a:rPr lang="en-US" smtClean="0"/>
            </a:br>
            <a:r>
              <a:rPr lang="en-US" smtClean="0"/>
              <a:t>Segmentation Faults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885950"/>
            <a:ext cx="8178800" cy="4629150"/>
          </a:xfrm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Most common causes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Uninitialized pointer. 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Memory not allocated.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Remember, it is </a:t>
            </a:r>
            <a:r>
              <a:rPr lang="en-US" u="sng" smtClean="0"/>
              <a:t>not</a:t>
            </a:r>
            <a:r>
              <a:rPr lang="en-US" smtClean="0"/>
              <a:t> usually automatic.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Not checking function return value.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Off the end of an array or buffer.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Pointer no longer valid.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C-style string not properly terminated.</a:t>
            </a:r>
          </a:p>
          <a:p>
            <a:pPr lvl="1"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559924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CACA41D-EE3B-49D3-A2A5-5E5A148C72A6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57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228600"/>
            <a:ext cx="85090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Segmentation Faults</a:t>
            </a: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How to detect and fix: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Document, document, document your code.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Examine the code </a:t>
            </a:r>
            <a:r>
              <a:rPr lang="en-US" u="sng" dirty="0" smtClean="0"/>
              <a:t>closely</a:t>
            </a:r>
            <a:r>
              <a:rPr lang="en-US" dirty="0" smtClean="0"/>
              <a:t>.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Add </a:t>
            </a:r>
            <a:r>
              <a:rPr lang="en-US" dirty="0" err="1" smtClean="0"/>
              <a:t>printf</a:t>
            </a:r>
            <a:r>
              <a:rPr lang="en-US" dirty="0" smtClean="0"/>
              <a:t>()’s to print values of pointers.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This is called </a:t>
            </a:r>
            <a:r>
              <a:rPr lang="en-US" i="1" dirty="0" smtClean="0"/>
              <a:t>instrumenting the code</a:t>
            </a:r>
            <a:r>
              <a:rPr lang="en-US" dirty="0" smtClean="0"/>
              <a:t>.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%p formats a pointer’s value (i.e. the address in the pointer).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Use ‘\n’ to flush output.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Use debugger.</a:t>
            </a:r>
          </a:p>
        </p:txBody>
      </p:sp>
    </p:spTree>
    <p:extLst>
      <p:ext uri="{BB962C8B-B14F-4D97-AF65-F5344CB8AC3E}">
        <p14:creationId xmlns:p14="http://schemas.microsoft.com/office/powerpoint/2010/main" val="31273837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26C8277-1955-427B-8CEA-39652A9FFBA7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58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828800"/>
            <a:ext cx="7772400" cy="1143000"/>
          </a:xfrm>
        </p:spPr>
        <p:txBody>
          <a:bodyPr/>
          <a:lstStyle/>
          <a:p>
            <a:pPr algn="ctr"/>
            <a:r>
              <a:rPr lang="en-US" smtClean="0"/>
              <a:t>Formatted Input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962400"/>
            <a:ext cx="8178800" cy="2095500"/>
          </a:xfrm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096116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1E5D3C7-61AE-4EF3-9FDD-AB5BAAD93A4C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59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scanf(), et. al.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686800" cy="4171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 Functions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Be sure to use </a:t>
            </a:r>
            <a:r>
              <a:rPr lang="en-US" b="1" smtClean="0">
                <a:latin typeface="Courier New" pitchFamily="49" charset="0"/>
              </a:rPr>
              <a:t>#include &lt;stdio.h&gt;</a:t>
            </a:r>
          </a:p>
          <a:p>
            <a:pPr lvl="1">
              <a:lnSpc>
                <a:spcPct val="90000"/>
              </a:lnSpc>
            </a:pPr>
            <a:r>
              <a:rPr lang="en-US" b="1" smtClean="0">
                <a:latin typeface="Courier New" pitchFamily="49" charset="0"/>
              </a:rPr>
              <a:t>int scanf(const char *</a:t>
            </a:r>
            <a:r>
              <a:rPr lang="en-US" b="1" i="1" smtClean="0">
                <a:latin typeface="Courier New" pitchFamily="49" charset="0"/>
              </a:rPr>
              <a:t>format</a:t>
            </a:r>
            <a:r>
              <a:rPr lang="en-US" b="1" smtClean="0">
                <a:latin typeface="Courier New" pitchFamily="49" charset="0"/>
              </a:rPr>
              <a:t>, ...);</a:t>
            </a:r>
          </a:p>
          <a:p>
            <a:pPr lvl="1">
              <a:lnSpc>
                <a:spcPct val="90000"/>
              </a:lnSpc>
            </a:pPr>
            <a:r>
              <a:rPr lang="en-US" b="1" smtClean="0">
                <a:latin typeface="Courier New" pitchFamily="49" charset="0"/>
              </a:rPr>
              <a:t>int fscanf(FILE *</a:t>
            </a:r>
            <a:r>
              <a:rPr lang="en-US" b="1" i="1" smtClean="0">
                <a:latin typeface="Courier New" pitchFamily="49" charset="0"/>
              </a:rPr>
              <a:t>stream</a:t>
            </a:r>
            <a:r>
              <a:rPr lang="en-US" b="1" smtClean="0">
                <a:latin typeface="Courier New" pitchFamily="49" charset="0"/>
              </a:rPr>
              <a:t>, const char *</a:t>
            </a:r>
            <a:r>
              <a:rPr lang="en-US" b="1" i="1" smtClean="0">
                <a:latin typeface="Courier New" pitchFamily="49" charset="0"/>
              </a:rPr>
              <a:t>format</a:t>
            </a:r>
            <a:r>
              <a:rPr lang="en-US" b="1" smtClean="0">
                <a:latin typeface="Courier New" pitchFamily="49" charset="0"/>
              </a:rPr>
              <a:t>, ...);</a:t>
            </a:r>
          </a:p>
          <a:p>
            <a:pPr lvl="1">
              <a:lnSpc>
                <a:spcPct val="90000"/>
              </a:lnSpc>
            </a:pPr>
            <a:r>
              <a:rPr lang="en-US" b="1" smtClean="0">
                <a:latin typeface="Courier New" pitchFamily="49" charset="0"/>
              </a:rPr>
              <a:t>int sscanf(const char *</a:t>
            </a:r>
            <a:r>
              <a:rPr lang="en-US" b="1" i="1" smtClean="0">
                <a:latin typeface="Courier New" pitchFamily="49" charset="0"/>
              </a:rPr>
              <a:t>str</a:t>
            </a:r>
            <a:r>
              <a:rPr lang="en-US" b="1" smtClean="0">
                <a:latin typeface="Courier New" pitchFamily="49" charset="0"/>
              </a:rPr>
              <a:t>, const char *</a:t>
            </a:r>
            <a:r>
              <a:rPr lang="en-US" b="1" i="1" smtClean="0">
                <a:latin typeface="Courier New" pitchFamily="49" charset="0"/>
              </a:rPr>
              <a:t>format</a:t>
            </a:r>
            <a:r>
              <a:rPr lang="en-US" b="1" smtClean="0">
                <a:latin typeface="Courier New" pitchFamily="49" charset="0"/>
              </a:rPr>
              <a:t>, ...);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All return the number of successful conversions or EOF (defined constant in stdio.h).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08284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432800" cy="1143000"/>
          </a:xfrm>
        </p:spPr>
        <p:txBody>
          <a:bodyPr/>
          <a:lstStyle/>
          <a:p>
            <a:r>
              <a:rPr lang="en-US" smtClean="0"/>
              <a:t>File &amp; Directory Permissions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78800" cy="5257800"/>
          </a:xfrm>
        </p:spPr>
        <p:txBody>
          <a:bodyPr/>
          <a:lstStyle/>
          <a:p>
            <a:r>
              <a:rPr lang="en-US" dirty="0" smtClean="0"/>
              <a:t>Read = You can read the contents of this file. You can list the contents of this directory.</a:t>
            </a:r>
          </a:p>
          <a:p>
            <a:r>
              <a:rPr lang="en-US" dirty="0" smtClean="0"/>
              <a:t>Write = You can write into this file. You can modify this directory.</a:t>
            </a:r>
          </a:p>
          <a:p>
            <a:r>
              <a:rPr lang="en-US" dirty="0" smtClean="0"/>
              <a:t>Execute = You can run this </a:t>
            </a:r>
            <a:r>
              <a:rPr lang="en-US" u="sng" dirty="0" smtClean="0"/>
              <a:t>file</a:t>
            </a:r>
            <a:r>
              <a:rPr lang="en-US" dirty="0" smtClean="0"/>
              <a:t> as a command. You can use this </a:t>
            </a:r>
            <a:r>
              <a:rPr lang="en-US" u="sng" dirty="0" smtClean="0"/>
              <a:t>directory</a:t>
            </a:r>
            <a:r>
              <a:rPr lang="en-US" dirty="0" smtClean="0"/>
              <a:t> as part of a path.</a:t>
            </a:r>
          </a:p>
          <a:p>
            <a:pPr lvl="1"/>
            <a:r>
              <a:rPr lang="en-US" dirty="0" smtClean="0"/>
              <a:t>To access any file, you need execute permission on </a:t>
            </a:r>
            <a:r>
              <a:rPr lang="en-US" u="sng" dirty="0" smtClean="0"/>
              <a:t>all directories from root</a:t>
            </a:r>
            <a:r>
              <a:rPr lang="en-US" dirty="0" smtClean="0"/>
              <a:t>.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4E63783-B143-4F40-A149-164368FA985F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6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99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B1E0BC8-8FDB-4EA7-844A-4DF82B6FE8E1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60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scanf(), et. al.</a:t>
            </a:r>
          </a:p>
        </p:txBody>
      </p:sp>
      <p:sp>
        <p:nvSpPr>
          <p:cNvPr id="1331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Functions</a:t>
            </a:r>
          </a:p>
          <a:p>
            <a:pPr lvl="1"/>
            <a:r>
              <a:rPr lang="en-US" dirty="0" err="1" smtClean="0"/>
              <a:t>scanf</a:t>
            </a:r>
            <a:r>
              <a:rPr lang="en-US" dirty="0" smtClean="0"/>
              <a:t>() = Read from </a:t>
            </a:r>
            <a:r>
              <a:rPr lang="en-US" dirty="0" err="1" smtClean="0"/>
              <a:t>stdin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fscanf</a:t>
            </a:r>
            <a:r>
              <a:rPr lang="en-US" dirty="0" smtClean="0"/>
              <a:t>() = Read from open file handle (a.k.a. stream).</a:t>
            </a:r>
          </a:p>
          <a:p>
            <a:pPr lvl="1"/>
            <a:r>
              <a:rPr lang="en-US" dirty="0" err="1" smtClean="0"/>
              <a:t>sscanf</a:t>
            </a:r>
            <a:r>
              <a:rPr lang="en-US" dirty="0" smtClean="0"/>
              <a:t>() = Read from string.</a:t>
            </a:r>
          </a:p>
        </p:txBody>
      </p:sp>
    </p:spTree>
    <p:extLst>
      <p:ext uri="{BB962C8B-B14F-4D97-AF65-F5344CB8AC3E}">
        <p14:creationId xmlns:p14="http://schemas.microsoft.com/office/powerpoint/2010/main" val="4315775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CED6B4C-9E00-4C0F-8BDE-FCF80CDBE4EB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61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Format String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Similar to printf() except:</a:t>
            </a:r>
          </a:p>
          <a:p>
            <a:pPr lvl="1"/>
            <a:r>
              <a:rPr lang="en-US" smtClean="0"/>
              <a:t>No guarantee the input will match.</a:t>
            </a:r>
          </a:p>
          <a:p>
            <a:pPr lvl="1"/>
            <a:r>
              <a:rPr lang="en-US" smtClean="0"/>
              <a:t>Parameters must be pointers. Why?</a:t>
            </a:r>
          </a:p>
          <a:p>
            <a:pPr lvl="1"/>
            <a:r>
              <a:rPr lang="en-US" smtClean="0"/>
              <a:t>Data type matching is </a:t>
            </a:r>
            <a:r>
              <a:rPr lang="en-US" u="sng" smtClean="0"/>
              <a:t>even more</a:t>
            </a:r>
            <a:r>
              <a:rPr lang="en-US" smtClean="0"/>
              <a:t> crucial.</a:t>
            </a:r>
          </a:p>
        </p:txBody>
      </p:sp>
    </p:spTree>
    <p:extLst>
      <p:ext uri="{BB962C8B-B14F-4D97-AF65-F5344CB8AC3E}">
        <p14:creationId xmlns:p14="http://schemas.microsoft.com/office/powerpoint/2010/main" val="38841492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5F8821B-F85C-4D01-BEC8-C0B67A7052B2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62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Format String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5181600"/>
          </a:xfrm>
        </p:spPr>
        <p:txBody>
          <a:bodyPr/>
          <a:lstStyle/>
          <a:p>
            <a:r>
              <a:rPr lang="en-US" dirty="0" smtClean="0"/>
              <a:t>White space matches any amount.</a:t>
            </a:r>
          </a:p>
          <a:p>
            <a:r>
              <a:rPr lang="en-US" dirty="0" smtClean="0"/>
              <a:t>Literals must match themselves.</a:t>
            </a:r>
          </a:p>
          <a:p>
            <a:r>
              <a:rPr lang="en-US" dirty="0" smtClean="0"/>
              <a:t>Optional maximum field width.</a:t>
            </a:r>
          </a:p>
          <a:p>
            <a:pPr lvl="1"/>
            <a:r>
              <a:rPr lang="en-US" dirty="0" smtClean="0"/>
              <a:t>Default = infinity.</a:t>
            </a:r>
          </a:p>
          <a:p>
            <a:r>
              <a:rPr lang="en-US" dirty="0" smtClean="0"/>
              <a:t>Unique format specifications</a:t>
            </a:r>
          </a:p>
          <a:p>
            <a:pPr lvl="1"/>
            <a:r>
              <a:rPr lang="en-US" dirty="0" smtClean="0"/>
              <a:t>h = Short integer type (</a:t>
            </a:r>
            <a:r>
              <a:rPr lang="en-US" dirty="0" err="1" smtClean="0"/>
              <a:t>dioux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 = Long integer type (</a:t>
            </a:r>
            <a:r>
              <a:rPr lang="en-US" dirty="0" err="1" smtClean="0"/>
              <a:t>dioux</a:t>
            </a:r>
            <a:r>
              <a:rPr lang="en-US" dirty="0" smtClean="0"/>
              <a:t>) or double instead of float.</a:t>
            </a:r>
          </a:p>
          <a:p>
            <a:pPr lvl="1"/>
            <a:r>
              <a:rPr lang="en-US" dirty="0" smtClean="0"/>
              <a:t>s = non-white-space string.</a:t>
            </a:r>
          </a:p>
        </p:txBody>
      </p:sp>
    </p:spTree>
    <p:extLst>
      <p:ext uri="{BB962C8B-B14F-4D97-AF65-F5344CB8AC3E}">
        <p14:creationId xmlns:p14="http://schemas.microsoft.com/office/powerpoint/2010/main" val="5991734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D17FC30-7500-4012-A366-555484CBF8A3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63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Parsing Input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Suggestions: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Read an entire line first, then parse the string using sscanf().</a:t>
            </a:r>
          </a:p>
          <a:p>
            <a:pPr lvl="2"/>
            <a:r>
              <a:rPr lang="en-US" smtClean="0"/>
              <a:t>scanf() gives you no second chance.</a:t>
            </a:r>
          </a:p>
          <a:p>
            <a:pPr lvl="1"/>
            <a:r>
              <a:rPr lang="en-US" smtClean="0"/>
              <a:t>Accept multiple input formats.</a:t>
            </a:r>
          </a:p>
          <a:p>
            <a:pPr lvl="1"/>
            <a:r>
              <a:rPr lang="en-US" smtClean="0"/>
              <a:t>Use individual prompts, clear delimiters, or a GUI.</a:t>
            </a:r>
          </a:p>
        </p:txBody>
      </p:sp>
    </p:spTree>
    <p:extLst>
      <p:ext uri="{BB962C8B-B14F-4D97-AF65-F5344CB8AC3E}">
        <p14:creationId xmlns:p14="http://schemas.microsoft.com/office/powerpoint/2010/main" val="4078925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0234F71-D588-4CA7-B2D5-FEFE305ECE99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64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Parsing Input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6868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How to read one whole line?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#include &lt;</a:t>
            </a:r>
            <a:r>
              <a:rPr lang="en-US" b="1" dirty="0" err="1" smtClean="0">
                <a:latin typeface="Courier New" pitchFamily="49" charset="0"/>
              </a:rPr>
              <a:t>stdio.h</a:t>
            </a:r>
            <a:r>
              <a:rPr lang="en-US" b="1" dirty="0" smtClean="0">
                <a:latin typeface="Courier New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#include &lt;</a:t>
            </a:r>
            <a:r>
              <a:rPr lang="en-US" b="1" dirty="0" err="1" smtClean="0">
                <a:latin typeface="Courier New" pitchFamily="49" charset="0"/>
              </a:rPr>
              <a:t>readline</a:t>
            </a:r>
            <a:r>
              <a:rPr lang="en-US" b="1" dirty="0" smtClean="0">
                <a:latin typeface="Courier New" pitchFamily="49" charset="0"/>
              </a:rPr>
              <a:t>/</a:t>
            </a:r>
            <a:r>
              <a:rPr lang="en-US" b="1" dirty="0" err="1" smtClean="0">
                <a:latin typeface="Courier New" pitchFamily="49" charset="0"/>
              </a:rPr>
              <a:t>readline.h</a:t>
            </a:r>
            <a:r>
              <a:rPr lang="en-US" b="1" dirty="0" smtClean="0">
                <a:latin typeface="Courier New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#include &lt;</a:t>
            </a:r>
            <a:r>
              <a:rPr lang="en-US" b="1" dirty="0" err="1" smtClean="0">
                <a:latin typeface="Courier New" pitchFamily="49" charset="0"/>
              </a:rPr>
              <a:t>readline</a:t>
            </a:r>
            <a:r>
              <a:rPr lang="en-US" b="1" dirty="0" smtClean="0">
                <a:latin typeface="Courier New" pitchFamily="49" charset="0"/>
              </a:rPr>
              <a:t>/</a:t>
            </a:r>
            <a:r>
              <a:rPr lang="en-US" b="1" dirty="0" err="1" smtClean="0">
                <a:latin typeface="Courier New" pitchFamily="49" charset="0"/>
              </a:rPr>
              <a:t>history.h</a:t>
            </a:r>
            <a:r>
              <a:rPr lang="en-US" b="1" dirty="0" smtClean="0">
                <a:latin typeface="Courier New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char* </a:t>
            </a:r>
            <a:r>
              <a:rPr lang="en-US" b="1" dirty="0" err="1" smtClean="0">
                <a:latin typeface="Courier New" pitchFamily="49" charset="0"/>
              </a:rPr>
              <a:t>readline</a:t>
            </a:r>
            <a:r>
              <a:rPr lang="en-US" b="1" dirty="0" smtClean="0">
                <a:latin typeface="Courier New" pitchFamily="49" charset="0"/>
              </a:rPr>
              <a:t> (</a:t>
            </a:r>
            <a:r>
              <a:rPr lang="en-US" b="1" dirty="0" err="1" smtClean="0">
                <a:latin typeface="Courier New" pitchFamily="49" charset="0"/>
              </a:rPr>
              <a:t>const</a:t>
            </a:r>
            <a:r>
              <a:rPr lang="en-US" b="1" dirty="0" smtClean="0">
                <a:latin typeface="Courier New" pitchFamily="49" charset="0"/>
              </a:rPr>
              <a:t> char *prompt);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Returns line read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Not including \n.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Allocated with </a:t>
            </a:r>
            <a:r>
              <a:rPr lang="en-US" dirty="0" err="1" smtClean="0"/>
              <a:t>malloc</a:t>
            </a:r>
            <a:r>
              <a:rPr lang="en-US" dirty="0" smtClean="0"/>
              <a:t>().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Allows input editing.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 GNU, but not in ANSI C!</a:t>
            </a:r>
          </a:p>
        </p:txBody>
      </p:sp>
    </p:spTree>
    <p:extLst>
      <p:ext uri="{BB962C8B-B14F-4D97-AF65-F5344CB8AC3E}">
        <p14:creationId xmlns:p14="http://schemas.microsoft.com/office/powerpoint/2010/main" val="3876791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97B4277-D536-48B8-B007-967F413E9F27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65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Parsing Input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686800" cy="4171950"/>
          </a:xfrm>
        </p:spPr>
        <p:txBody>
          <a:bodyPr/>
          <a:lstStyle/>
          <a:p>
            <a:r>
              <a:rPr lang="en-US" smtClean="0"/>
              <a:t>Could use individual parsing functions, e.g. atoi().</a:t>
            </a:r>
          </a:p>
        </p:txBody>
      </p:sp>
    </p:spTree>
    <p:extLst>
      <p:ext uri="{BB962C8B-B14F-4D97-AF65-F5344CB8AC3E}">
        <p14:creationId xmlns:p14="http://schemas.microsoft.com/office/powerpoint/2010/main" val="1772702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Unix Commands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178800" cy="4800600"/>
          </a:xfrm>
        </p:spPr>
        <p:txBody>
          <a:bodyPr/>
          <a:lstStyle/>
          <a:p>
            <a:r>
              <a:rPr lang="en-US" sz="2800" smtClean="0"/>
              <a:t>Basic format:</a:t>
            </a:r>
          </a:p>
          <a:p>
            <a:pPr lvl="1"/>
            <a:r>
              <a:rPr lang="en-US" sz="2400" i="1" smtClean="0"/>
              <a:t>command   –option   parameters</a:t>
            </a:r>
          </a:p>
          <a:p>
            <a:pPr lvl="1"/>
            <a:r>
              <a:rPr lang="en-US" sz="2400" smtClean="0"/>
              <a:t>E.g. </a:t>
            </a:r>
            <a:r>
              <a:rPr lang="en-US" sz="2400" b="1" smtClean="0">
                <a:latin typeface="Courier New" pitchFamily="49" charset="0"/>
              </a:rPr>
              <a:t>ls –l foo*</a:t>
            </a:r>
          </a:p>
          <a:p>
            <a:pPr lvl="1"/>
            <a:r>
              <a:rPr lang="en-US" sz="2400" smtClean="0"/>
              <a:t>E.g.</a:t>
            </a:r>
            <a:r>
              <a:rPr lang="en-US" sz="2400" b="1" smtClean="0">
                <a:latin typeface="Courier New" pitchFamily="49" charset="0"/>
              </a:rPr>
              <a:t> cp –p foo bar</a:t>
            </a:r>
          </a:p>
          <a:p>
            <a:r>
              <a:rPr lang="en-US" sz="2800" smtClean="0"/>
              <a:t>Alternative formats:</a:t>
            </a:r>
          </a:p>
          <a:p>
            <a:pPr lvl="1"/>
            <a:r>
              <a:rPr lang="en-US" sz="2400" smtClean="0"/>
              <a:t>E.g.  </a:t>
            </a:r>
            <a:r>
              <a:rPr lang="en-US" sz="2400" b="1" smtClean="0">
                <a:latin typeface="Courier New" pitchFamily="49" charset="0"/>
              </a:rPr>
              <a:t>g++ foo.cpp –o foo</a:t>
            </a:r>
          </a:p>
          <a:p>
            <a:pPr lvl="1"/>
            <a:r>
              <a:rPr lang="en-US" sz="2400" smtClean="0"/>
              <a:t>E.g.  </a:t>
            </a:r>
            <a:r>
              <a:rPr lang="en-US" sz="2400" b="1" smtClean="0">
                <a:latin typeface="Courier New" pitchFamily="49" charset="0"/>
              </a:rPr>
              <a:t>foo -–help</a:t>
            </a:r>
          </a:p>
          <a:p>
            <a:pPr lvl="1"/>
            <a:r>
              <a:rPr lang="en-US" sz="2400" smtClean="0"/>
              <a:t>Sometimes, no blank </a:t>
            </a:r>
            <a:r>
              <a:rPr lang="en-US" sz="2400" u="sng" smtClean="0"/>
              <a:t>after</a:t>
            </a:r>
            <a:r>
              <a:rPr lang="en-US" sz="2400" smtClean="0"/>
              <a:t> option.</a:t>
            </a:r>
          </a:p>
          <a:p>
            <a:pPr lvl="1"/>
            <a:r>
              <a:rPr lang="en-US" sz="2400" smtClean="0"/>
              <a:t>Rarely, no hyphen(s) </a:t>
            </a:r>
            <a:r>
              <a:rPr lang="en-US" sz="2400" u="sng" smtClean="0"/>
              <a:t>before</a:t>
            </a:r>
            <a:r>
              <a:rPr lang="en-US" sz="2400" smtClean="0"/>
              <a:t> option.</a:t>
            </a:r>
          </a:p>
          <a:p>
            <a:pPr lvl="1"/>
            <a:r>
              <a:rPr lang="en-US" sz="2400" smtClean="0"/>
              <a:t>Often, order is important.</a:t>
            </a:r>
          </a:p>
          <a:p>
            <a:endParaRPr lang="en-US" sz="2800" smtClean="0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9A3F300-3282-4BFD-BCAA-6DEFF2464B44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7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48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Commands: pwd &amp; cd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pwd = Print working directory</a:t>
            </a:r>
          </a:p>
          <a:p>
            <a:r>
              <a:rPr lang="en-US" smtClean="0"/>
              <a:t>cd = change directory</a:t>
            </a:r>
          </a:p>
          <a:p>
            <a:pPr lvl="1"/>
            <a:r>
              <a:rPr lang="en-US" b="1" smtClean="0">
                <a:latin typeface="Courier New" pitchFamily="49" charset="0"/>
                <a:cs typeface="Courier New" pitchFamily="49" charset="0"/>
              </a:rPr>
              <a:t>cd foo</a:t>
            </a:r>
          </a:p>
          <a:p>
            <a:pPr lvl="1"/>
            <a:r>
              <a:rPr lang="en-US" b="1" smtClean="0">
                <a:latin typeface="Courier New" pitchFamily="49" charset="0"/>
                <a:cs typeface="Courier New" pitchFamily="49" charset="0"/>
              </a:rPr>
              <a:t>cd ..</a:t>
            </a:r>
          </a:p>
          <a:p>
            <a:pPr lvl="1"/>
            <a:r>
              <a:rPr lang="en-US" b="1" smtClean="0">
                <a:latin typeface="Courier New" pitchFamily="49" charset="0"/>
                <a:cs typeface="Courier New" pitchFamily="49" charset="0"/>
              </a:rPr>
              <a:t>cd ../foo</a:t>
            </a:r>
          </a:p>
          <a:p>
            <a:pPr lvl="1"/>
            <a:r>
              <a:rPr lang="en-US" b="1" smtClean="0">
                <a:latin typeface="Courier New" pitchFamily="49" charset="0"/>
                <a:cs typeface="Courier New" pitchFamily="49" charset="0"/>
              </a:rPr>
              <a:t>cd  </a:t>
            </a:r>
            <a:r>
              <a:rPr lang="en-US" smtClean="0"/>
              <a:t> </a:t>
            </a:r>
            <a:r>
              <a:rPr lang="en-US" smtClean="0">
                <a:solidFill>
                  <a:schemeClr val="accent1"/>
                </a:solidFill>
              </a:rPr>
              <a:t>[change to home directory]</a:t>
            </a:r>
            <a:endParaRPr lang="en-US" smtClean="0"/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BEA7F04-5ADF-4919-A345-AD3CAF085547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8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987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Commands: man &amp; ls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34400" cy="4953000"/>
          </a:xfrm>
        </p:spPr>
        <p:txBody>
          <a:bodyPr/>
          <a:lstStyle/>
          <a:p>
            <a:r>
              <a:rPr lang="en-US" dirty="0" smtClean="0"/>
              <a:t>man = Manual page</a:t>
            </a:r>
          </a:p>
          <a:p>
            <a:pPr lvl="1"/>
            <a:r>
              <a:rPr lang="en-US" dirty="0" smtClean="0"/>
              <a:t>-k = apropos</a:t>
            </a:r>
          </a:p>
          <a:p>
            <a:pPr lvl="1"/>
            <a:r>
              <a:rPr lang="en-US" dirty="0" smtClean="0"/>
              <a:t>Newer version: info</a:t>
            </a:r>
          </a:p>
          <a:p>
            <a:r>
              <a:rPr lang="en-US" dirty="0" err="1" smtClean="0"/>
              <a:t>ls</a:t>
            </a:r>
            <a:r>
              <a:rPr lang="en-US" dirty="0" smtClean="0"/>
              <a:t> = List file names and attributes.</a:t>
            </a:r>
          </a:p>
          <a:p>
            <a:pPr lvl="1"/>
            <a:r>
              <a:rPr lang="en-US" dirty="0" smtClean="0"/>
              <a:t>-l = long listing</a:t>
            </a:r>
          </a:p>
          <a:p>
            <a:pPr lvl="1"/>
            <a:r>
              <a:rPr lang="en-US" dirty="0" smtClean="0"/>
              <a:t>-d = list directory itself, not contents</a:t>
            </a:r>
          </a:p>
          <a:p>
            <a:pPr lvl="1"/>
            <a:r>
              <a:rPr lang="en-US" dirty="0" smtClean="0"/>
              <a:t>-a = all files (including those starting with “.”)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8E92D50-33E7-4D5C-B0A1-C8ADFAD97775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9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32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08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class08</Template>
  <TotalTime>579</TotalTime>
  <Words>2483</Words>
  <Application>Microsoft Office PowerPoint</Application>
  <PresentationFormat>On-screen Show (4:3)</PresentationFormat>
  <Paragraphs>494</Paragraphs>
  <Slides>65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65</vt:i4>
      </vt:variant>
    </vt:vector>
  </HeadingPairs>
  <TitlesOfParts>
    <vt:vector size="80" baseType="lpstr">
      <vt:lpstr>Arial</vt:lpstr>
      <vt:lpstr>Arial Black</vt:lpstr>
      <vt:lpstr>Courier New</vt:lpstr>
      <vt:lpstr>DejaVu Sans</vt:lpstr>
      <vt:lpstr>Monotype Sorts</vt:lpstr>
      <vt:lpstr>Tahoma</vt:lpstr>
      <vt:lpstr>Times New Roman</vt:lpstr>
      <vt:lpstr>Wingdings</vt:lpstr>
      <vt:lpstr>class08</vt:lpstr>
      <vt:lpstr>1_Contemporary Portrait</vt:lpstr>
      <vt:lpstr>2_Contemporary Portrait</vt:lpstr>
      <vt:lpstr>3_Contemporary Portrait</vt:lpstr>
      <vt:lpstr>4_Contemporary Portrait</vt:lpstr>
      <vt:lpstr>5_Contemporary Portrait</vt:lpstr>
      <vt:lpstr>6_Contemporary Portrait</vt:lpstr>
      <vt:lpstr>CS2303: Systems Programming Concepts</vt:lpstr>
      <vt:lpstr>Unix and Linux</vt:lpstr>
      <vt:lpstr>Unix / Linux File System</vt:lpstr>
      <vt:lpstr>File System</vt:lpstr>
      <vt:lpstr>File &amp; Directory Permissions</vt:lpstr>
      <vt:lpstr>File &amp; Directory Permissions</vt:lpstr>
      <vt:lpstr>Unix Commands</vt:lpstr>
      <vt:lpstr>Commands: pwd &amp; cd</vt:lpstr>
      <vt:lpstr>Commands: man &amp; ls</vt:lpstr>
      <vt:lpstr>Permissions in  Directory Listings</vt:lpstr>
      <vt:lpstr>cp Command</vt:lpstr>
      <vt:lpstr>mv Command</vt:lpstr>
      <vt:lpstr>chmod Command</vt:lpstr>
      <vt:lpstr>chmod Command II</vt:lpstr>
      <vt:lpstr>chmod Command III</vt:lpstr>
      <vt:lpstr>Background / Foreground</vt:lpstr>
      <vt:lpstr>Links, Files, and Directories</vt:lpstr>
      <vt:lpstr>ln (link) Command</vt:lpstr>
      <vt:lpstr>ln (link) Command</vt:lpstr>
      <vt:lpstr>Sequence Control</vt:lpstr>
      <vt:lpstr>What Makes Computers Powerful?</vt:lpstr>
      <vt:lpstr>Sequence Control</vt:lpstr>
      <vt:lpstr>Sequence Control</vt:lpstr>
      <vt:lpstr>Repetition</vt:lpstr>
      <vt:lpstr>Repetition</vt:lpstr>
      <vt:lpstr>The while Statement</vt:lpstr>
      <vt:lpstr>The do…while Statement</vt:lpstr>
      <vt:lpstr>The for Statement</vt:lpstr>
      <vt:lpstr>Notes on the for Statement</vt:lpstr>
      <vt:lpstr>goto, break, and continue</vt:lpstr>
      <vt:lpstr>“Goto Considered Harmful”</vt:lpstr>
      <vt:lpstr>break and continue</vt:lpstr>
      <vt:lpstr>The One-and-a-Half Loop Problem</vt:lpstr>
      <vt:lpstr>The One-and-a-Half Loop Problem</vt:lpstr>
      <vt:lpstr>Typical Example</vt:lpstr>
      <vt:lpstr>Option 1: Process if Data Exists</vt:lpstr>
      <vt:lpstr>Option 2: Prime the Pump</vt:lpstr>
      <vt:lpstr>Which is Better?</vt:lpstr>
      <vt:lpstr>Multiple Files</vt:lpstr>
      <vt:lpstr>Multiple Files</vt:lpstr>
      <vt:lpstr>Header Files</vt:lpstr>
      <vt:lpstr>Header Files</vt:lpstr>
      <vt:lpstr>Header File Contents</vt:lpstr>
      <vt:lpstr>Using Header Files</vt:lpstr>
      <vt:lpstr>Guards in Header Files</vt:lpstr>
      <vt:lpstr>Guards Example</vt:lpstr>
      <vt:lpstr>Make</vt:lpstr>
      <vt:lpstr>Make</vt:lpstr>
      <vt:lpstr>Make</vt:lpstr>
      <vt:lpstr>Makefile Format</vt:lpstr>
      <vt:lpstr>Makefile Example</vt:lpstr>
      <vt:lpstr>Makefile Example</vt:lpstr>
      <vt:lpstr>Error Messages</vt:lpstr>
      <vt:lpstr>Compilation Errors</vt:lpstr>
      <vt:lpstr>Linking Errors</vt:lpstr>
      <vt:lpstr>Run-time Errors: Segmentation Faults</vt:lpstr>
      <vt:lpstr>Segmentation Faults</vt:lpstr>
      <vt:lpstr>Formatted Input</vt:lpstr>
      <vt:lpstr>scanf(), et. al.</vt:lpstr>
      <vt:lpstr>scanf(), et. al.</vt:lpstr>
      <vt:lpstr>Input Format String</vt:lpstr>
      <vt:lpstr>Input Format String</vt:lpstr>
      <vt:lpstr>Parsing Input</vt:lpstr>
      <vt:lpstr>Parsing Input</vt:lpstr>
      <vt:lpstr>Parsing Input</vt:lpstr>
    </vt:vector>
  </TitlesOfParts>
  <Company>Worcester Polytechnic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CS2303: Systems Programming Concepts</dc:title>
  <dc:creator>Michael J. Ciaraldi</dc:creator>
  <cp:lastModifiedBy>Mike Ciaraldi</cp:lastModifiedBy>
  <cp:revision>32</cp:revision>
  <dcterms:created xsi:type="dcterms:W3CDTF">2012-01-22T00:38:23Z</dcterms:created>
  <dcterms:modified xsi:type="dcterms:W3CDTF">2017-09-07T18:49:05Z</dcterms:modified>
</cp:coreProperties>
</file>