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737" r:id="rId2"/>
    <p:sldMasterId id="2147483749" r:id="rId3"/>
    <p:sldMasterId id="2147483761" r:id="rId4"/>
    <p:sldMasterId id="2147483773" r:id="rId5"/>
    <p:sldMasterId id="2147483785" r:id="rId6"/>
    <p:sldMasterId id="2147483797" r:id="rId7"/>
  </p:sldMasterIdLst>
  <p:notesMasterIdLst>
    <p:notesMasterId r:id="rId41"/>
  </p:notesMasterIdLst>
  <p:handoutMasterIdLst>
    <p:handoutMasterId r:id="rId42"/>
  </p:handoutMasterIdLst>
  <p:sldIdLst>
    <p:sldId id="292" r:id="rId8"/>
    <p:sldId id="295" r:id="rId9"/>
    <p:sldId id="296" r:id="rId10"/>
    <p:sldId id="320" r:id="rId11"/>
    <p:sldId id="301" r:id="rId12"/>
    <p:sldId id="302" r:id="rId13"/>
    <p:sldId id="303" r:id="rId14"/>
    <p:sldId id="304" r:id="rId15"/>
    <p:sldId id="305" r:id="rId16"/>
    <p:sldId id="322" r:id="rId17"/>
    <p:sldId id="323" r:id="rId18"/>
    <p:sldId id="330" r:id="rId19"/>
    <p:sldId id="324" r:id="rId20"/>
    <p:sldId id="325" r:id="rId21"/>
    <p:sldId id="326" r:id="rId22"/>
    <p:sldId id="327" r:id="rId23"/>
    <p:sldId id="328" r:id="rId24"/>
    <p:sldId id="329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</p:sldIdLst>
  <p:sldSz cx="9144000" cy="6858000" type="screen4x3"/>
  <p:notesSz cx="71501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8851" autoAdjust="0"/>
  </p:normalViewPr>
  <p:slideViewPr>
    <p:cSldViewPr>
      <p:cViewPr varScale="1">
        <p:scale>
          <a:sx n="79" d="100"/>
          <a:sy n="79" d="100"/>
        </p:scale>
        <p:origin x="7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0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5725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5725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fld id="{BAF02042-77AA-459E-B158-CB47A68559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00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9713" y="0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2500" y="4486275"/>
            <a:ext cx="5245100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1003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9713" y="8975725"/>
            <a:ext cx="31003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5" tIns="47413" rIns="94825" bIns="4741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pPr>
              <a:defRPr/>
            </a:pPr>
            <a:fld id="{40F648CD-C06D-4BCE-847B-F2C8574EA6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80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8EE49-BEF7-4D60-B0C7-1B48453712F1}" type="slidenum">
              <a:rPr lang="en-US"/>
              <a:pPr/>
              <a:t>10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84480C-4620-4303-B346-1F1F7CC074C9}" type="slidenum">
              <a:rPr lang="en-US"/>
              <a:pPr/>
              <a:t>11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84480C-4620-4303-B346-1F1F7CC074C9}" type="slidenum">
              <a:rPr lang="en-US"/>
              <a:pPr/>
              <a:t>12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1F736-7D29-4AFF-8508-89CEA34FF757}" type="slidenum">
              <a:rPr lang="en-US"/>
              <a:pPr/>
              <a:t>13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B697A4-8137-42EB-88D4-D16CC7C3D010}" type="slidenum">
              <a:rPr lang="en-US"/>
              <a:pPr/>
              <a:t>14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58DAFC-DD8B-431B-9277-28267FF0BB30}" type="slidenum">
              <a:rPr lang="en-US"/>
              <a:pPr/>
              <a:t>15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D7DB6B-012C-4CE2-99ED-DF1EA1A0D57C}" type="slidenum">
              <a:rPr lang="en-US"/>
              <a:pPr/>
              <a:t>16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D727DF-7A30-4028-8795-C597411AEE08}" type="slidenum">
              <a:rPr lang="en-US"/>
              <a:pPr/>
              <a:t>17</a:t>
            </a:fld>
            <a:endParaRPr 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64D0B7-03A1-4A84-AC5D-80FC9FD9EECF}" type="slidenum">
              <a:rPr lang="en-US"/>
              <a:pPr/>
              <a:t>18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819400"/>
            <a:ext cx="6400800" cy="2514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56C0C262-5973-4A39-9285-7501F7318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600200" y="5486400"/>
            <a:ext cx="6400800" cy="457200"/>
          </a:xfrm>
        </p:spPr>
        <p:txBody>
          <a:bodyPr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copyright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5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24927-B498-43B2-8B6B-C4D3F8D991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2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CA35E-D538-4714-9F3A-0D27A5CFD4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5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0C262-5973-4A39-9285-7501F7318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7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2B1E09C0-CE6C-4EED-A862-C4715217D6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31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F5033-F77D-479B-A65C-5106078AE7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85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A978F-A363-49E2-9827-A128F83950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73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0173A-AFED-470F-8EDE-044ECEA0B3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93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B4FAD-9C77-42B2-A23B-1E0CD688F4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EE77D-A145-4652-966C-51A192FDD3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290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8D138-1ADD-49D3-A38A-2A650C24A2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0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5F853-DB82-453E-8307-9905FB6DE5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1846C-9D12-4C41-B3B8-B335DCF03A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6C0C262-5973-4A39-9285-7501F7318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Courier New" pitchFamily="49" charset="0"/>
        <a:buChar char="o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CS2303: Systems Programming Concepts</a:t>
            </a: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630680" y="2466975"/>
            <a:ext cx="6400800" cy="2667000"/>
          </a:xfrm>
        </p:spPr>
        <p:txBody>
          <a:bodyPr/>
          <a:lstStyle/>
          <a:p>
            <a:r>
              <a:rPr lang="en-US" dirty="0" smtClean="0"/>
              <a:t>Class 08</a:t>
            </a:r>
          </a:p>
          <a:p>
            <a:r>
              <a:rPr lang="en-US" sz="2800" dirty="0"/>
              <a:t>Low-Level Memory </a:t>
            </a:r>
            <a:r>
              <a:rPr lang="en-US" sz="2800" dirty="0" smtClean="0"/>
              <a:t>Allocation</a:t>
            </a:r>
          </a:p>
          <a:p>
            <a:r>
              <a:rPr lang="en-US" sz="2800" dirty="0" err="1"/>
              <a:t>errno</a:t>
            </a:r>
            <a:endParaRPr lang="en-US" sz="2800" dirty="0"/>
          </a:p>
          <a:p>
            <a:r>
              <a:rPr lang="en-US" sz="2800" dirty="0" err="1"/>
              <a:t>typedef</a:t>
            </a:r>
            <a:endParaRPr lang="en-US" sz="2800" dirty="0"/>
          </a:p>
          <a:p>
            <a:r>
              <a:rPr lang="en-US" sz="2800" dirty="0"/>
              <a:t>Memory Alignment</a:t>
            </a:r>
          </a:p>
          <a:p>
            <a:r>
              <a:rPr lang="en-US" sz="2800" dirty="0"/>
              <a:t>Casting</a:t>
            </a:r>
          </a:p>
          <a:p>
            <a:endParaRPr lang="en-US" sz="2800" dirty="0" smtClean="0"/>
          </a:p>
          <a:p>
            <a:endParaRPr lang="en-US" dirty="0" smtClean="0"/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8DD656-93ED-4CD0-ABFE-4C71464687DE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2000" y="6000750"/>
            <a:ext cx="7239000" cy="457200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US" sz="2000" dirty="0" smtClean="0"/>
              <a:t>Copyright 2005-2017, Michael J. Ciaraldi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Multi-Dimensional Arrays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D[10][20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/*[row][col</a:t>
            </a:r>
            <a:r>
              <a:rPr lang="en-US" sz="2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]*/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/>
              <a:t>A </a:t>
            </a:r>
            <a:r>
              <a:rPr lang="en-US" sz="2400" i="1" dirty="0"/>
              <a:t>one-dimensional array</a:t>
            </a:r>
            <a:r>
              <a:rPr lang="en-US" sz="2400" dirty="0"/>
              <a:t> with 10 elements, each of which is an array with 20 elements</a:t>
            </a:r>
          </a:p>
          <a:p>
            <a:r>
              <a:rPr lang="en-US" sz="2800" dirty="0" smtClean="0"/>
              <a:t>Row-major order</a:t>
            </a:r>
          </a:p>
          <a:p>
            <a:pPr lvl="1"/>
            <a:r>
              <a:rPr lang="en-US" sz="2400" dirty="0" smtClean="0"/>
              <a:t>Last </a:t>
            </a:r>
            <a:r>
              <a:rPr lang="en-US" sz="2400" dirty="0"/>
              <a:t>subscript varies the </a:t>
            </a:r>
            <a:r>
              <a:rPr lang="en-US" sz="2400" dirty="0" smtClean="0"/>
              <a:t>fastest.</a:t>
            </a:r>
            <a:endParaRPr lang="en-US" sz="2400" dirty="0"/>
          </a:p>
          <a:p>
            <a:pPr lvl="1"/>
            <a:r>
              <a:rPr lang="en-US" sz="2400" dirty="0"/>
              <a:t>I.e., elements of last subscript are stored contiguously in </a:t>
            </a:r>
            <a:r>
              <a:rPr lang="en-US" sz="2400" dirty="0" smtClean="0"/>
              <a:t>memory</a:t>
            </a:r>
            <a:endParaRPr lang="en-US" sz="2400" dirty="0"/>
          </a:p>
          <a:p>
            <a:r>
              <a:rPr lang="en-US" sz="2800" dirty="0"/>
              <a:t>Also, three or more dimensions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56B7FF-6423-4665-B1FB-5E77F7DA65C1}" type="slidenum">
              <a:rPr lang="en-US" sz="1400">
                <a:solidFill>
                  <a:schemeClr val="bg2"/>
                </a:solidFill>
                <a:latin typeface="Arial" charset="0"/>
              </a:rPr>
              <a:t>10</a:t>
            </a:fld>
            <a:endParaRPr lang="en-US" sz="1400" dirty="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10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 of Multi-Dimensional Arrays</a:t>
            </a:r>
            <a:endParaRPr lang="en-US" dirty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supports only fixed size multi-dimensional arrays</a:t>
            </a:r>
          </a:p>
          <a:p>
            <a:r>
              <a:rPr lang="en-US" dirty="0" smtClean="0"/>
              <a:t>Rows stored contiguously in memory </a:t>
            </a:r>
            <a:r>
              <a:rPr lang="en-US" dirty="0" smtClean="0">
                <a:sym typeface="Symbol" pitchFamily="18" charset="2"/>
              </a:rPr>
              <a:t></a:t>
            </a:r>
          </a:p>
          <a:p>
            <a:pPr lvl="1"/>
            <a:r>
              <a:rPr lang="en-US" dirty="0" smtClean="0">
                <a:sym typeface="Symbol" pitchFamily="18" charset="2"/>
              </a:rPr>
              <a:t>Compiler must know how many elements in a row.</a:t>
            </a:r>
          </a:p>
          <a:p>
            <a:pPr lvl="1"/>
            <a:r>
              <a:rPr lang="en-US" dirty="0" smtClean="0">
                <a:sym typeface="Symbol" pitchFamily="18" charset="2"/>
              </a:rPr>
              <a:t>Cannot pass an array to a function with open-ended number of elements per row.</a:t>
            </a:r>
          </a:p>
          <a:p>
            <a:r>
              <a:rPr lang="en-US" dirty="0" smtClean="0">
                <a:sym typeface="Symbol" pitchFamily="18" charset="2"/>
              </a:rPr>
              <a:t>Makes it hard to pass as a parameter.</a:t>
            </a:r>
          </a:p>
          <a:p>
            <a:pPr lvl="3"/>
            <a:endParaRPr lang="en-US" dirty="0">
              <a:sym typeface="Symbol" pitchFamily="18" charset="2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CDEF16F6-7BAD-4A07-B1AC-A9276DB9D9E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1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 of Multi-Dimensional Arrays</a:t>
            </a:r>
            <a:endParaRPr lang="en-US" dirty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In the function header: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void f(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A[][20],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nRows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);  /*okay*/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void f(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A[10][],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nCols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);   /*NOT okay */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void f(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A[][],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nRows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,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nCols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); /*also NOT okay */</a:t>
            </a:r>
          </a:p>
          <a:p>
            <a:r>
              <a:rPr lang="en-US" dirty="0" smtClean="0">
                <a:sym typeface="Symbol" pitchFamily="18" charset="2"/>
              </a:rPr>
              <a:t>Same for three or more dimensions!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16F6-7BAD-4A07-B1AC-A9276DB9D9E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0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Solution</a:t>
            </a:r>
            <a:endParaRPr lang="en-US" sz="4000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885950"/>
            <a:ext cx="876300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Instead, use an array </a:t>
            </a:r>
            <a:r>
              <a:rPr lang="en-US" sz="2800" dirty="0"/>
              <a:t>of pointers, one per </a:t>
            </a:r>
            <a:r>
              <a:rPr lang="en-US" sz="2800" dirty="0" smtClean="0"/>
              <a:t>row.</a:t>
            </a:r>
            <a:endParaRPr lang="en-US" sz="2800" dirty="0"/>
          </a:p>
          <a:p>
            <a:pPr lvl="2">
              <a:lnSpc>
                <a:spcPct val="90000"/>
              </a:lnSpc>
            </a:pPr>
            <a:r>
              <a:rPr lang="en-US" sz="2400" dirty="0"/>
              <a:t>Each row is a one-dimensional </a:t>
            </a:r>
            <a:r>
              <a:rPr lang="en-US" sz="2400" dirty="0" smtClean="0"/>
              <a:t>array.</a:t>
            </a:r>
          </a:p>
          <a:p>
            <a:pPr>
              <a:buFontTx/>
              <a:buNone/>
            </a:pPr>
            <a:r>
              <a:rPr lang="en-US" sz="2800" i="1" dirty="0">
                <a:latin typeface="Times New Roman" pitchFamily="18" charset="0"/>
              </a:rPr>
              <a:t>	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x, y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;/*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#rows, y = #columns */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**B =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*));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x;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B[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	to access element of row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column j */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B[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F5033-F77D-479B-A65C-5106078AE79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3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this work?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**B </a:t>
            </a:r>
            <a:r>
              <a:rPr lang="en-US" sz="2800" dirty="0"/>
              <a:t>means the same </a:t>
            </a:r>
            <a:r>
              <a:rPr lang="en-US" sz="2800" dirty="0" smtClean="0"/>
              <a:t>as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*B[];</a:t>
            </a:r>
          </a:p>
          <a:p>
            <a:pPr lvl="1"/>
            <a:r>
              <a:rPr lang="en-US" sz="2800" dirty="0"/>
              <a:t>I.e., </a:t>
            </a:r>
            <a:r>
              <a:rPr lang="en-US" sz="2800" dirty="0">
                <a:cs typeface="Courier New" panose="02070309020205020404" pitchFamily="49" charset="0"/>
              </a:rPr>
              <a:t>B </a:t>
            </a:r>
            <a:r>
              <a:rPr lang="en-US" sz="2800" dirty="0"/>
              <a:t>is an </a:t>
            </a:r>
            <a:r>
              <a:rPr lang="en-US" sz="2800" u="sng" dirty="0"/>
              <a:t>array of </a:t>
            </a:r>
            <a:r>
              <a:rPr lang="en-US" sz="2800" u="sng" dirty="0" smtClean="0"/>
              <a:t>pointers</a:t>
            </a:r>
            <a:r>
              <a:rPr lang="en-US" sz="2800" dirty="0" smtClean="0"/>
              <a:t> to </a:t>
            </a:r>
            <a:r>
              <a:rPr lang="en-US" sz="2800" dirty="0" smtClean="0">
                <a:cs typeface="Courier New" panose="02070309020205020404" pitchFamily="49" charset="0"/>
              </a:rPr>
              <a:t>int.</a:t>
            </a:r>
            <a:endParaRPr lang="en-US" sz="2800" dirty="0">
              <a:cs typeface="Courier New" panose="02070309020205020404" pitchFamily="49" charset="0"/>
            </a:endParaRPr>
          </a:p>
          <a:p>
            <a:pPr lvl="1"/>
            <a:r>
              <a:rPr lang="en-US" sz="2800" dirty="0"/>
              <a:t>Therefore, </a:t>
            </a:r>
            <a:r>
              <a:rPr lang="en-US" sz="2800" dirty="0">
                <a:cs typeface="Courier New" panose="02070309020205020404" pitchFamily="49" charset="0"/>
              </a:rPr>
              <a:t>B[</a:t>
            </a:r>
            <a:r>
              <a:rPr lang="en-US" sz="2800" dirty="0" err="1">
                <a:cs typeface="Courier New" panose="02070309020205020404" pitchFamily="49" charset="0"/>
              </a:rPr>
              <a:t>i</a:t>
            </a:r>
            <a:r>
              <a:rPr lang="en-US" sz="2800" dirty="0">
                <a:cs typeface="Courier New" panose="02070309020205020404" pitchFamily="49" charset="0"/>
              </a:rPr>
              <a:t>] </a:t>
            </a:r>
            <a:r>
              <a:rPr lang="en-US" sz="2800" dirty="0"/>
              <a:t>is a pointer to</a:t>
            </a:r>
            <a:r>
              <a:rPr lang="en-US" sz="2800" i="1" dirty="0">
                <a:latin typeface="+mn-lt"/>
              </a:rPr>
              <a:t> </a:t>
            </a:r>
            <a:r>
              <a:rPr lang="en-US" sz="2800" dirty="0" smtClean="0">
                <a:cs typeface="Courier New" panose="02070309020205020404" pitchFamily="49" charset="0"/>
              </a:rPr>
              <a:t>int.</a:t>
            </a:r>
            <a:endParaRPr lang="en-US" sz="2400" i="1" dirty="0"/>
          </a:p>
          <a:p>
            <a:r>
              <a:rPr lang="en-US" sz="2800" dirty="0"/>
              <a:t>But if A is a pointer to </a:t>
            </a:r>
            <a:r>
              <a:rPr lang="en-US" sz="2800" dirty="0" err="1"/>
              <a:t>int</a:t>
            </a:r>
            <a:r>
              <a:rPr lang="en-US" sz="2800" dirty="0" smtClean="0"/>
              <a:t>, then </a:t>
            </a:r>
            <a:r>
              <a:rPr lang="en-US" sz="2800" dirty="0"/>
              <a:t>A[j] is the </a:t>
            </a:r>
            <a:r>
              <a:rPr lang="en-US" sz="2800" dirty="0" err="1"/>
              <a:t>jth</a:t>
            </a:r>
            <a:r>
              <a:rPr lang="en-US" sz="2800" dirty="0"/>
              <a:t> integer of the array </a:t>
            </a:r>
            <a:r>
              <a:rPr lang="en-US" sz="2800" dirty="0" smtClean="0"/>
              <a:t>A.</a:t>
            </a:r>
          </a:p>
          <a:p>
            <a:r>
              <a:rPr lang="en-US" sz="2800" dirty="0" smtClean="0"/>
              <a:t>Substitute </a:t>
            </a:r>
            <a:r>
              <a:rPr lang="en-US" sz="2800" dirty="0"/>
              <a:t>B[</a:t>
            </a:r>
            <a:r>
              <a:rPr lang="en-US" sz="2800" dirty="0" err="1"/>
              <a:t>i</a:t>
            </a:r>
            <a:r>
              <a:rPr lang="en-US" sz="2800" dirty="0"/>
              <a:t>] for </a:t>
            </a:r>
            <a:r>
              <a:rPr lang="en-US" sz="2800" dirty="0" smtClean="0"/>
              <a:t>A.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 dirty="0"/>
              <a:t>Therefore, B[</a:t>
            </a:r>
            <a:r>
              <a:rPr lang="en-US" sz="2800" dirty="0" err="1"/>
              <a:t>i</a:t>
            </a:r>
            <a:r>
              <a:rPr lang="en-US" sz="2800" dirty="0"/>
              <a:t>][j] is the </a:t>
            </a:r>
            <a:r>
              <a:rPr lang="en-US" sz="2800" dirty="0" err="1" smtClean="0"/>
              <a:t>j</a:t>
            </a:r>
            <a:r>
              <a:rPr lang="en-US" baseline="30000" dirty="0" err="1" smtClean="0"/>
              <a:t>th</a:t>
            </a:r>
            <a:r>
              <a:rPr lang="en-US" sz="2800" dirty="0" smtClean="0"/>
              <a:t> </a:t>
            </a:r>
            <a:r>
              <a:rPr lang="en-US" sz="2800" dirty="0"/>
              <a:t>integer of the </a:t>
            </a:r>
            <a:r>
              <a:rPr lang="en-US" sz="2800" dirty="0" err="1" smtClean="0"/>
              <a:t>i</a:t>
            </a:r>
            <a:r>
              <a:rPr lang="en-US" sz="2800" baseline="30000" dirty="0" err="1" smtClean="0"/>
              <a:t>th</a:t>
            </a:r>
            <a:r>
              <a:rPr lang="en-US" sz="2800" dirty="0" smtClean="0"/>
              <a:t> </a:t>
            </a:r>
            <a:r>
              <a:rPr lang="en-US" sz="2800" dirty="0"/>
              <a:t>row of </a:t>
            </a:r>
            <a:r>
              <a:rPr lang="en-US" sz="2800" dirty="0" smtClean="0"/>
              <a:t>B.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F5033-F77D-479B-A65C-5106078AE79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this work? </a:t>
            </a:r>
            <a:r>
              <a:rPr lang="en-US" sz="3600" i="0"/>
              <a:t>(</a:t>
            </a:r>
            <a:r>
              <a:rPr lang="en-US" sz="3600"/>
              <a:t>continued</a:t>
            </a:r>
            <a:r>
              <a:rPr lang="en-US" sz="3600" i="0"/>
              <a:t>)</a:t>
            </a:r>
            <a:endParaRPr lang="en-US"/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expression </a:t>
            </a:r>
            <a:r>
              <a:rPr lang="en-US" sz="2800" dirty="0" smtClean="0"/>
              <a:t>contains </a:t>
            </a:r>
            <a:r>
              <a:rPr lang="en-US" sz="3200" dirty="0"/>
              <a:t>B[</a:t>
            </a:r>
            <a:r>
              <a:rPr lang="en-US" sz="3200" dirty="0" err="1"/>
              <a:t>i</a:t>
            </a:r>
            <a:r>
              <a:rPr lang="en-US" sz="3200" dirty="0"/>
              <a:t>][j]</a:t>
            </a:r>
            <a:r>
              <a:rPr lang="en-US" sz="2800" dirty="0"/>
              <a:t>, compiler generates code resembling</a:t>
            </a:r>
          </a:p>
          <a:p>
            <a:pPr lvl="1"/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*temp = B +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*(temp + j);</a:t>
            </a:r>
          </a:p>
          <a:p>
            <a:r>
              <a:rPr lang="en-US" sz="2800" b="1" dirty="0"/>
              <a:t>…</a:t>
            </a:r>
            <a:r>
              <a:rPr lang="en-US" sz="2800" b="1" i="1" dirty="0">
                <a:latin typeface="Times New Roman" pitchFamily="18" charset="0"/>
              </a:rPr>
              <a:t> </a:t>
            </a:r>
            <a:r>
              <a:rPr lang="en-US" sz="2800" dirty="0"/>
              <a:t>in order to access this element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F5033-F77D-479B-A65C-5106078AE79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 Method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885950"/>
            <a:ext cx="8915400" cy="417195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i="1" dirty="0">
                <a:latin typeface="+mn-lt"/>
              </a:rPr>
              <a:t>	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x, y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/*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#rows, y = #columns */ 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**B =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*));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elements[] =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(x*y,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x;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B[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&amp;elements[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*y];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	to access element 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column j */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B[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19800" y="3505200"/>
            <a:ext cx="28956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Why does </a:t>
            </a:r>
            <a:r>
              <a:rPr lang="en-US" u="sng" dirty="0" smtClean="0">
                <a:latin typeface="+mn-lt"/>
              </a:rPr>
              <a:t>this</a:t>
            </a:r>
            <a:r>
              <a:rPr lang="en-US" dirty="0" smtClean="0">
                <a:latin typeface="+mn-lt"/>
              </a:rPr>
              <a:t> work?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What’s the difference?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Note: Same as </a:t>
            </a:r>
            <a:r>
              <a:rPr lang="en-US" dirty="0" err="1" smtClean="0">
                <a:latin typeface="+mn-lt"/>
              </a:rPr>
              <a:t>argv</a:t>
            </a:r>
            <a:r>
              <a:rPr lang="en-US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F5033-F77D-479B-A65C-5106078AE79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3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sz="4000" dirty="0"/>
              <a:t>Arrays as Function </a:t>
            </a:r>
            <a:r>
              <a:rPr lang="en-US" sz="4000" dirty="0" smtClean="0"/>
              <a:t>Parameters </a:t>
            </a:r>
            <a:r>
              <a:rPr lang="en-US" sz="3200" i="0" dirty="0" smtClean="0"/>
              <a:t>(</a:t>
            </a:r>
            <a:r>
              <a:rPr lang="en-US" sz="3200" dirty="0" smtClean="0"/>
              <a:t>again</a:t>
            </a:r>
            <a:r>
              <a:rPr lang="en-US" sz="3200" i="0" dirty="0"/>
              <a:t>)</a:t>
            </a:r>
            <a:endParaRPr lang="en-US" sz="4000" dirty="0"/>
          </a:p>
        </p:txBody>
      </p:sp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819400"/>
            <a:ext cx="8178800" cy="3238500"/>
          </a:xfrm>
        </p:spPr>
        <p:txBody>
          <a:bodyPr/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(float A[],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arraySize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(float *A,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arraySize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dirty="0"/>
          </a:p>
          <a:p>
            <a:pPr lvl="1"/>
            <a:r>
              <a:rPr lang="en-US" sz="2400" dirty="0" smtClean="0"/>
              <a:t>These are </a:t>
            </a:r>
            <a:r>
              <a:rPr lang="en-US" sz="2400" dirty="0"/>
              <a:t>identical function prototypes!</a:t>
            </a:r>
          </a:p>
          <a:p>
            <a:r>
              <a:rPr lang="en-US" sz="2800" dirty="0"/>
              <a:t>Pointer is passed by </a:t>
            </a:r>
            <a:r>
              <a:rPr lang="en-US" sz="2800" dirty="0" smtClean="0"/>
              <a:t>value.</a:t>
            </a:r>
            <a:endParaRPr lang="en-US" sz="2800" dirty="0"/>
          </a:p>
          <a:p>
            <a:pPr lvl="1"/>
            <a:r>
              <a:rPr lang="en-US" sz="2400" dirty="0"/>
              <a:t>I.e. caller copies the </a:t>
            </a:r>
            <a:r>
              <a:rPr lang="en-US" sz="2400" i="1" dirty="0"/>
              <a:t>value</a:t>
            </a:r>
            <a:r>
              <a:rPr lang="en-US" sz="2400" dirty="0"/>
              <a:t> of a pointer of the appropriate type into the parameter </a:t>
            </a:r>
            <a:r>
              <a:rPr lang="en-US" sz="2400" dirty="0" smtClean="0">
                <a:latin typeface="+mn-lt"/>
              </a:rPr>
              <a:t>A.</a:t>
            </a:r>
            <a:endParaRPr lang="en-US" sz="2400" dirty="0">
              <a:latin typeface="+mn-lt"/>
            </a:endParaRPr>
          </a:p>
          <a:p>
            <a:pPr lvl="1"/>
            <a:r>
              <a:rPr lang="en-US" sz="2400" dirty="0"/>
              <a:t>Called function can reference </a:t>
            </a:r>
            <a:r>
              <a:rPr lang="en-US" sz="2400" i="1" dirty="0"/>
              <a:t>through</a:t>
            </a:r>
            <a:r>
              <a:rPr lang="en-US" sz="2400" dirty="0"/>
              <a:t> that pointer to reach thing pointed </a:t>
            </a:r>
            <a:r>
              <a:rPr lang="en-US" sz="2400" dirty="0" smtClean="0"/>
              <a:t>to.</a:t>
            </a:r>
            <a:endParaRPr lang="en-US" sz="2400" dirty="0"/>
          </a:p>
        </p:txBody>
      </p:sp>
      <p:sp>
        <p:nvSpPr>
          <p:cNvPr id="424965" name="Line 5"/>
          <p:cNvSpPr>
            <a:spLocks noChangeShapeType="1"/>
          </p:cNvSpPr>
          <p:nvPr/>
        </p:nvSpPr>
        <p:spPr bwMode="auto">
          <a:xfrm flipH="1">
            <a:off x="4191000" y="2416550"/>
            <a:ext cx="533260" cy="936250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4966" name="Text Box 6"/>
          <p:cNvSpPr txBox="1">
            <a:spLocks noChangeArrowheads="1"/>
          </p:cNvSpPr>
          <p:nvPr/>
        </p:nvSpPr>
        <p:spPr bwMode="auto">
          <a:xfrm>
            <a:off x="4410808" y="2033962"/>
            <a:ext cx="4733192" cy="763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r>
              <a:rPr lang="en-US" dirty="0">
                <a:latin typeface="+mn-lt"/>
              </a:rPr>
              <a:t>Most C programmers use pointer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notation rather than array notation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F5033-F77D-479B-A65C-5106078AE79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5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However…</a:t>
            </a:r>
            <a:endParaRPr lang="en-US" dirty="0"/>
          </a:p>
        </p:txBody>
      </p:sp>
      <p:sp>
        <p:nvSpPr>
          <p:cNvPr id="427013" name="Rectangle 5"/>
          <p:cNvSpPr>
            <a:spLocks noGrp="1" noChangeArrowheads="1"/>
          </p:cNvSpPr>
          <p:nvPr>
            <p:ph idx="1"/>
          </p:nvPr>
        </p:nvSpPr>
        <p:spPr>
          <a:xfrm>
            <a:off x="76200" y="1790700"/>
            <a:ext cx="9067800" cy="4457700"/>
          </a:xfrm>
        </p:spPr>
        <p:txBody>
          <a:bodyPr/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(float A[][],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rows,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columns);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(float **A,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rows,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columns);</a:t>
            </a:r>
          </a:p>
          <a:p>
            <a:pPr lvl="1"/>
            <a:r>
              <a:rPr lang="en-US" dirty="0" smtClean="0"/>
              <a:t>Not Identical!</a:t>
            </a:r>
          </a:p>
          <a:p>
            <a:r>
              <a:rPr lang="en-US" dirty="0" smtClean="0"/>
              <a:t>Compiler complains that A[][] in header is incompletely specified</a:t>
            </a:r>
          </a:p>
          <a:p>
            <a:pPr lvl="2"/>
            <a:r>
              <a:rPr lang="en-US" dirty="0" smtClean="0"/>
              <a:t>Needs to know number of columns</a:t>
            </a:r>
          </a:p>
          <a:p>
            <a:pPr lvl="2"/>
            <a:r>
              <a:rPr lang="en-US" dirty="0" smtClean="0"/>
              <a:t>As if constant!</a:t>
            </a:r>
          </a:p>
          <a:p>
            <a:r>
              <a:rPr lang="en-US" dirty="0" smtClean="0"/>
              <a:t>So:</a:t>
            </a:r>
          </a:p>
          <a:p>
            <a:pPr lvl="1"/>
            <a:r>
              <a:rPr lang="en-US" dirty="0" smtClean="0"/>
              <a:t>Must use pointer notation in header or declaration.</a:t>
            </a:r>
          </a:p>
          <a:p>
            <a:pPr lvl="1"/>
            <a:r>
              <a:rPr lang="en-US" dirty="0" smtClean="0"/>
              <a:t>In body of function, A[</a:t>
            </a:r>
            <a:r>
              <a:rPr lang="en-US" dirty="0" err="1" smtClean="0"/>
              <a:t>i</a:t>
            </a:r>
            <a:r>
              <a:rPr lang="en-US" dirty="0" smtClean="0"/>
              <a:t>][j] is still acceptable.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B11CCAC8-313B-4FF4-A182-4C7F8E1F90F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7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7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7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7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7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7772400" cy="1143000"/>
          </a:xfrm>
        </p:spPr>
        <p:txBody>
          <a:bodyPr/>
          <a:lstStyle/>
          <a:p>
            <a:r>
              <a:rPr lang="en-US" dirty="0" err="1" smtClean="0"/>
              <a:t>errno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581400"/>
            <a:ext cx="8178800" cy="2476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8DD656-93ED-4CD0-ABFE-4C71464687DE}" type="slidenum">
              <a:rPr lang="en-US" sz="1400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6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Low-Level Memory Allocation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178800" cy="4514850"/>
          </a:xfrm>
        </p:spPr>
        <p:txBody>
          <a:bodyPr/>
          <a:lstStyle/>
          <a:p>
            <a:r>
              <a:rPr lang="en-US" smtClean="0"/>
              <a:t>How to allocate memory:</a:t>
            </a:r>
          </a:p>
          <a:p>
            <a:pPr lvl="1"/>
            <a:r>
              <a:rPr lang="en-US" smtClean="0"/>
              <a:t>As raw (low-level) chunks of memory.</a:t>
            </a:r>
          </a:p>
          <a:p>
            <a:pPr lvl="2"/>
            <a:r>
              <a:rPr lang="en-US" smtClean="0"/>
              <a:t>No automatic internal structure; the programmer must impose it.</a:t>
            </a:r>
          </a:p>
          <a:p>
            <a:pPr lvl="1"/>
            <a:r>
              <a:rPr lang="en-US" smtClean="0"/>
              <a:t>As objects (covered later).</a:t>
            </a:r>
          </a:p>
          <a:p>
            <a:pPr lvl="2"/>
            <a:r>
              <a:rPr lang="en-US" smtClean="0"/>
              <a:t>Data fields are defined.</a:t>
            </a:r>
          </a:p>
          <a:p>
            <a:pPr lvl="2"/>
            <a:r>
              <a:rPr lang="en-US" smtClean="0"/>
              <a:t>Uses constructors.</a:t>
            </a:r>
          </a:p>
          <a:p>
            <a:pPr lvl="2"/>
            <a:r>
              <a:rPr lang="en-US" smtClean="0"/>
              <a:t>Type information is remembered.</a:t>
            </a:r>
          </a:p>
          <a:p>
            <a:r>
              <a:rPr lang="en-US" smtClean="0"/>
              <a:t>Are both from the same heap?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993DCB-661F-4665-87C1-E8C52DF50A37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errno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991600" cy="4381500"/>
          </a:xfrm>
        </p:spPr>
        <p:txBody>
          <a:bodyPr/>
          <a:lstStyle/>
          <a:p>
            <a:r>
              <a:rPr lang="en-US" dirty="0" smtClean="0"/>
              <a:t>Many standard functions return an invalid value (e.g. the NULL pointer) in case of error.</a:t>
            </a:r>
          </a:p>
          <a:p>
            <a:r>
              <a:rPr lang="en-US" dirty="0" smtClean="0"/>
              <a:t>They put the detailed error code in the global variable </a:t>
            </a:r>
            <a:r>
              <a:rPr lang="en-US" dirty="0" err="1" smtClean="0"/>
              <a:t>errno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See man page for symbolic constants.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strerror</a:t>
            </a:r>
            <a:r>
              <a:rPr lang="en-US" dirty="0" smtClean="0"/>
              <a:t>(</a:t>
            </a:r>
            <a:r>
              <a:rPr lang="en-US" dirty="0" err="1" smtClean="0"/>
              <a:t>errno</a:t>
            </a:r>
            <a:r>
              <a:rPr lang="en-US" dirty="0" smtClean="0"/>
              <a:t>) to get a human-readable string version.</a:t>
            </a:r>
          </a:p>
          <a:p>
            <a:r>
              <a:rPr lang="en-US" dirty="0"/>
              <a:t>Be sure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F5033-F77D-479B-A65C-5106078AE79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48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7772400" cy="1143000"/>
          </a:xfrm>
        </p:spPr>
        <p:txBody>
          <a:bodyPr/>
          <a:lstStyle/>
          <a:p>
            <a:r>
              <a:rPr lang="en-US" dirty="0" smtClean="0"/>
              <a:t>typedef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178800" cy="17907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561FF90-C08A-4FE4-B8E4-5CC1F6D34DB5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21</a:t>
            </a:fld>
            <a:endParaRPr lang="en-US" sz="1400" dirty="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89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typedef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create “aliases” for types.</a:t>
            </a:r>
          </a:p>
          <a:p>
            <a:pPr lvl="1"/>
            <a:r>
              <a:rPr lang="en-US" dirty="0" smtClean="0"/>
              <a:t>For greater readability.</a:t>
            </a:r>
          </a:p>
          <a:p>
            <a:pPr lvl="1"/>
            <a:r>
              <a:rPr lang="en-US" dirty="0" smtClean="0"/>
              <a:t>For greater portability.</a:t>
            </a:r>
          </a:p>
          <a:p>
            <a:pPr lvl="2"/>
            <a:r>
              <a:rPr lang="en-US" dirty="0" smtClean="0"/>
              <a:t>Since primitive types can be implementation-dependent.</a:t>
            </a:r>
          </a:p>
          <a:p>
            <a:r>
              <a:rPr lang="en-US" dirty="0" smtClean="0"/>
              <a:t>Sometimes header files or parts of them can depend on architecture.</a:t>
            </a:r>
          </a:p>
          <a:p>
            <a:r>
              <a:rPr lang="en-US" dirty="0" smtClean="0"/>
              <a:t>Abstraction!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9C6666-F7E5-44C0-AFD7-6C8831D01357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22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51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typedef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4819650"/>
          </a:xfrm>
        </p:spPr>
        <p:txBody>
          <a:bodyPr/>
          <a:lstStyle/>
          <a:p>
            <a:r>
              <a:rPr lang="en-US" dirty="0" smtClean="0"/>
              <a:t>Syntax: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typedef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existing_type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new_type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dirty="0" smtClean="0"/>
              <a:t>Note: Not a preprocessor directive, so no ‘#’.</a:t>
            </a:r>
          </a:p>
          <a:p>
            <a:r>
              <a:rPr lang="en-US" dirty="0" smtClean="0"/>
              <a:t>After this, use the new type just like any other type.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typedef unsigned short uint_16;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typedef unsigned long size_t;</a:t>
            </a:r>
          </a:p>
          <a:p>
            <a:pPr lvl="1"/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D5ED5A-9141-46BA-85DB-D7CE9E495F8E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23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539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ypedef Example: size_t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4819650"/>
          </a:xfrm>
        </p:spPr>
        <p:txBody>
          <a:bodyPr/>
          <a:lstStyle/>
          <a:p>
            <a:r>
              <a:rPr lang="en-US" dirty="0" smtClean="0"/>
              <a:t>When specifying the size of a block of memory, you need an integer big enough to hold the maximum amount of memory on your platform.</a:t>
            </a:r>
          </a:p>
          <a:p>
            <a:pPr lvl="1"/>
            <a:r>
              <a:rPr lang="en-US" dirty="0" smtClean="0"/>
              <a:t>This depends on your hardware and software. </a:t>
            </a:r>
          </a:p>
          <a:p>
            <a:r>
              <a:rPr lang="en-US" dirty="0" smtClean="0"/>
              <a:t>A statement </a:t>
            </a:r>
            <a:r>
              <a:rPr lang="en-US" u="sng" dirty="0" smtClean="0"/>
              <a:t>like</a:t>
            </a:r>
            <a:r>
              <a:rPr lang="en-US" dirty="0" smtClean="0"/>
              <a:t> this is in one of the standard header files: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typedef unsigned long size_t;</a:t>
            </a:r>
          </a:p>
          <a:p>
            <a:pPr lvl="1"/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D5ED5A-9141-46BA-85DB-D7CE9E495F8E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24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286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14600"/>
            <a:ext cx="7772400" cy="1143000"/>
          </a:xfrm>
        </p:spPr>
        <p:txBody>
          <a:bodyPr/>
          <a:lstStyle/>
          <a:p>
            <a:r>
              <a:rPr lang="en-US" smtClean="0"/>
              <a:t>Memory Alignment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0"/>
            <a:ext cx="8178800" cy="19812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4D071FA-E785-4C4F-A178-C7459048569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25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653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Alignment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178800" cy="4667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Hardware often requires data and/or instructions to be located at addresses with certain limitations. Examples: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Character: any address.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Integer: (address) mod (size of integer) = 0.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Instruction: (address) mod 2 = 0.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Etc.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Might be absolutely required or just preferred for efficiency.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B0730C-A197-443B-9D54-B086FADB7E95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26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753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Alignment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178800" cy="4667250"/>
          </a:xfrm>
        </p:spPr>
        <p:txBody>
          <a:bodyPr/>
          <a:lstStyle/>
          <a:p>
            <a:r>
              <a:rPr lang="en-US" dirty="0" smtClean="0"/>
              <a:t>Compiler handles alignment and padding within static data, local data, objects, arrays, and data structures.</a:t>
            </a:r>
          </a:p>
          <a:p>
            <a:pPr lvl="1"/>
            <a:r>
              <a:rPr lang="en-US" dirty="0" smtClean="0"/>
              <a:t>Consequences?</a:t>
            </a:r>
          </a:p>
          <a:p>
            <a:pPr lvl="1"/>
            <a:r>
              <a:rPr lang="en-US" dirty="0" smtClean="0"/>
              <a:t>What is the value of </a:t>
            </a:r>
            <a:r>
              <a:rPr lang="en-US" dirty="0" err="1" smtClean="0"/>
              <a:t>sizeof</a:t>
            </a:r>
            <a:r>
              <a:rPr lang="en-US" dirty="0" smtClean="0"/>
              <a:t>?</a:t>
            </a:r>
          </a:p>
          <a:p>
            <a:r>
              <a:rPr lang="en-US" dirty="0" smtClean="0"/>
              <a:t>Dynamic memory allocation must produce memory blocks which can handle any type of data.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C0F06B-4EEA-4EEC-A58A-412E51105ECA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27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25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Casting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different purposes</a:t>
            </a:r>
          </a:p>
          <a:p>
            <a:pPr lvl="1"/>
            <a:r>
              <a:rPr lang="en-US" dirty="0" smtClean="0"/>
              <a:t>Signal compiler to do conversion.</a:t>
            </a:r>
          </a:p>
          <a:p>
            <a:pPr lvl="1"/>
            <a:r>
              <a:rPr lang="en-US" dirty="0" smtClean="0"/>
              <a:t>Signal compiler to treat data differently.</a:t>
            </a:r>
          </a:p>
          <a:p>
            <a:pPr lvl="2"/>
            <a:r>
              <a:rPr lang="en-US" dirty="0" smtClean="0"/>
              <a:t>Casting pointers.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2F4F93-4D7A-4CC5-BFBC-2F6743CD50C5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28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686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Casting: Conversion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 type conversion is done automatically, as appropriate.</a:t>
            </a:r>
          </a:p>
          <a:p>
            <a:pPr lvl="1"/>
            <a:r>
              <a:rPr lang="en-US" smtClean="0"/>
              <a:t>float promoted to double.</a:t>
            </a:r>
          </a:p>
          <a:p>
            <a:pPr lvl="1"/>
            <a:r>
              <a:rPr lang="en-US" smtClean="0"/>
              <a:t>char promoted to int.</a:t>
            </a:r>
          </a:p>
          <a:p>
            <a:pPr lvl="1"/>
            <a:r>
              <a:rPr lang="en-US" smtClean="0"/>
              <a:t>int promoted to long.</a:t>
            </a:r>
          </a:p>
          <a:p>
            <a:pPr lvl="1"/>
            <a:r>
              <a:rPr lang="en-US" smtClean="0"/>
              <a:t>Any integer type converted to double.</a:t>
            </a:r>
          </a:p>
          <a:p>
            <a:r>
              <a:rPr lang="en-US" smtClean="0"/>
              <a:t>What is </a:t>
            </a:r>
            <a:r>
              <a:rPr lang="en-US" i="1" smtClean="0"/>
              <a:t>promotion</a:t>
            </a:r>
            <a:r>
              <a:rPr lang="en-US" smtClean="0"/>
              <a:t>?</a:t>
            </a:r>
          </a:p>
          <a:p>
            <a:pPr lvl="1"/>
            <a:endParaRPr lang="en-US" smtClean="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DC47F2E-4FF0-44C3-9A98-A69FCF5F7C36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29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58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Memory Allocation Functions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382000" cy="5029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nmemb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size_t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size_t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free(void *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dirty="0" smtClean="0">
                <a:cs typeface="Courier New" panose="02070309020205020404" pitchFamily="49" charset="0"/>
              </a:rPr>
              <a:t>Be sure to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E6184E-0C41-4B23-B88E-5482326EF78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</a:t>
            </a:fld>
            <a:endParaRPr lang="en-US" sz="1400" dirty="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Casting: Conversion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 type conversion must be signalled.</a:t>
            </a:r>
          </a:p>
          <a:p>
            <a:pPr lvl="1"/>
            <a:r>
              <a:rPr lang="en-US" smtClean="0"/>
              <a:t>“I know what I’m doing.”</a:t>
            </a:r>
          </a:p>
          <a:p>
            <a:pPr lvl="1"/>
            <a:r>
              <a:rPr lang="en-US" smtClean="0"/>
              <a:t>Double or float to any integer type.</a:t>
            </a:r>
          </a:p>
          <a:p>
            <a:pPr lvl="1"/>
            <a:r>
              <a:rPr lang="en-US" smtClean="0"/>
              <a:t>Compiler will usually complain if you forget.</a:t>
            </a:r>
          </a:p>
          <a:p>
            <a:r>
              <a:rPr lang="en-US" smtClean="0"/>
              <a:t>C-style casting example:</a:t>
            </a:r>
          </a:p>
          <a:p>
            <a:pPr lvl="1"/>
            <a:r>
              <a:rPr lang="en-US" b="1" smtClean="0">
                <a:latin typeface="Courier New" pitchFamily="49" charset="0"/>
              </a:rPr>
              <a:t>int i = (int) 1.5;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ED9F4F-C79F-4627-9F43-611AEA0EA328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30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263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Casting: Pointer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78800" cy="4724400"/>
          </a:xfrm>
        </p:spPr>
        <p:txBody>
          <a:bodyPr/>
          <a:lstStyle/>
          <a:p>
            <a:r>
              <a:rPr lang="en-US" dirty="0" smtClean="0"/>
              <a:t>All pointers are just addresses.</a:t>
            </a:r>
          </a:p>
          <a:p>
            <a:r>
              <a:rPr lang="en-US" dirty="0" smtClean="0"/>
              <a:t>Compiler needs to know pointer type so it can:</a:t>
            </a:r>
          </a:p>
          <a:p>
            <a:pPr lvl="1"/>
            <a:r>
              <a:rPr lang="en-US" dirty="0" smtClean="0"/>
              <a:t>Check for type mismatch.</a:t>
            </a:r>
          </a:p>
          <a:p>
            <a:pPr lvl="1"/>
            <a:r>
              <a:rPr lang="en-US" dirty="0" smtClean="0"/>
              <a:t>Find data fields and functions in objects.</a:t>
            </a:r>
          </a:p>
          <a:p>
            <a:pPr lvl="1"/>
            <a:r>
              <a:rPr lang="en-US" dirty="0" smtClean="0"/>
              <a:t>Calculate offsets for array elements.</a:t>
            </a:r>
          </a:p>
          <a:p>
            <a:pPr lvl="1"/>
            <a:r>
              <a:rPr lang="en-US" dirty="0" smtClean="0"/>
              <a:t>Do pointer arithmetic.</a:t>
            </a:r>
          </a:p>
          <a:p>
            <a:pPr lvl="1"/>
            <a:r>
              <a:rPr lang="en-US" dirty="0" smtClean="0"/>
              <a:t>Treat data differently.</a:t>
            </a:r>
          </a:p>
          <a:p>
            <a:pPr lvl="2"/>
            <a:r>
              <a:rPr lang="en-US" dirty="0" smtClean="0"/>
              <a:t>E.g. network packets.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E42F257-B6A9-4B5C-B52D-47444AF5754D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31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349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Casting: Pointer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A8D09B-0CF8-435F-A8A6-EC854E5F8224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32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1752600"/>
            <a:ext cx="9296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3200">
                <a:latin typeface="Tahoma" pitchFamily="34" charset="0"/>
              </a:rPr>
              <a:t>C-style examples: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2800" b="1">
                <a:latin typeface="Courier New" pitchFamily="49" charset="0"/>
              </a:rPr>
              <a:t>char ar[] =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2800" b="1">
                <a:latin typeface="Courier New" pitchFamily="49" charset="0"/>
              </a:rPr>
              <a:t>  (char*) malloc(MAX_NAME + 1);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2800" b="1">
                <a:latin typeface="Courier New" pitchFamily="49" charset="0"/>
              </a:rPr>
              <a:t>double dr[] = (double*)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2800" b="1">
                <a:latin typeface="Courier New" pitchFamily="49" charset="0"/>
              </a:rPr>
              <a:t>  calloc (MAX_PRICES, sizeof (double));</a:t>
            </a:r>
          </a:p>
        </p:txBody>
      </p:sp>
    </p:spTree>
    <p:extLst>
      <p:ext uri="{BB962C8B-B14F-4D97-AF65-F5344CB8AC3E}">
        <p14:creationId xmlns:p14="http://schemas.microsoft.com/office/powerpoint/2010/main" val="1166850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1143000"/>
          </a:xfrm>
        </p:spPr>
        <p:txBody>
          <a:bodyPr/>
          <a:lstStyle/>
          <a:p>
            <a:r>
              <a:rPr lang="en-US" smtClean="0"/>
              <a:t>Weaknesses of C-Style Casting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Multiple meanings in different contexts.</a:t>
            </a:r>
          </a:p>
          <a:p>
            <a:pPr lvl="1"/>
            <a:r>
              <a:rPr lang="en-US" smtClean="0"/>
              <a:t>Convert the data.</a:t>
            </a:r>
          </a:p>
          <a:p>
            <a:pPr lvl="1"/>
            <a:r>
              <a:rPr lang="en-US" smtClean="0"/>
              <a:t>Look at data differently.</a:t>
            </a:r>
          </a:p>
          <a:p>
            <a:r>
              <a:rPr lang="en-US" smtClean="0"/>
              <a:t>No way to specify conversions.</a:t>
            </a:r>
          </a:p>
          <a:p>
            <a:r>
              <a:rPr lang="en-US" smtClean="0"/>
              <a:t>Non-portable across platforms.</a:t>
            </a:r>
          </a:p>
          <a:p>
            <a:r>
              <a:rPr lang="en-US" smtClean="0"/>
              <a:t>Note: C++ adds more advanced casting.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1103269-BC30-407D-BAEC-DCA170A89B5B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33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82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Allocation Functions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(), </a:t>
            </a:r>
            <a:r>
              <a:rPr lang="en-US" dirty="0" err="1" smtClean="0"/>
              <a:t>calloc</a:t>
            </a:r>
            <a:r>
              <a:rPr lang="en-US" dirty="0" smtClean="0"/>
              <a:t>(), and </a:t>
            </a:r>
            <a:r>
              <a:rPr lang="en-US" dirty="0" err="1" smtClean="0"/>
              <a:t>realloc</a:t>
            </a:r>
            <a:r>
              <a:rPr lang="en-US" dirty="0" smtClean="0"/>
              <a:t>() return void*, which means the block can hold any type of data.</a:t>
            </a:r>
          </a:p>
          <a:p>
            <a:pPr lvl="1"/>
            <a:r>
              <a:rPr lang="en-US" dirty="0" smtClean="0"/>
              <a:t>So you must generally cast the pointer before using it (more later).</a:t>
            </a:r>
          </a:p>
          <a:p>
            <a:r>
              <a:rPr lang="en-US" dirty="0" smtClean="0"/>
              <a:t>They return a null pointer if unable to allocate.</a:t>
            </a:r>
          </a:p>
          <a:p>
            <a:pPr lvl="1"/>
            <a:r>
              <a:rPr lang="en-US" dirty="0" smtClean="0"/>
              <a:t>So always check it!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errno</a:t>
            </a:r>
            <a:r>
              <a:rPr lang="en-US" dirty="0" smtClean="0"/>
              <a:t> for details on what went wrong.</a:t>
            </a:r>
          </a:p>
          <a:p>
            <a:endParaRPr lang="en-US" dirty="0" smtClean="0"/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65164"/>
            <a:ext cx="1905000" cy="4572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E6184E-0C41-4B23-B88E-5482326EF78B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1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malloc</a:t>
            </a:r>
            <a:r>
              <a:rPr lang="en-US" sz="3600" dirty="0" smtClean="0"/>
              <a:t>()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382000" cy="4972050"/>
          </a:xfrm>
        </p:spPr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 smtClean="0"/>
              <a:t>Returns pointer to block of memory at least big enough to hold </a:t>
            </a:r>
            <a:r>
              <a:rPr lang="en-US" i="1" dirty="0" smtClean="0"/>
              <a:t>size</a:t>
            </a:r>
            <a:r>
              <a:rPr lang="en-US" dirty="0" smtClean="0"/>
              <a:t> bytes.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ize_t is </a:t>
            </a:r>
            <a:r>
              <a:rPr lang="en-US" dirty="0" err="1" smtClean="0"/>
              <a:t>typedef’d</a:t>
            </a:r>
            <a:r>
              <a:rPr lang="en-US" dirty="0" smtClean="0"/>
              <a:t> to an integer big enough to hold the largest possible address or memory size.</a:t>
            </a:r>
          </a:p>
          <a:p>
            <a:pPr lvl="1"/>
            <a:r>
              <a:rPr lang="en-US" dirty="0" smtClean="0"/>
              <a:t>Aligned to handle any type of primitive data.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Memory is </a:t>
            </a:r>
            <a:r>
              <a:rPr lang="en-US" u="sng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rgbClr val="FF0000"/>
                </a:solidFill>
              </a:rPr>
              <a:t> cleared.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9417D1-B231-40BF-AE6C-DCD1C7F03DB9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5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c</a:t>
            </a:r>
            <a:r>
              <a:rPr lang="en-US" sz="3600" dirty="0" err="1" smtClean="0"/>
              <a:t>alloc</a:t>
            </a:r>
            <a:r>
              <a:rPr lang="en-US" sz="3600" dirty="0" smtClean="0"/>
              <a:t>()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382000" cy="4972050"/>
          </a:xfrm>
        </p:spPr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nmemb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size_t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 smtClean="0"/>
              <a:t>Returns pointer to memory big enough to hold </a:t>
            </a:r>
            <a:r>
              <a:rPr lang="en-US" i="1" dirty="0" err="1" smtClean="0"/>
              <a:t>nmemb</a:t>
            </a:r>
            <a:r>
              <a:rPr lang="en-US" dirty="0" smtClean="0"/>
              <a:t> elements of </a:t>
            </a:r>
            <a:r>
              <a:rPr lang="en-US" i="1" dirty="0" smtClean="0"/>
              <a:t>size</a:t>
            </a:r>
            <a:r>
              <a:rPr lang="en-US" dirty="0" smtClean="0"/>
              <a:t> bytes each.</a:t>
            </a:r>
          </a:p>
          <a:p>
            <a:pPr lvl="1"/>
            <a:r>
              <a:rPr lang="en-US" dirty="0" smtClean="0"/>
              <a:t>Enough space so each element can be properly aligned.</a:t>
            </a:r>
          </a:p>
          <a:p>
            <a:pPr lvl="2"/>
            <a:r>
              <a:rPr lang="en-US" dirty="0" smtClean="0"/>
              <a:t>So, the parameters are </a:t>
            </a:r>
            <a:r>
              <a:rPr lang="en-US" u="sng" dirty="0" smtClean="0"/>
              <a:t>not</a:t>
            </a:r>
            <a:r>
              <a:rPr lang="en-US" dirty="0" smtClean="0"/>
              <a:t> necessarily interchangeable.</a:t>
            </a:r>
          </a:p>
          <a:p>
            <a:pPr lvl="2"/>
            <a:r>
              <a:rPr lang="en-US" dirty="0" smtClean="0"/>
              <a:t>Parameter </a:t>
            </a:r>
            <a:r>
              <a:rPr lang="en-US" i="1" dirty="0" smtClean="0"/>
              <a:t>size</a:t>
            </a:r>
            <a:r>
              <a:rPr lang="en-US" dirty="0" smtClean="0"/>
              <a:t> is rounded up as necessary. </a:t>
            </a:r>
          </a:p>
          <a:p>
            <a:pPr lvl="1"/>
            <a:r>
              <a:rPr lang="en-US" dirty="0" smtClean="0"/>
              <a:t>Memory </a:t>
            </a:r>
            <a:r>
              <a:rPr lang="en-US" u="sng" dirty="0" smtClean="0"/>
              <a:t>is</a:t>
            </a:r>
            <a:r>
              <a:rPr lang="en-US" dirty="0" smtClean="0"/>
              <a:t> set to zero.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2081AF-A6D4-4E0B-920D-AAE6D35C5738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6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realloc</a:t>
            </a:r>
            <a:r>
              <a:rPr lang="en-US" sz="3600" dirty="0" smtClean="0"/>
              <a:t>()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size_t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 smtClean="0"/>
              <a:t>Changes memory block to new size.</a:t>
            </a:r>
          </a:p>
          <a:p>
            <a:pPr lvl="1"/>
            <a:r>
              <a:rPr lang="en-US" dirty="0" smtClean="0"/>
              <a:t>Copies existing data.</a:t>
            </a:r>
          </a:p>
          <a:p>
            <a:pPr lvl="1"/>
            <a:r>
              <a:rPr lang="en-US" dirty="0" smtClean="0"/>
              <a:t>Does </a:t>
            </a:r>
            <a:r>
              <a:rPr lang="en-US" u="sng" dirty="0" smtClean="0"/>
              <a:t>not</a:t>
            </a:r>
            <a:r>
              <a:rPr lang="en-US" dirty="0" smtClean="0"/>
              <a:t> clear new memory.</a:t>
            </a:r>
          </a:p>
          <a:p>
            <a:pPr lvl="1"/>
            <a:r>
              <a:rPr lang="en-US" dirty="0" smtClean="0"/>
              <a:t>Useful, but rarely used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Returns the </a:t>
            </a:r>
            <a:r>
              <a:rPr lang="en-US" u="sng" dirty="0" smtClean="0"/>
              <a:t>new</a:t>
            </a:r>
            <a:r>
              <a:rPr lang="en-US" dirty="0" smtClean="0"/>
              <a:t> pointer.</a:t>
            </a:r>
            <a:endParaRPr lang="en-US" dirty="0" smtClean="0"/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20E696E-0354-4856-97DE-A05B71BA1562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7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</a:t>
            </a:r>
            <a:r>
              <a:rPr lang="en-US" sz="3600" dirty="0" smtClean="0"/>
              <a:t>ree()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382000" cy="4972050"/>
          </a:xfrm>
        </p:spPr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free(void *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 smtClean="0"/>
              <a:t>Releases memory from other three.</a:t>
            </a:r>
          </a:p>
          <a:p>
            <a:pPr lvl="1"/>
            <a:r>
              <a:rPr lang="en-US" dirty="0" smtClean="0"/>
              <a:t>Returns nothing.</a:t>
            </a:r>
          </a:p>
          <a:p>
            <a:pPr lvl="1"/>
            <a:r>
              <a:rPr lang="en-US" dirty="0" smtClean="0"/>
              <a:t>No way to ask if a block has been freed.</a:t>
            </a:r>
          </a:p>
          <a:p>
            <a:r>
              <a:rPr lang="en-US" dirty="0" smtClean="0"/>
              <a:t>Remember, memory allocated dynamically by </a:t>
            </a:r>
            <a:r>
              <a:rPr lang="en-US" dirty="0" err="1" smtClean="0"/>
              <a:t>malloc</a:t>
            </a:r>
            <a:r>
              <a:rPr lang="en-US" dirty="0" smtClean="0"/>
              <a:t>() and its relatives remains allocated until:</a:t>
            </a:r>
          </a:p>
          <a:p>
            <a:pPr lvl="1"/>
            <a:r>
              <a:rPr lang="en-US" dirty="0" smtClean="0"/>
              <a:t>Explicitly freed. –OR—</a:t>
            </a:r>
          </a:p>
          <a:p>
            <a:pPr lvl="1"/>
            <a:r>
              <a:rPr lang="en-US" dirty="0" smtClean="0"/>
              <a:t>The entire program exits.</a:t>
            </a:r>
          </a:p>
          <a:p>
            <a:endParaRPr lang="en-US" dirty="0" smtClean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FC94D8-C1A4-4511-B1BA-CF55144537F7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8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Allocated Memory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return type of </a:t>
            </a:r>
            <a:r>
              <a:rPr lang="en-US" dirty="0" err="1" smtClean="0"/>
              <a:t>malloc</a:t>
            </a:r>
            <a:r>
              <a:rPr lang="en-US" dirty="0" smtClean="0"/>
              <a:t>(), etc. is void*, which means “pointer to anything.”</a:t>
            </a:r>
          </a:p>
          <a:p>
            <a:r>
              <a:rPr lang="en-US" dirty="0" smtClean="0"/>
              <a:t>You must usually </a:t>
            </a:r>
            <a:r>
              <a:rPr lang="en-US" i="1" dirty="0" smtClean="0"/>
              <a:t>cast</a:t>
            </a:r>
            <a:r>
              <a:rPr lang="en-US" dirty="0" smtClean="0"/>
              <a:t> the pointer to the appropriate type before using it.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76BB18-0F5F-4C0B-8087-A84FE4A2CF9F}" type="slidenum">
              <a:rPr lang="en-US" sz="1400" smtClean="0">
                <a:solidFill>
                  <a:schemeClr val="bg2"/>
                </a:solidFill>
                <a:latin typeface="Arial" charset="0"/>
              </a:rPr>
              <a:pPr/>
              <a:t>9</a:t>
            </a:fld>
            <a:endParaRPr lang="en-US" sz="1400" smtClean="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08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class08</Template>
  <TotalTime>540</TotalTime>
  <Words>1231</Words>
  <Application>Microsoft Office PowerPoint</Application>
  <PresentationFormat>On-screen Show (4:3)</PresentationFormat>
  <Paragraphs>246</Paragraphs>
  <Slides>33</Slides>
  <Notes>9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33</vt:i4>
      </vt:variant>
    </vt:vector>
  </HeadingPairs>
  <TitlesOfParts>
    <vt:vector size="48" baseType="lpstr">
      <vt:lpstr>Arial</vt:lpstr>
      <vt:lpstr>Arial Black</vt:lpstr>
      <vt:lpstr>Courier New</vt:lpstr>
      <vt:lpstr>Monotype Sorts</vt:lpstr>
      <vt:lpstr>Symbol</vt:lpstr>
      <vt:lpstr>Tahoma</vt:lpstr>
      <vt:lpstr>Times New Roman</vt:lpstr>
      <vt:lpstr>Wingdings</vt:lpstr>
      <vt:lpstr>class08</vt:lpstr>
      <vt:lpstr>1_Contemporary Portrait</vt:lpstr>
      <vt:lpstr>2_Contemporary Portrait</vt:lpstr>
      <vt:lpstr>3_Contemporary Portrait</vt:lpstr>
      <vt:lpstr>4_Contemporary Portrait</vt:lpstr>
      <vt:lpstr>5_Contemporary Portrait</vt:lpstr>
      <vt:lpstr>6_Contemporary Portrait</vt:lpstr>
      <vt:lpstr>CS2303: Systems Programming Concepts</vt:lpstr>
      <vt:lpstr>Low-Level Memory Allocation</vt:lpstr>
      <vt:lpstr>Memory Allocation Functions</vt:lpstr>
      <vt:lpstr>Memory Allocation Functions</vt:lpstr>
      <vt:lpstr>malloc()</vt:lpstr>
      <vt:lpstr>calloc()</vt:lpstr>
      <vt:lpstr>realloc()</vt:lpstr>
      <vt:lpstr>free()</vt:lpstr>
      <vt:lpstr>Using Allocated Memory</vt:lpstr>
      <vt:lpstr>Multi-Dimensional Arrays</vt:lpstr>
      <vt:lpstr>Limitations of Multi-Dimensional Arrays</vt:lpstr>
      <vt:lpstr>Limitations of Multi-Dimensional Arrays</vt:lpstr>
      <vt:lpstr>The Solution</vt:lpstr>
      <vt:lpstr>Why does this work?</vt:lpstr>
      <vt:lpstr>Why does this work? (continued)</vt:lpstr>
      <vt:lpstr>Alternative Method</vt:lpstr>
      <vt:lpstr>Arrays as Function Parameters (again)</vt:lpstr>
      <vt:lpstr>However…</vt:lpstr>
      <vt:lpstr>errno</vt:lpstr>
      <vt:lpstr>errno</vt:lpstr>
      <vt:lpstr>typedef</vt:lpstr>
      <vt:lpstr>typedef</vt:lpstr>
      <vt:lpstr>typedef</vt:lpstr>
      <vt:lpstr>typedef Example: size_t</vt:lpstr>
      <vt:lpstr>Memory Alignment</vt:lpstr>
      <vt:lpstr>Memory Alignment</vt:lpstr>
      <vt:lpstr>Memory Alignment</vt:lpstr>
      <vt:lpstr>Casting</vt:lpstr>
      <vt:lpstr>Casting: Conversion</vt:lpstr>
      <vt:lpstr>Casting: Conversion</vt:lpstr>
      <vt:lpstr>Casting: Pointer</vt:lpstr>
      <vt:lpstr>Casting: Pointer</vt:lpstr>
      <vt:lpstr>Weaknesses of C-Style Casting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CS2303: Systems Programming Concepts</dc:title>
  <dc:creator>Michael J. Ciaraldi</dc:creator>
  <cp:lastModifiedBy>Ciaraldi, Michael J</cp:lastModifiedBy>
  <cp:revision>21</cp:revision>
  <dcterms:created xsi:type="dcterms:W3CDTF">2012-01-22T00:38:23Z</dcterms:created>
  <dcterms:modified xsi:type="dcterms:W3CDTF">2017-09-03T23:18:44Z</dcterms:modified>
</cp:coreProperties>
</file>