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3" r:id="rId2"/>
    <p:sldMasterId id="2147483725" r:id="rId3"/>
    <p:sldMasterId id="2147483737" r:id="rId4"/>
    <p:sldMasterId id="2147483749" r:id="rId5"/>
    <p:sldMasterId id="2147483761" r:id="rId6"/>
    <p:sldMasterId id="2147483773" r:id="rId7"/>
  </p:sldMasterIdLst>
  <p:notesMasterIdLst>
    <p:notesMasterId r:id="rId38"/>
  </p:notesMasterIdLst>
  <p:handoutMasterIdLst>
    <p:handoutMasterId r:id="rId39"/>
  </p:handoutMasterIdLst>
  <p:sldIdLst>
    <p:sldId id="292" r:id="rId8"/>
    <p:sldId id="323" r:id="rId9"/>
    <p:sldId id="314" r:id="rId10"/>
    <p:sldId id="315" r:id="rId11"/>
    <p:sldId id="316" r:id="rId12"/>
    <p:sldId id="319" r:id="rId13"/>
    <p:sldId id="317" r:id="rId14"/>
    <p:sldId id="324" r:id="rId15"/>
    <p:sldId id="294" r:id="rId16"/>
    <p:sldId id="295" r:id="rId17"/>
    <p:sldId id="320" r:id="rId18"/>
    <p:sldId id="296" r:id="rId19"/>
    <p:sldId id="322" r:id="rId20"/>
    <p:sldId id="313" r:id="rId21"/>
    <p:sldId id="297" r:id="rId22"/>
    <p:sldId id="321" r:id="rId23"/>
    <p:sldId id="298" r:id="rId24"/>
    <p:sldId id="311" r:id="rId25"/>
    <p:sldId id="299" r:id="rId26"/>
    <p:sldId id="300" r:id="rId27"/>
    <p:sldId id="310" r:id="rId28"/>
    <p:sldId id="308" r:id="rId29"/>
    <p:sldId id="309" r:id="rId30"/>
    <p:sldId id="325" r:id="rId31"/>
    <p:sldId id="326" r:id="rId32"/>
    <p:sldId id="327" r:id="rId33"/>
    <p:sldId id="328" r:id="rId34"/>
    <p:sldId id="329" r:id="rId35"/>
    <p:sldId id="330" r:id="rId36"/>
    <p:sldId id="332" r:id="rId37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88851" autoAdjust="0"/>
  </p:normalViewPr>
  <p:slideViewPr>
    <p:cSldViewPr>
      <p:cViewPr varScale="1">
        <p:scale>
          <a:sx n="79" d="100"/>
          <a:sy n="79" d="100"/>
        </p:scale>
        <p:origin x="9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4DB76A2B-A718-4DBB-8141-4F7D987CC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23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FC973508-1BE2-4084-9CEE-CA6D63E26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1DF24-D6A0-4BDE-9E65-249055EB9C35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A6429-8ED1-4627-98D6-D4F730D3E94A}" type="slidenum">
              <a:rPr lang="en-US"/>
              <a:pPr/>
              <a:t>8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F7DBD2-23DD-4EFE-9D1F-255156146B46}" type="slidenum">
              <a:rPr lang="en-US"/>
              <a:pPr/>
              <a:t>24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3AFA-EBE1-4096-8AAD-B15A21B5628F}" type="slidenum">
              <a:rPr lang="en-US"/>
              <a:pPr/>
              <a:t>25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941EC-4161-48F1-B23F-30726A625E8B}" type="slidenum">
              <a:rPr lang="en-US"/>
              <a:pPr/>
              <a:t>26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A733D-9F0F-4116-B4B7-91BE19E66032}" type="slidenum">
              <a:rPr lang="en-US"/>
              <a:pPr/>
              <a:t>28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C9C5C-E43F-4FA6-8229-FD19DD621083}" type="slidenum">
              <a:rPr lang="en-US"/>
              <a:pPr/>
              <a:t>29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E4BBD-CEE8-4028-9244-652AEEFB73D0}" type="slidenum">
              <a:rPr lang="en-US"/>
              <a:pPr/>
              <a:t>30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4302D460-B89D-4452-AEBF-565D6A549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D68A0-CFC9-49AD-A7C7-E301A8FA0E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81EC4-CAE6-445D-AF54-D6EA937E12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2D460-B89D-4452-AEBF-565D6A549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13C39-8924-493C-94B6-E6BE829C25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91E2D-6B4D-4E6E-B285-1741A0F484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B4074-24AE-4089-B450-851383D5F0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D4EBA-3323-48A7-9556-402F270583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6B6AF-B1E5-4AAB-A0BA-4546AAF4F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78F08-4C10-4EC1-AD8E-71292319C5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E9BF4-BCCB-457D-AE22-FE37859C33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CC15B-3030-41D1-B85A-3D625C5E5A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4302D460-B89D-4452-AEBF-565D6A549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362200"/>
            <a:ext cx="6400800" cy="3124200"/>
          </a:xfrm>
        </p:spPr>
        <p:txBody>
          <a:bodyPr/>
          <a:lstStyle/>
          <a:p>
            <a:pPr algn="ctr"/>
            <a:r>
              <a:rPr lang="en-US" sz="3600" dirty="0" smtClean="0"/>
              <a:t>Class 09</a:t>
            </a:r>
            <a:endParaRPr lang="en-US" dirty="0" smtClean="0"/>
          </a:p>
          <a:p>
            <a:pPr algn="ctr"/>
            <a:r>
              <a:rPr lang="en-US" dirty="0" err="1" smtClean="0"/>
              <a:t>Sizeof</a:t>
            </a:r>
            <a:endParaRPr lang="en-US" dirty="0" smtClean="0"/>
          </a:p>
          <a:p>
            <a:pPr algn="ctr"/>
            <a:r>
              <a:rPr lang="en-US" dirty="0" smtClean="0"/>
              <a:t>Characters</a:t>
            </a:r>
          </a:p>
          <a:p>
            <a:pPr algn="ctr"/>
            <a:r>
              <a:rPr lang="en-US" dirty="0" smtClean="0"/>
              <a:t>Character Arrays &amp; Functions</a:t>
            </a:r>
          </a:p>
          <a:p>
            <a:pPr algn="ctr"/>
            <a:r>
              <a:rPr lang="en-US" dirty="0" smtClean="0"/>
              <a:t>Pointer Arithmetic</a:t>
            </a:r>
          </a:p>
          <a:p>
            <a:pPr algn="ctr"/>
            <a:endParaRPr lang="en-US" dirty="0" smtClean="0"/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CBAB4-C714-4A57-AEB8-A3D31610F97D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smtClean="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600200" y="5791200"/>
            <a:ext cx="6400800" cy="4572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2000" dirty="0"/>
              <a:t>Copyright </a:t>
            </a:r>
            <a:r>
              <a:rPr lang="en-US" sz="2000" dirty="0" smtClean="0"/>
              <a:t>2005-2017, </a:t>
            </a:r>
            <a:r>
              <a:rPr lang="en-US" sz="2000" dirty="0"/>
              <a:t>Michael J. Ciaraldi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Arrays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C, these are the only kind of string.</a:t>
            </a:r>
          </a:p>
          <a:p>
            <a:r>
              <a:rPr lang="en-US" smtClean="0"/>
              <a:t>Had to declare a maximum size, so space could be allocated.</a:t>
            </a:r>
          </a:p>
          <a:p>
            <a:r>
              <a:rPr lang="en-US" smtClean="0"/>
              <a:t>Many standard functions require them.</a:t>
            </a:r>
          </a:p>
          <a:p>
            <a:r>
              <a:rPr lang="en-US" smtClean="0"/>
              <a:t>Minimal protection against overflow.</a:t>
            </a:r>
            <a:endParaRPr lang="en-US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68C499-7129-46C7-8A89-A4436622B0C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Arrays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dirty="0" smtClean="0"/>
              <a:t>Null-terminated.</a:t>
            </a:r>
          </a:p>
          <a:p>
            <a:pPr lvl="1"/>
            <a:r>
              <a:rPr lang="en-US" dirty="0" smtClean="0"/>
              <a:t>i.e. after the last character is a binary 0.</a:t>
            </a:r>
          </a:p>
          <a:p>
            <a:pPr lvl="2"/>
            <a:r>
              <a:rPr lang="en-US" dirty="0" smtClean="0"/>
              <a:t>Denoted by ‘\0’.</a:t>
            </a:r>
          </a:p>
          <a:p>
            <a:pPr lvl="2"/>
            <a:r>
              <a:rPr lang="en-US" dirty="0" smtClean="0"/>
              <a:t>Leave space for it!</a:t>
            </a:r>
          </a:p>
          <a:p>
            <a:pPr lvl="2"/>
            <a:r>
              <a:rPr lang="en-US" dirty="0" smtClean="0"/>
              <a:t>This is the null value, not the null pointer.</a:t>
            </a:r>
          </a:p>
          <a:p>
            <a:pPr lvl="1"/>
            <a:r>
              <a:rPr lang="en-US" dirty="0" smtClean="0"/>
              <a:t>Anything after the null is ignored.</a:t>
            </a:r>
          </a:p>
          <a:p>
            <a:r>
              <a:rPr lang="en-US" dirty="0" smtClean="0"/>
              <a:t>Looking for the null terminator only tells you how long the string currently in the array (if any) is, not the total length of the array.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68C499-7129-46C7-8A89-A4436622B0CE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13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/>
          <a:lstStyle/>
          <a:p>
            <a:r>
              <a:rPr lang="en-US" sz="3600" smtClean="0"/>
              <a:t>Character and String Constants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458200" cy="4171950"/>
          </a:xfrm>
        </p:spPr>
        <p:txBody>
          <a:bodyPr/>
          <a:lstStyle/>
          <a:p>
            <a:r>
              <a:rPr lang="en-US" dirty="0" smtClean="0"/>
              <a:t>One character is enclosed in single-quotes.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smtClean="0">
                <a:latin typeface="Courier New" pitchFamily="49" charset="0"/>
              </a:rPr>
              <a:t>‘A’  ‘\n’</a:t>
            </a:r>
          </a:p>
          <a:p>
            <a:r>
              <a:rPr lang="en-US" dirty="0" smtClean="0"/>
              <a:t>Constant (static) null-terminated string is enclosed in double-quotes. (K&amp;R 38, 193)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“Hello”  </a:t>
            </a:r>
            <a:r>
              <a:rPr lang="en-US" dirty="0" smtClean="0"/>
              <a:t>(occupies 6 characters.)</a:t>
            </a:r>
          </a:p>
          <a:p>
            <a:r>
              <a:rPr lang="en-US" dirty="0" smtClean="0"/>
              <a:t>Null character is written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‘\0’ </a:t>
            </a:r>
            <a:r>
              <a:rPr lang="en-US" dirty="0" smtClean="0"/>
              <a:t>if needed.</a:t>
            </a:r>
          </a:p>
          <a:p>
            <a:pPr lvl="1"/>
            <a:r>
              <a:rPr lang="en-US" dirty="0" smtClean="0"/>
              <a:t>In a string constant, the compiler inserts it for you.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E51227-244C-49B5-A430-B2A975B5E980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cannot span lines of code.</a:t>
            </a:r>
          </a:p>
          <a:p>
            <a:r>
              <a:rPr lang="en-US" dirty="0" smtClean="0"/>
              <a:t>But you can concatenate string constants.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“Hello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World” </a:t>
            </a:r>
            <a:r>
              <a:rPr lang="en-US" dirty="0"/>
              <a:t>is the </a:t>
            </a:r>
            <a:r>
              <a:rPr lang="en-US" dirty="0" smtClean="0"/>
              <a:t>same as</a:t>
            </a:r>
            <a:endParaRPr lang="en-US" dirty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“Hello, “ “World”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13C39-8924-493C-94B6-E6BE829C25A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Non-Printable Characters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382000" cy="4171950"/>
          </a:xfrm>
        </p:spPr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‘\n’ </a:t>
            </a:r>
            <a:r>
              <a:rPr lang="en-US" smtClean="0"/>
              <a:t>= New Line (actually ASCII Line Feed).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‘\r’ </a:t>
            </a:r>
            <a:r>
              <a:rPr lang="en-US" smtClean="0"/>
              <a:t>= Carriage Return (usually not needed).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‘\t’ </a:t>
            </a:r>
            <a:r>
              <a:rPr lang="en-US" smtClean="0"/>
              <a:t>= Tab.</a:t>
            </a:r>
          </a:p>
          <a:p>
            <a:r>
              <a:rPr lang="en-US" smtClean="0"/>
              <a:t>Typing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man ascii </a:t>
            </a:r>
            <a:r>
              <a:rPr lang="en-US" smtClean="0"/>
              <a:t>will give you a list.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ADB3A3-E552-4694-A326-88DBF55E8E1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C-Style Strings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229600" cy="4819650"/>
          </a:xfrm>
        </p:spPr>
        <p:txBody>
          <a:bodyPr/>
          <a:lstStyle/>
          <a:p>
            <a:r>
              <a:rPr lang="en-US" smtClean="0"/>
              <a:t>Declaring a character array.</a:t>
            </a:r>
          </a:p>
          <a:p>
            <a:pPr lvl="1"/>
            <a:r>
              <a:rPr lang="en-US" b="1" smtClean="0">
                <a:latin typeface="Courier New" pitchFamily="49" charset="0"/>
              </a:rPr>
              <a:t>char mystring[6];</a:t>
            </a:r>
          </a:p>
          <a:p>
            <a:pPr lvl="1"/>
            <a:r>
              <a:rPr lang="en-US" smtClean="0"/>
              <a:t>Can hold up to 5 characters plus terminator.</a:t>
            </a:r>
          </a:p>
          <a:p>
            <a:r>
              <a:rPr lang="en-US" smtClean="0"/>
              <a:t>Initializing a character array.</a:t>
            </a:r>
          </a:p>
          <a:p>
            <a:pPr lvl="1"/>
            <a:r>
              <a:rPr lang="en-US" b="1" smtClean="0">
                <a:latin typeface="Courier New" pitchFamily="49" charset="0"/>
              </a:rPr>
              <a:t>char mystring[] = “Hello”;</a:t>
            </a:r>
          </a:p>
          <a:p>
            <a:r>
              <a:rPr lang="en-US" smtClean="0"/>
              <a:t>Pointing to a string constant.</a:t>
            </a:r>
          </a:p>
          <a:p>
            <a:pPr lvl="1"/>
            <a:r>
              <a:rPr lang="en-US" b="1" smtClean="0">
                <a:latin typeface="Courier New" pitchFamily="49" charset="0"/>
              </a:rPr>
              <a:t>char* s; s = “Hello”;</a:t>
            </a:r>
          </a:p>
          <a:p>
            <a:pPr lvl="1"/>
            <a:r>
              <a:rPr lang="en-US" smtClean="0"/>
              <a:t>Often allocated in static memory.</a:t>
            </a:r>
          </a:p>
          <a:p>
            <a:pPr lvl="1"/>
            <a:endParaRPr lang="en-US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7E917B-1AD1-4AC2-9A03-DECE705EA011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4876800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fun(char *s);</a:t>
            </a:r>
          </a:p>
          <a:p>
            <a:r>
              <a:rPr lang="en-US" dirty="0" smtClean="0"/>
              <a:t>Could call like this:</a:t>
            </a:r>
          </a:p>
          <a:p>
            <a:pPr lvl="2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fun(“Hello”);</a:t>
            </a:r>
          </a:p>
          <a:p>
            <a:pPr lvl="2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*a = “Hello”; j = fun(a);</a:t>
            </a:r>
          </a:p>
          <a:p>
            <a:pPr lvl="2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b[10];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something into 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 = fun(b);</a:t>
            </a:r>
          </a:p>
          <a:p>
            <a:pPr lvl="2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*c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(10);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something into 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j = fun(c);</a:t>
            </a:r>
          </a:p>
          <a:p>
            <a:pPr lvl="2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d; j = fun(&amp;d); // Bad idea!</a:t>
            </a:r>
          </a:p>
          <a:p>
            <a:r>
              <a:rPr lang="en-US" dirty="0" smtClean="0"/>
              <a:t>The function cannot tell the difference between a string and a pointer to a single char!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13C39-8924-493C-94B6-E6BE829C25A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6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C-Style String Functions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178800" cy="4648200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strlen</a:t>
            </a:r>
            <a:r>
              <a:rPr lang="en-US" dirty="0" smtClean="0"/>
              <a:t>(char *s) returns length of s.</a:t>
            </a:r>
          </a:p>
          <a:p>
            <a:pPr lvl="1"/>
            <a:r>
              <a:rPr lang="en-US" dirty="0" smtClean="0"/>
              <a:t>Not including terminator.</a:t>
            </a:r>
          </a:p>
          <a:p>
            <a:r>
              <a:rPr lang="en-US" dirty="0" smtClean="0"/>
              <a:t>It starts at the address </a:t>
            </a:r>
            <a:r>
              <a:rPr lang="en-US" u="sng" dirty="0" smtClean="0"/>
              <a:t>s</a:t>
            </a:r>
            <a:r>
              <a:rPr lang="en-US" dirty="0" smtClean="0"/>
              <a:t> and counts until it finds a zero byte.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154F83-8492-463F-8E75-1A3F11DB8048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C-Style String Functions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819650"/>
          </a:xfrm>
        </p:spPr>
        <p:txBody>
          <a:bodyPr/>
          <a:lstStyle/>
          <a:p>
            <a:r>
              <a:rPr lang="en-US" dirty="0" smtClean="0"/>
              <a:t>char* </a:t>
            </a:r>
            <a:r>
              <a:rPr lang="en-US" dirty="0" err="1" smtClean="0"/>
              <a:t>strcpy</a:t>
            </a:r>
            <a:r>
              <a:rPr lang="en-US" dirty="0" smtClean="0"/>
              <a:t>(char* </a:t>
            </a:r>
            <a:r>
              <a:rPr lang="en-US" dirty="0" err="1" smtClean="0"/>
              <a:t>dest</a:t>
            </a:r>
            <a:r>
              <a:rPr lang="en-US" dirty="0" smtClean="0"/>
              <a:t>, char* </a:t>
            </a:r>
            <a:r>
              <a:rPr lang="en-US" dirty="0" err="1" smtClean="0"/>
              <a:t>src</a:t>
            </a:r>
            <a:r>
              <a:rPr lang="en-US" dirty="0" smtClean="0"/>
              <a:t>) copies the string starting at address </a:t>
            </a:r>
            <a:r>
              <a:rPr lang="en-US" u="sng" dirty="0" err="1" smtClean="0"/>
              <a:t>src</a:t>
            </a:r>
            <a:r>
              <a:rPr lang="en-US" dirty="0" smtClean="0"/>
              <a:t> to address </a:t>
            </a:r>
            <a:r>
              <a:rPr lang="en-US" u="sng" dirty="0" err="1" smtClean="0"/>
              <a:t>dest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Including the terminator.</a:t>
            </a:r>
          </a:p>
          <a:p>
            <a:pPr lvl="1"/>
            <a:r>
              <a:rPr lang="en-US" dirty="0" smtClean="0"/>
              <a:t>Even if there is not enough space!</a:t>
            </a:r>
          </a:p>
          <a:p>
            <a:pPr lvl="1"/>
            <a:r>
              <a:rPr lang="en-US" dirty="0" smtClean="0"/>
              <a:t>Destination buffer </a:t>
            </a:r>
            <a:r>
              <a:rPr lang="en-US" u="sng" dirty="0" smtClean="0">
                <a:solidFill>
                  <a:srgbClr val="FF0000"/>
                </a:solidFill>
              </a:rPr>
              <a:t>has to exist</a:t>
            </a:r>
            <a:r>
              <a:rPr lang="en-US" dirty="0" smtClean="0"/>
              <a:t> and be big enough.</a:t>
            </a:r>
          </a:p>
          <a:p>
            <a:pPr lvl="2"/>
            <a:r>
              <a:rPr lang="en-US" u="sng" dirty="0" smtClean="0">
                <a:solidFill>
                  <a:srgbClr val="FF0000"/>
                </a:solidFill>
              </a:rPr>
              <a:t>This is your responsibility!!! WPI ≠ Hogwarts</a:t>
            </a:r>
          </a:p>
          <a:p>
            <a:pPr lvl="1"/>
            <a:r>
              <a:rPr lang="en-US" dirty="0" smtClean="0"/>
              <a:t>Returns pointer to </a:t>
            </a:r>
            <a:r>
              <a:rPr lang="en-US" u="sng" dirty="0" err="1" smtClean="0"/>
              <a:t>dest</a:t>
            </a:r>
            <a:r>
              <a:rPr lang="en-US" dirty="0" smtClean="0"/>
              <a:t>.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DCC23B-870B-4535-91A3-F59A2BB9072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C-Style String Functions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819650"/>
          </a:xfrm>
        </p:spPr>
        <p:txBody>
          <a:bodyPr/>
          <a:lstStyle/>
          <a:p>
            <a:r>
              <a:rPr lang="en-US" smtClean="0"/>
              <a:t>char* strncpy(char *dest, const char *src, size_t n)</a:t>
            </a:r>
          </a:p>
          <a:p>
            <a:pPr lvl="1"/>
            <a:r>
              <a:rPr lang="en-US" smtClean="0"/>
              <a:t>Same as strcpy() except copies a maximum of </a:t>
            </a:r>
            <a:r>
              <a:rPr lang="en-US" u="sng" smtClean="0"/>
              <a:t>n</a:t>
            </a:r>
            <a:r>
              <a:rPr lang="en-US" smtClean="0"/>
              <a:t> characters.</a:t>
            </a:r>
          </a:p>
          <a:p>
            <a:pPr lvl="1"/>
            <a:r>
              <a:rPr lang="en-US" smtClean="0"/>
              <a:t>If length of </a:t>
            </a:r>
            <a:r>
              <a:rPr lang="en-US" u="sng" smtClean="0"/>
              <a:t>src</a:t>
            </a:r>
            <a:r>
              <a:rPr lang="en-US" smtClean="0"/>
              <a:t> is &gt;= </a:t>
            </a:r>
            <a:r>
              <a:rPr lang="en-US" u="sng" smtClean="0"/>
              <a:t>n</a:t>
            </a:r>
            <a:r>
              <a:rPr lang="en-US" smtClean="0"/>
              <a:t>, only copies first n characters, and </a:t>
            </a:r>
            <a:r>
              <a:rPr lang="en-US" u="sng" smtClean="0">
                <a:solidFill>
                  <a:srgbClr val="FF0066"/>
                </a:solidFill>
              </a:rPr>
              <a:t>does not null-terminate!</a:t>
            </a:r>
          </a:p>
          <a:p>
            <a:pPr lvl="1"/>
            <a:r>
              <a:rPr lang="en-US" smtClean="0"/>
              <a:t>If length of </a:t>
            </a:r>
            <a:r>
              <a:rPr lang="en-US" u="sng" smtClean="0"/>
              <a:t>src</a:t>
            </a:r>
            <a:r>
              <a:rPr lang="en-US" smtClean="0"/>
              <a:t> &lt; </a:t>
            </a:r>
            <a:r>
              <a:rPr lang="en-US" u="sng" smtClean="0"/>
              <a:t>n</a:t>
            </a:r>
            <a:r>
              <a:rPr lang="en-US" smtClean="0"/>
              <a:t>, pads with nulls.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4C0840-1384-4D8B-8A46-8FB37368D07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Assignment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Kernighan &amp; Ritchie, Chapter 5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All the way through!</a:t>
            </a:r>
          </a:p>
          <a:p>
            <a:pPr lvl="2">
              <a:lnSpc>
                <a:spcPct val="90000"/>
              </a:lnSpc>
            </a:pP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800" i="1" dirty="0"/>
              <a:t>Study</a:t>
            </a:r>
            <a:r>
              <a:rPr lang="en-US" sz="2800" dirty="0"/>
              <a:t> </a:t>
            </a:r>
            <a:r>
              <a:rPr lang="en-US" sz="2800" dirty="0">
                <a:cs typeface="Times New Roman" pitchFamily="18" charset="0"/>
              </a:rPr>
              <a:t>§5.5 in detail — pages 104-107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Character pointer and functions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You will use these </a:t>
            </a:r>
            <a:r>
              <a:rPr lang="en-US" sz="2400" i="1" dirty="0">
                <a:cs typeface="Times New Roman" pitchFamily="18" charset="0"/>
              </a:rPr>
              <a:t>all the time!</a:t>
            </a:r>
          </a:p>
          <a:p>
            <a:pPr lvl="2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i="1" dirty="0"/>
              <a:t>Study</a:t>
            </a:r>
            <a:r>
              <a:rPr lang="en-US" sz="2800" dirty="0"/>
              <a:t> </a:t>
            </a:r>
            <a:r>
              <a:rPr lang="en-US" sz="2800" dirty="0">
                <a:cs typeface="Times New Roman" pitchFamily="18" charset="0"/>
              </a:rPr>
              <a:t>§5.10 — pages 114-118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Command line arguments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You will use these </a:t>
            </a:r>
            <a:r>
              <a:rPr lang="en-US" sz="2400" i="1" dirty="0">
                <a:cs typeface="Times New Roman" pitchFamily="18" charset="0"/>
              </a:rPr>
              <a:t>a lot</a:t>
            </a:r>
            <a:r>
              <a:rPr lang="en-US" sz="2400" i="1" dirty="0" smtClean="0">
                <a:cs typeface="Times New Roman" pitchFamily="18" charset="0"/>
              </a:rPr>
              <a:t>!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Applicable also to </a:t>
            </a:r>
            <a:r>
              <a:rPr lang="en-US" sz="2400" i="1" dirty="0" smtClean="0">
                <a:cs typeface="Times New Roman" pitchFamily="18" charset="0"/>
              </a:rPr>
              <a:t>C++</a:t>
            </a:r>
            <a:endParaRPr lang="en-US" sz="2400" i="1" dirty="0">
              <a:cs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CBFCFA-017A-400A-9F3B-7B02671F46A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29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C-Style String Functions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85950"/>
            <a:ext cx="8915400" cy="4743450"/>
          </a:xfrm>
        </p:spPr>
        <p:txBody>
          <a:bodyPr/>
          <a:lstStyle/>
          <a:p>
            <a:r>
              <a:rPr lang="en-US" dirty="0" smtClean="0"/>
              <a:t>char* </a:t>
            </a:r>
            <a:r>
              <a:rPr lang="en-US" dirty="0" err="1" smtClean="0"/>
              <a:t>strcat</a:t>
            </a:r>
            <a:r>
              <a:rPr lang="en-US" dirty="0" smtClean="0"/>
              <a:t>(char* </a:t>
            </a:r>
            <a:r>
              <a:rPr lang="en-US" dirty="0" err="1" smtClean="0"/>
              <a:t>dest</a:t>
            </a:r>
            <a:r>
              <a:rPr lang="en-US" dirty="0" smtClean="0"/>
              <a:t>, char* </a:t>
            </a:r>
            <a:r>
              <a:rPr lang="en-US" dirty="0" err="1" smtClean="0"/>
              <a:t>src</a:t>
            </a:r>
            <a:r>
              <a:rPr lang="en-US" dirty="0" smtClean="0"/>
              <a:t>) appends </a:t>
            </a:r>
            <a:r>
              <a:rPr lang="en-US" u="sng" dirty="0" err="1" smtClean="0"/>
              <a:t>src</a:t>
            </a:r>
            <a:r>
              <a:rPr lang="en-US" dirty="0" smtClean="0"/>
              <a:t> at the end of </a:t>
            </a:r>
            <a:r>
              <a:rPr lang="en-US" u="sng" dirty="0" err="1" smtClean="0"/>
              <a:t>dest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Starts by overwriting null terminator of </a:t>
            </a:r>
            <a:r>
              <a:rPr lang="en-US" u="sng" dirty="0" err="1" smtClean="0"/>
              <a:t>dest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Appends even if there is not enough space!</a:t>
            </a:r>
          </a:p>
          <a:p>
            <a:pPr lvl="1"/>
            <a:r>
              <a:rPr lang="en-US" dirty="0" smtClean="0"/>
              <a:t>Null-terminates the resulting string.</a:t>
            </a:r>
          </a:p>
          <a:p>
            <a:pPr lvl="1"/>
            <a:r>
              <a:rPr lang="en-US" dirty="0" smtClean="0"/>
              <a:t>Returns pointer to </a:t>
            </a:r>
            <a:r>
              <a:rPr lang="en-US" u="sng" dirty="0" err="1" smtClean="0"/>
              <a:t>dest</a:t>
            </a:r>
            <a:r>
              <a:rPr lang="en-US" dirty="0" smtClean="0"/>
              <a:t>.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5AEDB3-4F0C-4B2A-8703-974F491F4D5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C-Style String 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915400" cy="4953000"/>
          </a:xfrm>
        </p:spPr>
        <p:txBody>
          <a:bodyPr/>
          <a:lstStyle/>
          <a:p>
            <a:r>
              <a:rPr lang="en-US" dirty="0" smtClean="0"/>
              <a:t>char* </a:t>
            </a:r>
            <a:r>
              <a:rPr lang="en-US" dirty="0" err="1" smtClean="0"/>
              <a:t>strncat</a:t>
            </a:r>
            <a:r>
              <a:rPr lang="en-US" dirty="0" smtClean="0"/>
              <a:t>(char* </a:t>
            </a:r>
            <a:r>
              <a:rPr lang="en-US" dirty="0" err="1" smtClean="0"/>
              <a:t>dest</a:t>
            </a:r>
            <a:r>
              <a:rPr lang="en-US" dirty="0" smtClean="0"/>
              <a:t>, char*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n)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strcat</a:t>
            </a:r>
            <a:r>
              <a:rPr lang="en-US" dirty="0" smtClean="0"/>
              <a:t>(), except only first </a:t>
            </a:r>
            <a:r>
              <a:rPr lang="en-US" u="sng" dirty="0" smtClean="0"/>
              <a:t>n</a:t>
            </a:r>
            <a:r>
              <a:rPr lang="en-US" dirty="0" smtClean="0"/>
              <a:t> characters of </a:t>
            </a:r>
            <a:r>
              <a:rPr lang="en-US" u="sng" dirty="0" err="1" smtClean="0"/>
              <a:t>src</a:t>
            </a:r>
            <a:r>
              <a:rPr lang="en-US" dirty="0" smtClean="0"/>
              <a:t> are copied.</a:t>
            </a:r>
          </a:p>
          <a:p>
            <a:pPr lvl="1"/>
            <a:r>
              <a:rPr lang="en-US" u="sng" dirty="0" smtClean="0"/>
              <a:t>Always</a:t>
            </a:r>
            <a:r>
              <a:rPr lang="en-US" dirty="0" smtClean="0"/>
              <a:t> null-terminates the resulting string.</a:t>
            </a:r>
          </a:p>
          <a:p>
            <a:pPr lvl="2"/>
            <a:r>
              <a:rPr lang="en-US" dirty="0" smtClean="0">
                <a:solidFill>
                  <a:srgbClr val="FF0066"/>
                </a:solidFill>
              </a:rPr>
              <a:t>Even if that would be the (n+1)</a:t>
            </a:r>
            <a:r>
              <a:rPr lang="en-US" baseline="30000" dirty="0" err="1" smtClean="0">
                <a:solidFill>
                  <a:srgbClr val="FF0066"/>
                </a:solidFill>
              </a:rPr>
              <a:t>th</a:t>
            </a:r>
            <a:r>
              <a:rPr lang="en-US" dirty="0" smtClean="0">
                <a:solidFill>
                  <a:srgbClr val="FF0066"/>
                </a:solidFill>
              </a:rPr>
              <a:t> character written.</a:t>
            </a:r>
          </a:p>
          <a:p>
            <a:pPr lvl="2"/>
            <a:r>
              <a:rPr lang="en-US" dirty="0" smtClean="0">
                <a:solidFill>
                  <a:srgbClr val="FF0066"/>
                </a:solidFill>
              </a:rPr>
              <a:t>This is different from </a:t>
            </a:r>
            <a:r>
              <a:rPr lang="en-US" dirty="0" err="1" smtClean="0">
                <a:solidFill>
                  <a:srgbClr val="FF0066"/>
                </a:solidFill>
              </a:rPr>
              <a:t>strncpy</a:t>
            </a:r>
            <a:r>
              <a:rPr lang="en-US" dirty="0" smtClean="0">
                <a:solidFill>
                  <a:srgbClr val="FF0066"/>
                </a:solidFill>
              </a:rPr>
              <a:t>()!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atoi</a:t>
            </a:r>
            <a:r>
              <a:rPr lang="en-US" dirty="0" smtClean="0"/>
              <a:t>(char* s) converts string to integer.</a:t>
            </a:r>
          </a:p>
          <a:p>
            <a:pPr lvl="1"/>
            <a:r>
              <a:rPr lang="en-US" dirty="0" smtClean="0"/>
              <a:t>Similarly, </a:t>
            </a:r>
            <a:r>
              <a:rPr lang="en-US" dirty="0" err="1" smtClean="0"/>
              <a:t>atol</a:t>
            </a:r>
            <a:r>
              <a:rPr lang="en-US" dirty="0" smtClean="0"/>
              <a:t>, </a:t>
            </a:r>
            <a:r>
              <a:rPr lang="en-US" dirty="0" err="1" smtClean="0"/>
              <a:t>atod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Note: “convert” means “generate the equivalent value.”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B071FA-0991-4D3A-AEC2-57FF0543E88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Remember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5105400"/>
          </a:xfrm>
        </p:spPr>
        <p:txBody>
          <a:bodyPr/>
          <a:lstStyle/>
          <a:p>
            <a:r>
              <a:rPr lang="en-US" dirty="0" smtClean="0"/>
              <a:t>Things to remember about C-style strings:</a:t>
            </a:r>
          </a:p>
          <a:p>
            <a:pPr lvl="1"/>
            <a:r>
              <a:rPr lang="en-US" u="sng" dirty="0" smtClean="0"/>
              <a:t>Nothing</a:t>
            </a:r>
            <a:r>
              <a:rPr lang="en-US" dirty="0" smtClean="0"/>
              <a:t> is automatic.</a:t>
            </a:r>
          </a:p>
          <a:p>
            <a:pPr lvl="1"/>
            <a:r>
              <a:rPr lang="en-US" dirty="0" smtClean="0"/>
              <a:t>Space </a:t>
            </a:r>
            <a:r>
              <a:rPr lang="en-US" u="sng" dirty="0" smtClean="0"/>
              <a:t>must</a:t>
            </a:r>
            <a:r>
              <a:rPr lang="en-US" dirty="0" smtClean="0"/>
              <a:t> be allocated somehow.</a:t>
            </a:r>
          </a:p>
          <a:p>
            <a:pPr lvl="2"/>
            <a:r>
              <a:rPr lang="en-US" dirty="0" smtClean="0"/>
              <a:t>Static array (constant size)</a:t>
            </a:r>
          </a:p>
          <a:p>
            <a:pPr lvl="2"/>
            <a:r>
              <a:rPr lang="en-US" dirty="0" smtClean="0"/>
              <a:t>Local array (constant size).</a:t>
            </a:r>
          </a:p>
          <a:p>
            <a:pPr lvl="2"/>
            <a:r>
              <a:rPr lang="en-US" dirty="0" smtClean="0"/>
              <a:t>Dynamically allocated using </a:t>
            </a:r>
            <a:r>
              <a:rPr lang="en-US" dirty="0" err="1" smtClean="0"/>
              <a:t>malloc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String functions are defined to work a particular way.</a:t>
            </a:r>
          </a:p>
          <a:p>
            <a:pPr lvl="1"/>
            <a:r>
              <a:rPr lang="en-US" dirty="0" smtClean="0"/>
              <a:t>Even if that does not make sense to you.</a:t>
            </a:r>
          </a:p>
          <a:p>
            <a:pPr lvl="1"/>
            <a:r>
              <a:rPr lang="en-US" dirty="0" smtClean="0"/>
              <a:t>Even if it is not what you want.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93B7B5-A2D4-4B58-BBD8-6DF20AA43AB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Remember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819650"/>
          </a:xfrm>
        </p:spPr>
        <p:txBody>
          <a:bodyPr/>
          <a:lstStyle/>
          <a:p>
            <a:r>
              <a:rPr lang="en-US" dirty="0" smtClean="0"/>
              <a:t>More things to remember about C-style strings:</a:t>
            </a:r>
          </a:p>
          <a:p>
            <a:pPr lvl="1"/>
            <a:r>
              <a:rPr lang="en-US" u="sng" dirty="0" smtClean="0"/>
              <a:t>Must</a:t>
            </a:r>
            <a:r>
              <a:rPr lang="en-US" dirty="0" smtClean="0"/>
              <a:t> terminate the string. Why?</a:t>
            </a:r>
          </a:p>
          <a:p>
            <a:pPr lvl="1"/>
            <a:r>
              <a:rPr lang="en-US" dirty="0" smtClean="0"/>
              <a:t>Must remember and/or pass the size.</a:t>
            </a:r>
          </a:p>
          <a:p>
            <a:pPr lvl="2"/>
            <a:r>
              <a:rPr lang="en-US" dirty="0" smtClean="0"/>
              <a:t>You cannot determine the size of the </a:t>
            </a:r>
            <a:r>
              <a:rPr lang="en-US" u="sng" dirty="0" smtClean="0"/>
              <a:t>array</a:t>
            </a:r>
            <a:r>
              <a:rPr lang="en-US" dirty="0" smtClean="0"/>
              <a:t> by searching for the terminator.</a:t>
            </a:r>
          </a:p>
          <a:p>
            <a:pPr lvl="2"/>
            <a:r>
              <a:rPr lang="en-US" dirty="0" smtClean="0"/>
              <a:t>But what might you be able to determine?</a:t>
            </a:r>
          </a:p>
          <a:p>
            <a:pPr lvl="1"/>
            <a:r>
              <a:rPr lang="en-US" dirty="0" smtClean="0"/>
              <a:t>Must guard against overflow.</a:t>
            </a:r>
          </a:p>
          <a:p>
            <a:pPr lvl="2"/>
            <a:r>
              <a:rPr lang="en-US" dirty="0" smtClean="0"/>
              <a:t>Use the “n” versions of functions.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82036A-4B4B-438F-A0FC-1F74EECFEE7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23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String Functions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i="1" dirty="0" err="1">
                <a:latin typeface="+mn-lt"/>
              </a:rPr>
              <a:t>int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strcmp</a:t>
            </a:r>
            <a:r>
              <a:rPr lang="en-US" i="1" dirty="0">
                <a:latin typeface="+mn-lt"/>
              </a:rPr>
              <a:t>(char *s, char *t)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+mn-lt"/>
              </a:rPr>
              <a:t>lexically compares </a:t>
            </a:r>
            <a:r>
              <a:rPr lang="en-US" sz="2400" i="1" dirty="0">
                <a:latin typeface="+mn-lt"/>
              </a:rPr>
              <a:t>s</a:t>
            </a:r>
            <a:r>
              <a:rPr lang="en-US" dirty="0">
                <a:latin typeface="+mn-lt"/>
              </a:rPr>
              <a:t> and </a:t>
            </a:r>
            <a:r>
              <a:rPr lang="en-US" sz="2400" i="1" dirty="0">
                <a:latin typeface="+mn-lt"/>
              </a:rPr>
              <a:t>t</a:t>
            </a:r>
            <a:r>
              <a:rPr lang="en-US" dirty="0">
                <a:latin typeface="+mn-lt"/>
              </a:rPr>
              <a:t>, returns </a:t>
            </a:r>
            <a:r>
              <a:rPr lang="en-US" sz="2400" i="1" dirty="0">
                <a:latin typeface="+mn-lt"/>
              </a:rPr>
              <a:t>&lt;0</a:t>
            </a:r>
            <a:r>
              <a:rPr lang="en-US" dirty="0">
                <a:latin typeface="+mn-lt"/>
              </a:rPr>
              <a:t> if </a:t>
            </a:r>
            <a:r>
              <a:rPr lang="en-US" sz="2400" i="1" dirty="0">
                <a:latin typeface="+mn-lt"/>
              </a:rPr>
              <a:t>s &lt; t</a:t>
            </a:r>
            <a:r>
              <a:rPr lang="en-US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&gt;0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if </a:t>
            </a:r>
            <a:r>
              <a:rPr lang="en-US" sz="2400" i="1" dirty="0" smtClean="0">
                <a:latin typeface="+mn-lt"/>
              </a:rPr>
              <a:t>s </a:t>
            </a:r>
            <a:r>
              <a:rPr lang="en-US" sz="2400" i="1" dirty="0">
                <a:latin typeface="+mn-lt"/>
              </a:rPr>
              <a:t>&gt; t</a:t>
            </a:r>
            <a:r>
              <a:rPr lang="en-US" dirty="0">
                <a:latin typeface="+mn-lt"/>
              </a:rPr>
              <a:t>, </a:t>
            </a:r>
            <a:r>
              <a:rPr lang="en-US" dirty="0" smtClean="0">
                <a:latin typeface="+mn-lt"/>
              </a:rPr>
              <a:t>and zero </a:t>
            </a:r>
            <a:r>
              <a:rPr lang="en-US" dirty="0">
                <a:latin typeface="+mn-lt"/>
              </a:rPr>
              <a:t>if </a:t>
            </a:r>
            <a:r>
              <a:rPr lang="en-US" sz="2400" i="1" dirty="0">
                <a:latin typeface="+mn-lt"/>
              </a:rPr>
              <a:t>s</a:t>
            </a:r>
            <a:r>
              <a:rPr lang="en-US" dirty="0">
                <a:latin typeface="+mn-lt"/>
              </a:rPr>
              <a:t> and </a:t>
            </a:r>
            <a:r>
              <a:rPr lang="en-US" sz="2400" i="1" dirty="0">
                <a:latin typeface="+mn-lt"/>
              </a:rPr>
              <a:t>t</a:t>
            </a:r>
            <a:r>
              <a:rPr lang="en-US" dirty="0">
                <a:latin typeface="+mn-lt"/>
              </a:rPr>
              <a:t> are identical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+mn-lt"/>
              </a:rPr>
              <a:t>K&amp;R p. 106 for exact details expressed in code</a:t>
            </a:r>
            <a:endParaRPr lang="en-US" sz="2400" b="1" dirty="0">
              <a:latin typeface="+mn-lt"/>
            </a:endParaRPr>
          </a:p>
          <a:p>
            <a:pPr lvl="3">
              <a:lnSpc>
                <a:spcPct val="120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+mn-lt"/>
              </a:rPr>
              <a:t>Other string functions</a:t>
            </a:r>
          </a:p>
          <a:p>
            <a:pPr lvl="1">
              <a:lnSpc>
                <a:spcPct val="120000"/>
              </a:lnSpc>
            </a:pPr>
            <a:r>
              <a:rPr lang="en-US" sz="2400" i="1" dirty="0" err="1">
                <a:latin typeface="+mn-lt"/>
              </a:rPr>
              <a:t>strchr</a:t>
            </a:r>
            <a:r>
              <a:rPr lang="en-US" sz="2400" i="1" dirty="0">
                <a:latin typeface="+mn-lt"/>
              </a:rPr>
              <a:t>(), </a:t>
            </a:r>
            <a:r>
              <a:rPr lang="en-US" sz="2400" i="1" dirty="0" err="1">
                <a:latin typeface="+mn-lt"/>
              </a:rPr>
              <a:t>strrchr</a:t>
            </a:r>
            <a:r>
              <a:rPr lang="en-US" sz="2400" i="1" dirty="0">
                <a:latin typeface="+mn-lt"/>
              </a:rPr>
              <a:t>(), </a:t>
            </a:r>
            <a:r>
              <a:rPr lang="en-US" sz="2400" i="1" dirty="0" err="1">
                <a:latin typeface="+mn-lt"/>
              </a:rPr>
              <a:t>strspn</a:t>
            </a:r>
            <a:r>
              <a:rPr lang="en-US" sz="2400" i="1" dirty="0">
                <a:latin typeface="+mn-lt"/>
              </a:rPr>
              <a:t>(), </a:t>
            </a:r>
            <a:r>
              <a:rPr lang="en-US" sz="2400" i="1" dirty="0" err="1">
                <a:latin typeface="+mn-lt"/>
              </a:rPr>
              <a:t>strcspn</a:t>
            </a:r>
            <a:r>
              <a:rPr lang="en-US" sz="2400" i="1" dirty="0">
                <a:latin typeface="+mn-lt"/>
              </a:rPr>
              <a:t>() </a:t>
            </a:r>
            <a:r>
              <a:rPr lang="en-US" sz="2400" i="1" dirty="0" err="1">
                <a:latin typeface="+mn-lt"/>
              </a:rPr>
              <a:t>strpbrk</a:t>
            </a:r>
            <a:r>
              <a:rPr lang="en-US" sz="2400" i="1" dirty="0">
                <a:latin typeface="+mn-lt"/>
              </a:rPr>
              <a:t>(), </a:t>
            </a:r>
            <a:r>
              <a:rPr lang="en-US" sz="2400" i="1" dirty="0" err="1">
                <a:latin typeface="+mn-lt"/>
              </a:rPr>
              <a:t>strstr</a:t>
            </a:r>
            <a:r>
              <a:rPr lang="en-US" sz="2400" i="1" dirty="0">
                <a:latin typeface="+mn-lt"/>
              </a:rPr>
              <a:t>(), </a:t>
            </a:r>
            <a:r>
              <a:rPr lang="en-US" sz="2400" i="1" dirty="0" err="1">
                <a:latin typeface="+mn-lt"/>
              </a:rPr>
              <a:t>strtok</a:t>
            </a:r>
            <a:r>
              <a:rPr lang="en-US" sz="2400" i="1" dirty="0">
                <a:latin typeface="+mn-lt"/>
              </a:rPr>
              <a:t>(),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+mn-lt"/>
              </a:rPr>
              <a:t>See K&amp;R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+mn-lt"/>
              </a:rPr>
              <a:t>pp. 105-106 for various implementations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+mn-lt"/>
                <a:cs typeface="Arial" charset="0"/>
              </a:rPr>
              <a:t>§B.3 for complete list and specifications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82036A-4B4B-438F-A0FC-1F74EECFEE7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24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functions in </a:t>
            </a:r>
            <a:r>
              <a:rPr lang="en-US" i="0"/>
              <a:t>C</a:t>
            </a:r>
            <a:endParaRPr lang="en-US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tabLst>
                <a:tab pos="3892550" algn="l"/>
              </a:tabLst>
            </a:pPr>
            <a:r>
              <a:rPr lang="en-US" dirty="0">
                <a:latin typeface="+mn-lt"/>
              </a:rPr>
              <a:t>See </a:t>
            </a:r>
            <a:r>
              <a:rPr lang="en-US" sz="2800" i="1" dirty="0">
                <a:latin typeface="+mn-lt"/>
              </a:rPr>
              <a:t>&lt;</a:t>
            </a:r>
            <a:r>
              <a:rPr lang="en-US" sz="2800" i="1" dirty="0" err="1">
                <a:latin typeface="+mn-lt"/>
              </a:rPr>
              <a:t>ctype.h</a:t>
            </a:r>
            <a:r>
              <a:rPr lang="en-US" sz="2800" i="1" dirty="0" smtClean="0">
                <a:latin typeface="+mn-lt"/>
              </a:rPr>
              <a:t>&gt;</a:t>
            </a:r>
            <a:endParaRPr lang="en-US" i="1" dirty="0">
              <a:latin typeface="+mn-lt"/>
            </a:endParaRPr>
          </a:p>
          <a:p>
            <a:pPr>
              <a:lnSpc>
                <a:spcPct val="80000"/>
              </a:lnSpc>
              <a:tabLst>
                <a:tab pos="3892550" algn="l"/>
              </a:tabLst>
            </a:pPr>
            <a:r>
              <a:rPr lang="en-US" dirty="0">
                <a:latin typeface="+mn-lt"/>
              </a:rPr>
              <a:t>These return </a:t>
            </a:r>
            <a:r>
              <a:rPr lang="en-US" dirty="0" smtClean="0">
                <a:latin typeface="+mn-lt"/>
              </a:rPr>
              <a:t>either </a:t>
            </a:r>
            <a:r>
              <a:rPr lang="en-US" i="1" dirty="0" smtClean="0">
                <a:latin typeface="+mn-lt"/>
              </a:rPr>
              <a:t>0</a:t>
            </a:r>
            <a:r>
              <a:rPr lang="en-US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(i.e., </a:t>
            </a:r>
            <a:r>
              <a:rPr lang="en-US" sz="2000" i="1" dirty="0" smtClean="0">
                <a:latin typeface="+mn-lt"/>
              </a:rPr>
              <a:t>false</a:t>
            </a:r>
            <a:r>
              <a:rPr lang="en-US" sz="2000" dirty="0" smtClean="0">
                <a:latin typeface="+mn-lt"/>
              </a:rPr>
              <a:t>)</a:t>
            </a:r>
            <a:r>
              <a:rPr lang="en-US" dirty="0" smtClean="0">
                <a:latin typeface="+mn-lt"/>
              </a:rPr>
              <a:t> or </a:t>
            </a:r>
            <a:r>
              <a:rPr lang="en-US" i="1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(i.e., </a:t>
            </a:r>
            <a:r>
              <a:rPr lang="en-US" sz="2000" i="1" dirty="0" smtClean="0">
                <a:latin typeface="+mn-lt"/>
              </a:rPr>
              <a:t>true</a:t>
            </a:r>
            <a:r>
              <a:rPr lang="en-US" sz="2000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  <a:tabLst>
                <a:tab pos="3892550" algn="l"/>
              </a:tabLst>
            </a:pP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isdigit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c)	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isalpha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  <a:tabLst>
                <a:tab pos="3892550" algn="l"/>
              </a:tabLst>
            </a:pP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isalnum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c)	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isxdigit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  <a:tabLst>
                <a:tab pos="3892550" algn="l"/>
              </a:tabLst>
            </a:pP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islower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c)	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isupper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  <a:tabLst>
                <a:tab pos="3892550" algn="l"/>
              </a:tabLst>
            </a:pP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isspace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c)	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iscntrl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  <a:tabLst>
                <a:tab pos="3892550" algn="l"/>
              </a:tabLst>
            </a:pP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ispunct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c)	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isprint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  <a:tabLst>
                <a:tab pos="3892550" algn="l"/>
              </a:tabLst>
            </a:pP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isgraph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</a:t>
            </a:r>
            <a:r>
              <a:rPr lang="en-US" sz="2400" i="1" dirty="0" smtClean="0">
                <a:latin typeface="+mn-lt"/>
              </a:rPr>
              <a:t>)</a:t>
            </a:r>
            <a:endParaRPr lang="en-US" sz="2400" i="1" dirty="0">
              <a:latin typeface="+mn-lt"/>
            </a:endParaRPr>
          </a:p>
          <a:p>
            <a:pPr>
              <a:lnSpc>
                <a:spcPct val="80000"/>
              </a:lnSpc>
              <a:tabLst>
                <a:tab pos="3892550" algn="l"/>
              </a:tabLst>
            </a:pPr>
            <a:r>
              <a:rPr lang="en-US" dirty="0">
                <a:latin typeface="+mn-lt"/>
              </a:rPr>
              <a:t>These change case </a:t>
            </a:r>
            <a:r>
              <a:rPr lang="en-US" sz="2000" dirty="0">
                <a:latin typeface="+mn-lt"/>
              </a:rPr>
              <a:t>(if appropriate</a:t>
            </a:r>
            <a:r>
              <a:rPr lang="en-US" sz="2000" dirty="0" smtClean="0">
                <a:latin typeface="+mn-lt"/>
              </a:rPr>
              <a:t>) </a:t>
            </a:r>
            <a:r>
              <a:rPr lang="en-US" dirty="0">
                <a:latin typeface="+mn-lt"/>
              </a:rPr>
              <a:t>and return characters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  <a:tabLst>
                <a:tab pos="3892550" algn="l"/>
              </a:tabLst>
            </a:pP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toupper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c)	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tolower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i="1" dirty="0">
                <a:latin typeface="+mn-lt"/>
              </a:rPr>
              <a:t> c)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82036A-4B4B-438F-A0FC-1F74EECFEE7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25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Conversion Functions in </a:t>
            </a:r>
            <a:r>
              <a:rPr lang="en-US" i="0"/>
              <a:t>C</a:t>
            </a:r>
            <a:endParaRPr 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See</a:t>
            </a:r>
            <a:r>
              <a:rPr lang="en-US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&lt;</a:t>
            </a:r>
            <a:r>
              <a:rPr lang="en-US" sz="2800" i="1" dirty="0" err="1">
                <a:latin typeface="+mn-lt"/>
              </a:rPr>
              <a:t>stdlib.h</a:t>
            </a:r>
            <a:r>
              <a:rPr lang="en-US" sz="2800" i="1" dirty="0">
                <a:latin typeface="+mn-lt"/>
              </a:rPr>
              <a:t>&gt;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  <a:cs typeface="Times New Roman" pitchFamily="18" charset="0"/>
              </a:rPr>
              <a:t>K&amp;R </a:t>
            </a:r>
            <a:r>
              <a:rPr lang="en-US" sz="2400" dirty="0">
                <a:latin typeface="+mn-lt"/>
              </a:rPr>
              <a:t>p. </a:t>
            </a:r>
            <a:r>
              <a:rPr lang="en-US" sz="2400" dirty="0" smtClean="0">
                <a:latin typeface="+mn-lt"/>
              </a:rPr>
              <a:t>251-252</a:t>
            </a:r>
            <a:endParaRPr lang="en-US" dirty="0" smtClean="0">
              <a:latin typeface="+mn-lt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 i="1" dirty="0" smtClean="0">
                <a:latin typeface="+mn-lt"/>
              </a:rPr>
              <a:t>double </a:t>
            </a:r>
            <a:r>
              <a:rPr lang="en-US" sz="2800" i="1" dirty="0" err="1">
                <a:latin typeface="+mn-lt"/>
              </a:rPr>
              <a:t>atof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 err="1">
                <a:latin typeface="+mn-lt"/>
              </a:rPr>
              <a:t>const</a:t>
            </a:r>
            <a:r>
              <a:rPr lang="en-US" sz="2800" i="1" dirty="0">
                <a:latin typeface="+mn-lt"/>
              </a:rPr>
              <a:t> char *s)	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 i="1" dirty="0" err="1">
                <a:latin typeface="+mn-lt"/>
              </a:rPr>
              <a:t>int</a:t>
            </a:r>
            <a:r>
              <a:rPr lang="en-US" sz="2800" i="1" dirty="0">
                <a:latin typeface="+mn-lt"/>
              </a:rPr>
              <a:t> </a:t>
            </a:r>
            <a:r>
              <a:rPr lang="en-US" sz="2800" i="1" dirty="0" err="1">
                <a:latin typeface="+mn-lt"/>
              </a:rPr>
              <a:t>atoi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 err="1">
                <a:latin typeface="+mn-lt"/>
              </a:rPr>
              <a:t>const</a:t>
            </a:r>
            <a:r>
              <a:rPr lang="en-US" sz="2800" i="1" dirty="0">
                <a:latin typeface="+mn-lt"/>
              </a:rPr>
              <a:t> char *s)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 i="1" dirty="0">
                <a:latin typeface="+mn-lt"/>
              </a:rPr>
              <a:t>long </a:t>
            </a:r>
            <a:r>
              <a:rPr lang="en-US" sz="2800" i="1" dirty="0" err="1">
                <a:latin typeface="+mn-lt"/>
              </a:rPr>
              <a:t>atol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 err="1">
                <a:latin typeface="+mn-lt"/>
              </a:rPr>
              <a:t>const</a:t>
            </a:r>
            <a:r>
              <a:rPr lang="en-US" sz="2800" i="1" dirty="0">
                <a:latin typeface="+mn-lt"/>
              </a:rPr>
              <a:t> char *s)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800" i="1" dirty="0">
              <a:latin typeface="+mn-lt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 i="1" dirty="0">
                <a:latin typeface="+mn-lt"/>
              </a:rPr>
              <a:t>double </a:t>
            </a:r>
            <a:r>
              <a:rPr lang="en-US" sz="2800" i="1" dirty="0" err="1">
                <a:latin typeface="+mn-lt"/>
              </a:rPr>
              <a:t>strtod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 err="1">
                <a:latin typeface="+mn-lt"/>
              </a:rPr>
              <a:t>const</a:t>
            </a:r>
            <a:r>
              <a:rPr lang="en-US" sz="2800" i="1" dirty="0">
                <a:latin typeface="+mn-lt"/>
              </a:rPr>
              <a:t> char *s, char **</a:t>
            </a:r>
            <a:r>
              <a:rPr lang="en-US" sz="2800" i="1" dirty="0" err="1">
                <a:latin typeface="+mn-lt"/>
              </a:rPr>
              <a:t>endp</a:t>
            </a:r>
            <a:r>
              <a:rPr lang="en-US" sz="2800" i="1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 i="1" dirty="0">
                <a:latin typeface="+mn-lt"/>
              </a:rPr>
              <a:t>long </a:t>
            </a:r>
            <a:r>
              <a:rPr lang="en-US" sz="2800" i="1" dirty="0" err="1">
                <a:latin typeface="+mn-lt"/>
              </a:rPr>
              <a:t>strtol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 err="1">
                <a:latin typeface="+mn-lt"/>
              </a:rPr>
              <a:t>const</a:t>
            </a:r>
            <a:r>
              <a:rPr lang="en-US" sz="2800" i="1" dirty="0">
                <a:latin typeface="+mn-lt"/>
              </a:rPr>
              <a:t> char *s, char **</a:t>
            </a:r>
            <a:r>
              <a:rPr lang="en-US" sz="2800" i="1" dirty="0" err="1">
                <a:latin typeface="+mn-lt"/>
              </a:rPr>
              <a:t>endp</a:t>
            </a:r>
            <a:r>
              <a:rPr lang="en-US" sz="2800" i="1" dirty="0">
                <a:latin typeface="+mn-lt"/>
              </a:rPr>
              <a:t>, </a:t>
            </a:r>
            <a:r>
              <a:rPr lang="en-US" sz="2800" i="1" dirty="0" err="1">
                <a:latin typeface="+mn-lt"/>
              </a:rPr>
              <a:t>int</a:t>
            </a:r>
            <a:r>
              <a:rPr lang="en-US" sz="2800" i="1" dirty="0">
                <a:latin typeface="+mn-lt"/>
              </a:rPr>
              <a:t> base)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 i="1" dirty="0">
                <a:latin typeface="+mn-lt"/>
              </a:rPr>
              <a:t>unsigned long </a:t>
            </a:r>
            <a:r>
              <a:rPr lang="en-US" sz="2800" i="1" dirty="0" err="1">
                <a:latin typeface="+mn-lt"/>
              </a:rPr>
              <a:t>strtoul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 err="1">
                <a:latin typeface="+mn-lt"/>
              </a:rPr>
              <a:t>const</a:t>
            </a:r>
            <a:r>
              <a:rPr lang="en-US" sz="2800" i="1" dirty="0">
                <a:latin typeface="+mn-lt"/>
              </a:rPr>
              <a:t> char *s, char **</a:t>
            </a:r>
            <a:r>
              <a:rPr lang="en-US" sz="2800" i="1" dirty="0" err="1">
                <a:latin typeface="+mn-lt"/>
              </a:rPr>
              <a:t>endp</a:t>
            </a:r>
            <a:r>
              <a:rPr lang="en-US" sz="2800" i="1" dirty="0">
                <a:latin typeface="+mn-lt"/>
              </a:rPr>
              <a:t>, </a:t>
            </a:r>
            <a:r>
              <a:rPr lang="en-US" sz="2800" i="1" dirty="0" err="1">
                <a:latin typeface="+mn-lt"/>
              </a:rPr>
              <a:t>int</a:t>
            </a:r>
            <a:r>
              <a:rPr lang="en-US" sz="2800" i="1" dirty="0">
                <a:latin typeface="+mn-lt"/>
              </a:rPr>
              <a:t> base)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82036A-4B4B-438F-A0FC-1F74EECFEE7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26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things:</a:t>
            </a:r>
          </a:p>
          <a:p>
            <a:pPr lvl="1"/>
            <a:r>
              <a:rPr lang="en-US" dirty="0" smtClean="0"/>
              <a:t>Decide where it comes from.</a:t>
            </a:r>
          </a:p>
          <a:p>
            <a:pPr lvl="2"/>
            <a:r>
              <a:rPr lang="en-US" dirty="0" smtClean="0"/>
              <a:t>Heap, static, parameter.</a:t>
            </a:r>
          </a:p>
          <a:p>
            <a:pPr lvl="1"/>
            <a:r>
              <a:rPr lang="en-US" dirty="0" smtClean="0"/>
              <a:t>Document it.</a:t>
            </a:r>
          </a:p>
          <a:p>
            <a:pPr lvl="1"/>
            <a:r>
              <a:rPr lang="en-US" dirty="0" smtClean="0"/>
              <a:t>After calling, free if appropriate.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13C39-8924-493C-94B6-E6BE829C25A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Input-Output Functions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err="1">
                <a:latin typeface="+mn-lt"/>
              </a:rPr>
              <a:t>printf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 err="1">
                <a:latin typeface="+mn-lt"/>
              </a:rPr>
              <a:t>const</a:t>
            </a:r>
            <a:r>
              <a:rPr lang="en-US" sz="2800" i="1" dirty="0">
                <a:latin typeface="+mn-lt"/>
              </a:rPr>
              <a:t> char *format, ...)</a:t>
            </a:r>
          </a:p>
          <a:p>
            <a:pPr lvl="2"/>
            <a:r>
              <a:rPr lang="en-US" sz="2400" dirty="0">
                <a:latin typeface="+mn-lt"/>
              </a:rPr>
              <a:t>Format string may contain </a:t>
            </a:r>
            <a:r>
              <a:rPr lang="en-US" sz="2400" i="1" dirty="0">
                <a:latin typeface="+mn-lt"/>
              </a:rPr>
              <a:t>%s</a:t>
            </a:r>
            <a:r>
              <a:rPr lang="en-US" sz="2400" dirty="0">
                <a:latin typeface="+mn-lt"/>
              </a:rPr>
              <a:t> – inserts a string argument (i.e., </a:t>
            </a:r>
            <a:r>
              <a:rPr lang="en-US" sz="2400" i="1" dirty="0">
                <a:latin typeface="+mn-lt"/>
              </a:rPr>
              <a:t>char *</a:t>
            </a:r>
            <a:r>
              <a:rPr lang="en-US" sz="2400" dirty="0">
                <a:latin typeface="+mn-lt"/>
              </a:rPr>
              <a:t>) up to trailing </a:t>
            </a:r>
            <a:r>
              <a:rPr lang="en-US" sz="2400" i="1" dirty="0">
                <a:latin typeface="+mn-lt"/>
              </a:rPr>
              <a:t>'\0'</a:t>
            </a:r>
          </a:p>
          <a:p>
            <a:r>
              <a:rPr lang="en-US" sz="2800" i="1" dirty="0" err="1">
                <a:latin typeface="+mn-lt"/>
              </a:rPr>
              <a:t>scanf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 err="1">
                <a:latin typeface="+mn-lt"/>
              </a:rPr>
              <a:t>const</a:t>
            </a:r>
            <a:r>
              <a:rPr lang="en-US" sz="2800" i="1" dirty="0">
                <a:latin typeface="+mn-lt"/>
              </a:rPr>
              <a:t> char *format, ...)</a:t>
            </a:r>
          </a:p>
          <a:p>
            <a:pPr lvl="2"/>
            <a:r>
              <a:rPr lang="en-US" sz="2400" dirty="0">
                <a:latin typeface="+mn-lt"/>
              </a:rPr>
              <a:t>Format string may contain </a:t>
            </a:r>
            <a:r>
              <a:rPr lang="en-US" sz="2400" i="1" dirty="0">
                <a:latin typeface="+mn-lt"/>
              </a:rPr>
              <a:t>%s</a:t>
            </a:r>
            <a:r>
              <a:rPr lang="en-US" sz="2400" dirty="0">
                <a:latin typeface="+mn-lt"/>
              </a:rPr>
              <a:t> – scans a string into argument (i.e., </a:t>
            </a:r>
            <a:r>
              <a:rPr lang="en-US" sz="2400" i="1" dirty="0">
                <a:latin typeface="+mn-lt"/>
              </a:rPr>
              <a:t>char *</a:t>
            </a:r>
            <a:r>
              <a:rPr lang="en-US" sz="2400" dirty="0">
                <a:latin typeface="+mn-lt"/>
              </a:rPr>
              <a:t>) up to next “white space”</a:t>
            </a:r>
          </a:p>
          <a:p>
            <a:pPr lvl="2"/>
            <a:r>
              <a:rPr lang="en-US" sz="2400" dirty="0">
                <a:latin typeface="+mn-lt"/>
              </a:rPr>
              <a:t>Adds </a:t>
            </a:r>
            <a:r>
              <a:rPr lang="en-US" sz="2400" i="1" dirty="0">
                <a:latin typeface="+mn-lt"/>
                <a:cs typeface="Courier New" pitchFamily="49" charset="0"/>
              </a:rPr>
              <a:t>'</a:t>
            </a:r>
            <a:r>
              <a:rPr lang="en-US" sz="2400" i="1" dirty="0">
                <a:latin typeface="+mn-lt"/>
              </a:rPr>
              <a:t>\0</a:t>
            </a:r>
            <a:r>
              <a:rPr lang="en-US" sz="2400" i="1" dirty="0">
                <a:latin typeface="+mn-lt"/>
                <a:cs typeface="Courier New" pitchFamily="49" charset="0"/>
              </a:rPr>
              <a:t>'</a:t>
            </a:r>
          </a:p>
          <a:p>
            <a:r>
              <a:rPr lang="en-US" sz="2400" dirty="0">
                <a:latin typeface="+mn-lt"/>
              </a:rPr>
              <a:t>Related functions</a:t>
            </a:r>
          </a:p>
          <a:p>
            <a:pPr lvl="2"/>
            <a:r>
              <a:rPr lang="en-US" sz="2400" i="1" dirty="0" err="1">
                <a:latin typeface="+mn-lt"/>
              </a:rPr>
              <a:t>fprintf</a:t>
            </a:r>
            <a:r>
              <a:rPr lang="en-US" sz="2400" i="1" dirty="0">
                <a:latin typeface="+mn-lt"/>
              </a:rPr>
              <a:t>(),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fscanf</a:t>
            </a:r>
            <a:r>
              <a:rPr lang="en-US" sz="2400" i="1" dirty="0">
                <a:latin typeface="+mn-lt"/>
              </a:rPr>
              <a:t>()</a:t>
            </a:r>
            <a:r>
              <a:rPr lang="en-US" sz="2400" dirty="0">
                <a:latin typeface="+mn-lt"/>
              </a:rPr>
              <a:t> – to/from a file</a:t>
            </a:r>
          </a:p>
          <a:p>
            <a:pPr lvl="2"/>
            <a:r>
              <a:rPr lang="en-US" sz="2400" i="1" dirty="0" err="1">
                <a:latin typeface="+mn-lt"/>
              </a:rPr>
              <a:t>sprintf</a:t>
            </a:r>
            <a:r>
              <a:rPr lang="en-US" sz="2400" i="1" dirty="0">
                <a:latin typeface="+mn-lt"/>
              </a:rPr>
              <a:t>(),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sscanf</a:t>
            </a:r>
            <a:r>
              <a:rPr lang="en-US" sz="2400" i="1" dirty="0">
                <a:latin typeface="+mn-lt"/>
              </a:rPr>
              <a:t>()</a:t>
            </a:r>
            <a:r>
              <a:rPr lang="en-US" sz="2400" dirty="0">
                <a:latin typeface="+mn-lt"/>
              </a:rPr>
              <a:t> – to/from a string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82036A-4B4B-438F-A0FC-1F74EECFEE7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28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Hazard with scanf()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sz="2400" i="1" dirty="0">
                <a:latin typeface="Times New Roman" pitchFamily="18" charset="0"/>
              </a:rPr>
              <a:t>		</a:t>
            </a:r>
            <a:r>
              <a:rPr lang="en-US" sz="2800" i="1" dirty="0">
                <a:latin typeface="+mn-lt"/>
              </a:rPr>
              <a:t>char word[20];</a:t>
            </a:r>
          </a:p>
          <a:p>
            <a:pPr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sz="2800" i="1" dirty="0">
                <a:latin typeface="+mn-lt"/>
              </a:rPr>
              <a:t>		…;</a:t>
            </a:r>
          </a:p>
          <a:p>
            <a:pPr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sz="2800" i="1" dirty="0">
                <a:latin typeface="+mn-lt"/>
              </a:rPr>
              <a:t>		</a:t>
            </a:r>
            <a:r>
              <a:rPr lang="en-US" sz="2800" i="1" dirty="0" err="1">
                <a:latin typeface="+mn-lt"/>
              </a:rPr>
              <a:t>scanf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latin typeface="+mn-lt"/>
                <a:cs typeface="Courier New" pitchFamily="49" charset="0"/>
              </a:rPr>
              <a:t>"</a:t>
            </a:r>
            <a:r>
              <a:rPr lang="en-US" sz="2800" i="1" dirty="0">
                <a:latin typeface="+mn-lt"/>
              </a:rPr>
              <a:t>%s</a:t>
            </a:r>
            <a:r>
              <a:rPr lang="en-US" sz="2800" i="1" dirty="0">
                <a:latin typeface="+mn-lt"/>
                <a:cs typeface="Courier New" pitchFamily="49" charset="0"/>
              </a:rPr>
              <a:t>"</a:t>
            </a:r>
            <a:r>
              <a:rPr lang="en-US" sz="2800" i="1" dirty="0">
                <a:latin typeface="+mn-lt"/>
              </a:rPr>
              <a:t>, word);</a:t>
            </a:r>
          </a:p>
          <a:p>
            <a:pPr>
              <a:lnSpc>
                <a:spcPct val="110000"/>
              </a:lnSpc>
            </a:pPr>
            <a:r>
              <a:rPr lang="en-US" sz="2800" i="1" dirty="0" err="1">
                <a:latin typeface="+mn-lt"/>
              </a:rPr>
              <a:t>scanf</a:t>
            </a:r>
            <a:r>
              <a:rPr lang="en-US" sz="2800" dirty="0">
                <a:latin typeface="+mn-lt"/>
              </a:rPr>
              <a:t> will continue to scan characters from input until a </a:t>
            </a:r>
            <a:r>
              <a:rPr lang="en-US" sz="2800" i="1" dirty="0">
                <a:latin typeface="+mn-lt"/>
              </a:rPr>
              <a:t>space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tab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new-line</a:t>
            </a:r>
            <a:r>
              <a:rPr lang="en-US" sz="2800" dirty="0">
                <a:latin typeface="+mn-lt"/>
              </a:rPr>
              <a:t>, or </a:t>
            </a:r>
            <a:r>
              <a:rPr lang="en-US" sz="2800" i="1" dirty="0">
                <a:latin typeface="+mn-lt"/>
              </a:rPr>
              <a:t>EOF</a:t>
            </a:r>
            <a:r>
              <a:rPr lang="en-US" sz="2800" dirty="0">
                <a:latin typeface="+mn-lt"/>
              </a:rPr>
              <a:t> is detected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+mn-lt"/>
              </a:rPr>
              <a:t>An </a:t>
            </a:r>
            <a:r>
              <a:rPr lang="en-US" sz="2400" i="1" dirty="0">
                <a:latin typeface="+mn-lt"/>
              </a:rPr>
              <a:t>unbounded</a:t>
            </a:r>
            <a:r>
              <a:rPr lang="en-US" sz="2400" dirty="0">
                <a:latin typeface="+mn-lt"/>
              </a:rPr>
              <a:t> amount of input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+mn-lt"/>
              </a:rPr>
              <a:t>May overflow allocated character array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+mn-lt"/>
              </a:rPr>
              <a:t>Probable corruption of data!</a:t>
            </a:r>
          </a:p>
          <a:p>
            <a:pPr lvl="2">
              <a:lnSpc>
                <a:spcPct val="110000"/>
              </a:lnSpc>
            </a:pPr>
            <a:r>
              <a:rPr lang="en-US" sz="2400" i="1" dirty="0" err="1">
                <a:latin typeface="+mn-lt"/>
              </a:rPr>
              <a:t>scanf</a:t>
            </a:r>
            <a:r>
              <a:rPr lang="en-US" sz="2400" dirty="0">
                <a:latin typeface="+mn-lt"/>
              </a:rPr>
              <a:t> adds trailing </a:t>
            </a:r>
            <a:r>
              <a:rPr lang="en-US" sz="2400" i="1" dirty="0">
                <a:latin typeface="+mn-lt"/>
              </a:rPr>
              <a:t>'\0'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Solution:–</a:t>
            </a:r>
          </a:p>
          <a:p>
            <a:pPr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i="1" dirty="0">
                <a:latin typeface="+mn-lt"/>
              </a:rPr>
              <a:t>		</a:t>
            </a:r>
            <a:r>
              <a:rPr lang="en-US" i="1" dirty="0" err="1">
                <a:latin typeface="+mn-lt"/>
              </a:rPr>
              <a:t>scanf</a:t>
            </a:r>
            <a:r>
              <a:rPr lang="en-US" i="1" dirty="0">
                <a:latin typeface="+mn-lt"/>
              </a:rPr>
              <a:t>(</a:t>
            </a:r>
            <a:r>
              <a:rPr lang="en-US" i="1" dirty="0">
                <a:latin typeface="+mn-lt"/>
                <a:cs typeface="Courier New" pitchFamily="49" charset="0"/>
              </a:rPr>
              <a:t>"</a:t>
            </a:r>
            <a:r>
              <a:rPr lang="en-US" i="1" dirty="0">
                <a:latin typeface="+mn-lt"/>
              </a:rPr>
              <a:t>%19s</a:t>
            </a:r>
            <a:r>
              <a:rPr lang="en-US" i="1" dirty="0">
                <a:latin typeface="+mn-lt"/>
                <a:cs typeface="Courier New" pitchFamily="49" charset="0"/>
              </a:rPr>
              <a:t>"</a:t>
            </a:r>
            <a:r>
              <a:rPr lang="en-US" i="1" dirty="0">
                <a:latin typeface="+mn-lt"/>
              </a:rPr>
              <a:t>, word);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82036A-4B4B-438F-A0FC-1F74EECFEE7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29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0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772400" cy="1143000"/>
          </a:xfrm>
        </p:spPr>
        <p:txBody>
          <a:bodyPr/>
          <a:lstStyle/>
          <a:p>
            <a:r>
              <a:rPr lang="en-US" smtClean="0"/>
              <a:t>sizeof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CD3966-1DB0-4454-AE04-9F13D95AABD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Line Arguments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See </a:t>
            </a:r>
            <a:r>
              <a:rPr lang="en-US" sz="2800" dirty="0">
                <a:latin typeface="+mn-lt"/>
                <a:cs typeface="Times New Roman" pitchFamily="18" charset="0"/>
              </a:rPr>
              <a:t>§5.10</a:t>
            </a:r>
          </a:p>
          <a:p>
            <a:r>
              <a:rPr lang="en-US" sz="2800" dirty="0">
                <a:latin typeface="+mn-lt"/>
                <a:cs typeface="Times New Roman" pitchFamily="18" charset="0"/>
              </a:rPr>
              <a:t>By convention, </a:t>
            </a:r>
            <a:r>
              <a:rPr lang="en-US" sz="2800" i="1" dirty="0">
                <a:latin typeface="+mn-lt"/>
                <a:cs typeface="Times New Roman" pitchFamily="18" charset="0"/>
              </a:rPr>
              <a:t>main</a:t>
            </a:r>
            <a:r>
              <a:rPr lang="en-US" sz="2800" dirty="0">
                <a:latin typeface="+mn-lt"/>
                <a:cs typeface="Times New Roman" pitchFamily="18" charset="0"/>
              </a:rPr>
              <a:t> takes two arguments:-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i="1" dirty="0" err="1">
                <a:latin typeface="+mn-lt"/>
                <a:cs typeface="Times New Roman" pitchFamily="18" charset="0"/>
              </a:rPr>
              <a:t>int</a:t>
            </a:r>
            <a:r>
              <a:rPr lang="en-US" sz="2400" i="1" dirty="0">
                <a:latin typeface="+mn-lt"/>
                <a:cs typeface="Times New Roman" pitchFamily="18" charset="0"/>
              </a:rPr>
              <a:t> main(</a:t>
            </a:r>
            <a:r>
              <a:rPr lang="en-US" sz="2400" i="1" dirty="0" err="1">
                <a:latin typeface="+mn-lt"/>
                <a:cs typeface="Times New Roman" pitchFamily="18" charset="0"/>
              </a:rPr>
              <a:t>int</a:t>
            </a:r>
            <a:r>
              <a:rPr lang="en-US" sz="2400" i="1" dirty="0">
                <a:latin typeface="+mn-lt"/>
                <a:cs typeface="Times New Roman" pitchFamily="18" charset="0"/>
              </a:rPr>
              <a:t> </a:t>
            </a:r>
            <a:r>
              <a:rPr lang="en-US" sz="2400" i="1" dirty="0" err="1">
                <a:latin typeface="+mn-lt"/>
                <a:cs typeface="Times New Roman" pitchFamily="18" charset="0"/>
              </a:rPr>
              <a:t>argc</a:t>
            </a:r>
            <a:r>
              <a:rPr lang="en-US" sz="2400" i="1" dirty="0">
                <a:latin typeface="+mn-lt"/>
                <a:cs typeface="Times New Roman" pitchFamily="18" charset="0"/>
              </a:rPr>
              <a:t>, char *</a:t>
            </a:r>
            <a:r>
              <a:rPr lang="en-US" sz="2400" i="1" dirty="0" err="1">
                <a:latin typeface="+mn-lt"/>
                <a:cs typeface="Times New Roman" pitchFamily="18" charset="0"/>
              </a:rPr>
              <a:t>argv</a:t>
            </a:r>
            <a:r>
              <a:rPr lang="en-US" sz="2400" i="1" dirty="0">
                <a:latin typeface="+mn-lt"/>
                <a:cs typeface="Times New Roman" pitchFamily="18" charset="0"/>
              </a:rPr>
              <a:t>[]);</a:t>
            </a:r>
          </a:p>
          <a:p>
            <a:pPr lvl="1"/>
            <a:r>
              <a:rPr lang="en-US" sz="2400" i="1" dirty="0" err="1">
                <a:latin typeface="+mn-lt"/>
                <a:cs typeface="Times New Roman" pitchFamily="18" charset="0"/>
              </a:rPr>
              <a:t>argc</a:t>
            </a:r>
            <a:r>
              <a:rPr lang="en-US" sz="2400" dirty="0">
                <a:latin typeface="+mn-lt"/>
                <a:cs typeface="Times New Roman" pitchFamily="18" charset="0"/>
              </a:rPr>
              <a:t> is number of arguments</a:t>
            </a:r>
          </a:p>
          <a:p>
            <a:pPr lvl="1"/>
            <a:r>
              <a:rPr lang="en-US" sz="2400" i="1" dirty="0" err="1">
                <a:latin typeface="+mn-lt"/>
                <a:cs typeface="Times New Roman" pitchFamily="18" charset="0"/>
              </a:rPr>
              <a:t>argv</a:t>
            </a:r>
            <a:r>
              <a:rPr lang="en-US" sz="2400" i="1" dirty="0">
                <a:latin typeface="+mn-lt"/>
                <a:cs typeface="Times New Roman" pitchFamily="18" charset="0"/>
              </a:rPr>
              <a:t>[0]</a:t>
            </a:r>
            <a:r>
              <a:rPr lang="en-US" sz="2400" dirty="0">
                <a:latin typeface="+mn-lt"/>
                <a:cs typeface="Times New Roman" pitchFamily="18" charset="0"/>
              </a:rPr>
              <a:t> is string name of program itself</a:t>
            </a:r>
          </a:p>
          <a:p>
            <a:pPr lvl="1"/>
            <a:r>
              <a:rPr lang="en-US" sz="2400" i="1" dirty="0" err="1">
                <a:latin typeface="+mn-lt"/>
                <a:cs typeface="Times New Roman" pitchFamily="18" charset="0"/>
              </a:rPr>
              <a:t>argv</a:t>
            </a:r>
            <a:r>
              <a:rPr lang="en-US" sz="2400" i="1" dirty="0">
                <a:latin typeface="+mn-lt"/>
                <a:cs typeface="Times New Roman" pitchFamily="18" charset="0"/>
              </a:rPr>
              <a:t>[</a:t>
            </a:r>
            <a:r>
              <a:rPr lang="en-US" sz="2400" i="1" dirty="0" err="1">
                <a:latin typeface="+mn-lt"/>
                <a:cs typeface="Times New Roman" pitchFamily="18" charset="0"/>
              </a:rPr>
              <a:t>i</a:t>
            </a:r>
            <a:r>
              <a:rPr lang="en-US" sz="2400" i="1" dirty="0">
                <a:latin typeface="+mn-lt"/>
                <a:cs typeface="Times New Roman" pitchFamily="18" charset="0"/>
              </a:rPr>
              <a:t>]</a:t>
            </a:r>
            <a:r>
              <a:rPr lang="en-US" sz="2400" dirty="0">
                <a:latin typeface="+mn-lt"/>
                <a:cs typeface="Times New Roman" pitchFamily="18" charset="0"/>
              </a:rPr>
              <a:t> is argument </a:t>
            </a:r>
            <a:r>
              <a:rPr lang="en-US" sz="2400" i="1" dirty="0" err="1">
                <a:latin typeface="+mn-lt"/>
                <a:cs typeface="Times New Roman" pitchFamily="18" charset="0"/>
              </a:rPr>
              <a:t>i</a:t>
            </a:r>
            <a:r>
              <a:rPr lang="en-US" sz="2400" dirty="0">
                <a:latin typeface="+mn-lt"/>
                <a:cs typeface="Times New Roman" pitchFamily="18" charset="0"/>
              </a:rPr>
              <a:t> in string form</a:t>
            </a:r>
          </a:p>
          <a:p>
            <a:pPr lvl="2"/>
            <a:r>
              <a:rPr lang="en-US" dirty="0">
                <a:latin typeface="+mn-lt"/>
                <a:cs typeface="Times New Roman" pitchFamily="18" charset="0"/>
              </a:rPr>
              <a:t>i.e., </a:t>
            </a:r>
            <a:r>
              <a:rPr lang="en-US" i="1" dirty="0" err="1">
                <a:latin typeface="+mn-lt"/>
                <a:cs typeface="Times New Roman" pitchFamily="18" charset="0"/>
              </a:rPr>
              <a:t>i</a:t>
            </a:r>
            <a:r>
              <a:rPr lang="en-US" i="1" dirty="0">
                <a:latin typeface="+mn-lt"/>
                <a:cs typeface="Times New Roman" pitchFamily="18" charset="0"/>
              </a:rPr>
              <a:t> &lt; </a:t>
            </a:r>
            <a:r>
              <a:rPr lang="en-US" i="1" dirty="0" err="1">
                <a:latin typeface="+mn-lt"/>
                <a:cs typeface="Times New Roman" pitchFamily="18" charset="0"/>
              </a:rPr>
              <a:t>argc</a:t>
            </a:r>
            <a:endParaRPr lang="en-US" i="1" dirty="0">
              <a:latin typeface="+mn-lt"/>
              <a:cs typeface="Times New Roman" pitchFamily="18" charset="0"/>
            </a:endParaRPr>
          </a:p>
          <a:p>
            <a:pPr lvl="1"/>
            <a:r>
              <a:rPr lang="en-US" sz="2400" i="1" dirty="0" err="1">
                <a:latin typeface="+mn-lt"/>
                <a:cs typeface="Times New Roman" pitchFamily="18" charset="0"/>
              </a:rPr>
              <a:t>argv</a:t>
            </a:r>
            <a:r>
              <a:rPr lang="en-US" sz="2400" i="1" dirty="0">
                <a:latin typeface="+mn-lt"/>
                <a:cs typeface="Times New Roman" pitchFamily="18" charset="0"/>
              </a:rPr>
              <a:t>[</a:t>
            </a:r>
            <a:r>
              <a:rPr lang="en-US" sz="2400" i="1" dirty="0" err="1">
                <a:latin typeface="+mn-lt"/>
                <a:cs typeface="Times New Roman" pitchFamily="18" charset="0"/>
              </a:rPr>
              <a:t>argc</a:t>
            </a:r>
            <a:r>
              <a:rPr lang="en-US" sz="2400" i="1" dirty="0">
                <a:latin typeface="+mn-lt"/>
                <a:cs typeface="Times New Roman" pitchFamily="18" charset="0"/>
              </a:rPr>
              <a:t>]</a:t>
            </a:r>
            <a:r>
              <a:rPr lang="en-US" sz="2400" dirty="0">
                <a:latin typeface="+mn-lt"/>
                <a:cs typeface="Times New Roman" pitchFamily="18" charset="0"/>
              </a:rPr>
              <a:t> contains a null pointer!</a:t>
            </a:r>
          </a:p>
          <a:p>
            <a:r>
              <a:rPr lang="en-US" sz="2800" dirty="0">
                <a:latin typeface="+mn-lt"/>
                <a:cs typeface="Times New Roman" pitchFamily="18" charset="0"/>
              </a:rPr>
              <a:t>Sometimes you will see </a:t>
            </a:r>
            <a:r>
              <a:rPr lang="en-US" sz="2000" dirty="0">
                <a:latin typeface="+mn-lt"/>
                <a:cs typeface="Times New Roman" pitchFamily="18" charset="0"/>
              </a:rPr>
              <a:t>(the equivalent)</a:t>
            </a:r>
            <a:endParaRPr lang="en-US" sz="2800" dirty="0">
              <a:latin typeface="+mn-lt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i="1" dirty="0" err="1">
                <a:latin typeface="+mn-lt"/>
                <a:cs typeface="Times New Roman" pitchFamily="18" charset="0"/>
              </a:rPr>
              <a:t>int</a:t>
            </a:r>
            <a:r>
              <a:rPr lang="en-US" sz="2400" i="1" dirty="0">
                <a:latin typeface="+mn-lt"/>
                <a:cs typeface="Times New Roman" pitchFamily="18" charset="0"/>
              </a:rPr>
              <a:t> main(</a:t>
            </a:r>
            <a:r>
              <a:rPr lang="en-US" sz="2400" i="1" dirty="0" err="1">
                <a:latin typeface="+mn-lt"/>
                <a:cs typeface="Times New Roman" pitchFamily="18" charset="0"/>
              </a:rPr>
              <a:t>int</a:t>
            </a:r>
            <a:r>
              <a:rPr lang="en-US" sz="2400" i="1" dirty="0">
                <a:latin typeface="+mn-lt"/>
                <a:cs typeface="Times New Roman" pitchFamily="18" charset="0"/>
              </a:rPr>
              <a:t> </a:t>
            </a:r>
            <a:r>
              <a:rPr lang="en-US" sz="2400" i="1" dirty="0" err="1">
                <a:latin typeface="+mn-lt"/>
                <a:cs typeface="Times New Roman" pitchFamily="18" charset="0"/>
              </a:rPr>
              <a:t>argc</a:t>
            </a:r>
            <a:r>
              <a:rPr lang="en-US" sz="2400" i="1" dirty="0">
                <a:latin typeface="+mn-lt"/>
                <a:cs typeface="Times New Roman" pitchFamily="18" charset="0"/>
              </a:rPr>
              <a:t>, char **</a:t>
            </a:r>
            <a:r>
              <a:rPr lang="en-US" sz="2400" i="1" dirty="0" err="1">
                <a:latin typeface="+mn-lt"/>
                <a:cs typeface="Times New Roman" pitchFamily="18" charset="0"/>
              </a:rPr>
              <a:t>argv</a:t>
            </a:r>
            <a:r>
              <a:rPr lang="en-US" sz="2400" i="1" dirty="0">
                <a:latin typeface="+mn-lt"/>
                <a:cs typeface="Times New Roman" pitchFamily="18" charset="0"/>
              </a:rPr>
              <a:t>);</a:t>
            </a:r>
          </a:p>
        </p:txBody>
      </p:sp>
      <p:grpSp>
        <p:nvGrpSpPr>
          <p:cNvPr id="444424" name="Group 8"/>
          <p:cNvGrpSpPr>
            <a:grpSpLocks/>
          </p:cNvGrpSpPr>
          <p:nvPr/>
        </p:nvGrpSpPr>
        <p:grpSpPr bwMode="auto">
          <a:xfrm rot="1440000">
            <a:off x="5307766" y="4028002"/>
            <a:ext cx="3733800" cy="739775"/>
            <a:chOff x="3406" y="2072"/>
            <a:chExt cx="2352" cy="466"/>
          </a:xfrm>
        </p:grpSpPr>
        <p:sp>
          <p:nvSpPr>
            <p:cNvPr id="444422" name="Line 6"/>
            <p:cNvSpPr>
              <a:spLocks noChangeShapeType="1"/>
            </p:cNvSpPr>
            <p:nvPr/>
          </p:nvSpPr>
          <p:spPr bwMode="auto">
            <a:xfrm flipH="1">
              <a:off x="3406" y="2307"/>
              <a:ext cx="6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21" name="Text Box 5"/>
            <p:cNvSpPr txBox="1">
              <a:spLocks noChangeArrowheads="1"/>
            </p:cNvSpPr>
            <p:nvPr/>
          </p:nvSpPr>
          <p:spPr bwMode="auto">
            <a:xfrm>
              <a:off x="3792" y="2072"/>
              <a:ext cx="1966" cy="466"/>
            </a:xfrm>
            <a:prstGeom prst="rect">
              <a:avLst/>
            </a:prstGeom>
            <a:solidFill>
              <a:srgbClr val="EBAFA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234950" indent="-2349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dirty="0">
                  <a:latin typeface="+mn-lt"/>
                </a:rPr>
                <a:t>An array of pointers to </a:t>
              </a:r>
              <a:r>
                <a:rPr lang="en-US" sz="2400" i="1" dirty="0">
                  <a:latin typeface="+mn-lt"/>
                </a:rPr>
                <a:t>char</a:t>
              </a:r>
              <a:r>
                <a:rPr lang="en-US" sz="2400" b="1" dirty="0">
                  <a:latin typeface="+mn-lt"/>
                </a:rPr>
                <a:t> </a:t>
              </a:r>
              <a:r>
                <a:rPr lang="en-US" sz="2400" dirty="0">
                  <a:latin typeface="+mn-lt"/>
                </a:rPr>
                <a:t>(i.e., </a:t>
              </a:r>
              <a:r>
                <a:rPr lang="en-US" sz="2400" dirty="0" smtClean="0">
                  <a:latin typeface="+mn-lt"/>
                </a:rPr>
                <a:t>strings</a:t>
              </a:r>
              <a:r>
                <a:rPr lang="en-US" sz="2400" dirty="0">
                  <a:latin typeface="+mn-lt"/>
                </a:rPr>
                <a:t>)</a:t>
              </a: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82036A-4B4B-438F-A0FC-1F74EECFEE7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30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sizeof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5105400"/>
          </a:xfrm>
        </p:spPr>
        <p:txBody>
          <a:bodyPr/>
          <a:lstStyle/>
          <a:p>
            <a:r>
              <a:rPr lang="en-US" dirty="0" smtClean="0"/>
              <a:t>A unary operator which returns the size of a variable, expression, or type.</a:t>
            </a:r>
          </a:p>
          <a:p>
            <a:pPr lvl="1"/>
            <a:r>
              <a:rPr lang="en-US" dirty="0" smtClean="0"/>
              <a:t>In bytes.</a:t>
            </a:r>
          </a:p>
          <a:p>
            <a:pPr lvl="1"/>
            <a:r>
              <a:rPr lang="en-US" dirty="0" smtClean="0"/>
              <a:t>Value is unsigned.</a:t>
            </a:r>
          </a:p>
          <a:p>
            <a:pPr lvl="1"/>
            <a:r>
              <a:rPr lang="en-US" dirty="0" smtClean="0"/>
              <a:t>Might be rounded up.</a:t>
            </a:r>
          </a:p>
          <a:p>
            <a:r>
              <a:rPr lang="en-US" dirty="0" smtClean="0"/>
              <a:t>Size is computed </a:t>
            </a:r>
            <a:r>
              <a:rPr lang="en-US" u="sng" dirty="0" smtClean="0"/>
              <a:t>at compile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Enhances portability.</a:t>
            </a:r>
          </a:p>
          <a:p>
            <a:r>
              <a:rPr lang="en-US" dirty="0" smtClean="0"/>
              <a:t>Avoids </a:t>
            </a:r>
            <a:r>
              <a:rPr lang="en-US" i="1" dirty="0" smtClean="0"/>
              <a:t>magic numbers</a:t>
            </a:r>
            <a:r>
              <a:rPr lang="en-US" dirty="0" smtClean="0"/>
              <a:t>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CBFCFA-017A-400A-9F3B-7B02671F46A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sizeof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78800" cy="5334000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(double);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k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(double*);</a:t>
            </a:r>
          </a:p>
          <a:p>
            <a:r>
              <a:rPr lang="en-US" dirty="0" smtClean="0"/>
              <a:t>Note: parentheses required for types, optional for others.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2543D7-A340-46F3-AEEC-2FD091BB9400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C99 Standard</a:t>
            </a:r>
            <a:br>
              <a:rPr lang="en-US" dirty="0" smtClean="0"/>
            </a:br>
            <a:r>
              <a:rPr lang="en-US" dirty="0" smtClean="0"/>
              <a:t>Says About </a:t>
            </a:r>
            <a:r>
              <a:rPr lang="en-US" dirty="0" err="1" smtClean="0"/>
              <a:t>sizeof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5339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When applied to an operand that has type </a:t>
            </a:r>
            <a:r>
              <a:rPr lang="en-US" sz="2800" b="1" dirty="0"/>
              <a:t>char</a:t>
            </a:r>
            <a:r>
              <a:rPr lang="en-US" sz="2800" dirty="0"/>
              <a:t>, </a:t>
            </a:r>
            <a:r>
              <a:rPr lang="en-US" sz="2800" b="1" dirty="0"/>
              <a:t>unsigned char</a:t>
            </a:r>
            <a:r>
              <a:rPr lang="en-US" sz="2800" dirty="0"/>
              <a:t>, or </a:t>
            </a:r>
            <a:r>
              <a:rPr lang="en-US" sz="2800" b="1" dirty="0"/>
              <a:t>signed char</a:t>
            </a:r>
            <a:r>
              <a:rPr lang="en-US" sz="2800" dirty="0" smtClean="0"/>
              <a:t>, (</a:t>
            </a:r>
            <a:r>
              <a:rPr lang="en-US" sz="2800" dirty="0"/>
              <a:t>or a qualified version thereof) the result is 1. When applied to an operand that has </a:t>
            </a:r>
            <a:r>
              <a:rPr lang="en-US" sz="2800" dirty="0" smtClean="0"/>
              <a:t>array type</a:t>
            </a:r>
            <a:r>
              <a:rPr lang="en-US" sz="2800" dirty="0"/>
              <a:t>, the result is the total number of bytes in the </a:t>
            </a:r>
            <a:r>
              <a:rPr lang="en-US" sz="2800" dirty="0" smtClean="0"/>
              <a:t>array.</a:t>
            </a:r>
            <a:r>
              <a:rPr lang="en-US" sz="2800" baseline="30000" dirty="0" smtClean="0"/>
              <a:t>88</a:t>
            </a:r>
            <a:r>
              <a:rPr lang="en-US" sz="2800" dirty="0" smtClean="0"/>
              <a:t> </a:t>
            </a:r>
            <a:r>
              <a:rPr lang="en-US" sz="2800" dirty="0"/>
              <a:t>When applied to an </a:t>
            </a:r>
            <a:r>
              <a:rPr lang="en-US" sz="2800" dirty="0" smtClean="0"/>
              <a:t>operand that </a:t>
            </a:r>
            <a:r>
              <a:rPr lang="en-US" sz="2800" dirty="0"/>
              <a:t>has structure or union type, the result is the total number of bytes in such an object</a:t>
            </a:r>
            <a:r>
              <a:rPr lang="en-US" sz="2800" dirty="0" smtClean="0"/>
              <a:t>, including </a:t>
            </a:r>
            <a:r>
              <a:rPr lang="en-US" sz="2800" dirty="0"/>
              <a:t>internal and trailing padding</a:t>
            </a:r>
            <a:r>
              <a:rPr lang="en-US" sz="2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aseline="30000" dirty="0" smtClean="0"/>
              <a:t>88</a:t>
            </a:r>
            <a:r>
              <a:rPr lang="en-US" sz="2800" dirty="0" smtClean="0"/>
              <a:t>When </a:t>
            </a:r>
            <a:r>
              <a:rPr lang="en-US" sz="2800" dirty="0"/>
              <a:t>applied to a </a:t>
            </a:r>
            <a:r>
              <a:rPr lang="en-US" sz="2800" dirty="0">
                <a:solidFill>
                  <a:srgbClr val="FF0000"/>
                </a:solidFill>
              </a:rPr>
              <a:t>parameter</a:t>
            </a:r>
            <a:r>
              <a:rPr lang="en-US" sz="2800" dirty="0"/>
              <a:t> declared to have array or function type, the </a:t>
            </a:r>
            <a:r>
              <a:rPr lang="en-US" sz="2800" b="1" dirty="0" err="1"/>
              <a:t>sizeof</a:t>
            </a:r>
            <a:r>
              <a:rPr lang="en-US" sz="2800" b="1" dirty="0"/>
              <a:t> </a:t>
            </a:r>
            <a:r>
              <a:rPr lang="en-US" sz="2800" dirty="0"/>
              <a:t>operator yields </a:t>
            </a:r>
            <a:r>
              <a:rPr lang="en-US" sz="2800" dirty="0" smtClean="0"/>
              <a:t>the size </a:t>
            </a:r>
            <a:r>
              <a:rPr lang="en-US" sz="2800" dirty="0"/>
              <a:t>of the adjusted (pointer) </a:t>
            </a:r>
            <a:r>
              <a:rPr lang="en-US" sz="2800" dirty="0" smtClean="0"/>
              <a:t>type.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13C39-8924-493C-94B6-E6BE829C25A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sizeof</a:t>
            </a:r>
            <a:r>
              <a:rPr lang="en-US" dirty="0" smtClean="0"/>
              <a:t> and Arrays</a:t>
            </a:r>
            <a:br>
              <a:rPr lang="en-US" dirty="0" smtClean="0"/>
            </a:br>
            <a:r>
              <a:rPr lang="en-US" dirty="0" smtClean="0"/>
              <a:t>(Very Important!)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5029200"/>
          </a:xfrm>
        </p:spPr>
        <p:txBody>
          <a:bodyPr/>
          <a:lstStyle/>
          <a:p>
            <a:r>
              <a:rPr lang="en-US" dirty="0" smtClean="0"/>
              <a:t>Remember, the name of an array = a pointer to the </a:t>
            </a:r>
            <a:r>
              <a:rPr lang="en-US" dirty="0" err="1" smtClean="0"/>
              <a:t>zeroth</a:t>
            </a:r>
            <a:r>
              <a:rPr lang="en-US" dirty="0" smtClean="0"/>
              <a:t> element.</a:t>
            </a:r>
          </a:p>
          <a:p>
            <a:r>
              <a:rPr lang="en-US" dirty="0" smtClean="0"/>
              <a:t>If the size is </a:t>
            </a:r>
            <a:r>
              <a:rPr lang="en-US" u="sng" dirty="0" smtClean="0"/>
              <a:t>known at compile time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 returns the size of the entire array.</a:t>
            </a:r>
          </a:p>
          <a:p>
            <a:pPr lvl="1"/>
            <a:r>
              <a:rPr lang="en-US" dirty="0" smtClean="0"/>
              <a:t>E.g. A local array with constant size.</a:t>
            </a:r>
          </a:p>
          <a:p>
            <a:r>
              <a:rPr lang="en-US" dirty="0" smtClean="0"/>
              <a:t>Otherwise, </a:t>
            </a:r>
            <a:r>
              <a:rPr lang="en-US" dirty="0" err="1" smtClean="0"/>
              <a:t>sizeof</a:t>
            </a:r>
            <a:r>
              <a:rPr lang="en-US" dirty="0" smtClean="0"/>
              <a:t> returns the size of the </a:t>
            </a:r>
            <a:r>
              <a:rPr lang="en-US" u="sng" dirty="0" smtClean="0"/>
              <a:t>pointer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An array that was passed as a parameter into a function.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sizeof_test.c</a:t>
            </a:r>
            <a:r>
              <a:rPr lang="en-US" dirty="0" smtClean="0"/>
              <a:t> .</a:t>
            </a:r>
          </a:p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32B157-FC54-475C-9ECB-3B0029026ED4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Characters in </a:t>
            </a:r>
            <a:r>
              <a:rPr lang="en-US" i="0"/>
              <a:t>C</a:t>
            </a:r>
            <a:endParaRPr lang="en-US"/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78800" cy="4533900"/>
          </a:xfrm>
        </p:spPr>
        <p:txBody>
          <a:bodyPr/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dirty="0">
                <a:latin typeface="+mn-lt"/>
              </a:rPr>
              <a:t> is a </a:t>
            </a:r>
            <a:r>
              <a:rPr lang="en-US" sz="2800" dirty="0"/>
              <a:t>one-byte data type capable of holding a </a:t>
            </a:r>
            <a:r>
              <a:rPr lang="en-US" sz="2800" dirty="0" smtClean="0"/>
              <a:t>character </a:t>
            </a:r>
            <a:r>
              <a:rPr lang="en-US" sz="2000" dirty="0" smtClean="0"/>
              <a:t>(mostly printable)</a:t>
            </a:r>
            <a:endParaRPr lang="en-US" sz="2000" dirty="0"/>
          </a:p>
          <a:p>
            <a:pPr lvl="2"/>
            <a:r>
              <a:rPr lang="en-US" sz="2400" dirty="0"/>
              <a:t>Treated as an arithmetic integer type</a:t>
            </a:r>
          </a:p>
          <a:p>
            <a:pPr lvl="2"/>
            <a:r>
              <a:rPr lang="en-US" sz="2400" dirty="0" smtClean="0"/>
              <a:t>(</a:t>
            </a:r>
            <a:r>
              <a:rPr lang="en-US" dirty="0" smtClean="0"/>
              <a:t>Sometimes</a:t>
            </a:r>
            <a:r>
              <a:rPr lang="en-US" sz="2400" dirty="0" smtClean="0">
                <a:latin typeface="+mn-lt"/>
              </a:rPr>
              <a:t>) </a:t>
            </a:r>
            <a:r>
              <a:rPr lang="en-US" sz="2400" i="1" dirty="0">
                <a:latin typeface="+mn-lt"/>
              </a:rPr>
              <a:t>unsigned</a:t>
            </a:r>
          </a:p>
          <a:p>
            <a:r>
              <a:rPr lang="en-US" sz="2800" dirty="0"/>
              <a:t> May be used in arithmetic expressions</a:t>
            </a:r>
          </a:p>
          <a:p>
            <a:pPr lvl="2"/>
            <a:r>
              <a:rPr lang="en-US" sz="2400" dirty="0"/>
              <a:t>Add, subtract, multiply, divide, etc.</a:t>
            </a:r>
          </a:p>
          <a:p>
            <a:r>
              <a:rPr lang="en-US" sz="2800" dirty="0"/>
              <a:t>Character constants</a:t>
            </a:r>
          </a:p>
          <a:p>
            <a:pPr lvl="2"/>
            <a:r>
              <a:rPr lang="en-US" sz="2400" i="1" dirty="0">
                <a:latin typeface="+mn-lt"/>
              </a:rPr>
              <a:t>'a'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'b'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'c'</a:t>
            </a:r>
            <a:r>
              <a:rPr lang="en-US" sz="2400" dirty="0">
                <a:latin typeface="+mn-lt"/>
              </a:rPr>
              <a:t>, …</a:t>
            </a:r>
            <a:r>
              <a:rPr lang="en-US" sz="2400" i="1" dirty="0">
                <a:latin typeface="+mn-lt"/>
              </a:rPr>
              <a:t>'z'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'0'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'1'</a:t>
            </a:r>
            <a:r>
              <a:rPr lang="en-US" sz="2400" dirty="0">
                <a:latin typeface="+mn-lt"/>
              </a:rPr>
              <a:t>, … </a:t>
            </a:r>
            <a:r>
              <a:rPr lang="en-US" sz="2400" i="1" dirty="0">
                <a:latin typeface="+mn-lt"/>
              </a:rPr>
              <a:t>'9'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'+'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'-'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'='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'!'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'~'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etc</a:t>
            </a:r>
            <a:r>
              <a:rPr lang="en-US" sz="2400" dirty="0">
                <a:latin typeface="+mn-lt"/>
              </a:rPr>
              <a:t>, </a:t>
            </a:r>
            <a:br>
              <a:rPr lang="en-US" sz="2400" dirty="0">
                <a:latin typeface="+mn-lt"/>
              </a:rPr>
            </a:br>
            <a:r>
              <a:rPr lang="en-US" sz="2400" i="1" dirty="0">
                <a:latin typeface="+mn-lt"/>
              </a:rPr>
              <a:t>'\n'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'\t'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'\0'</a:t>
            </a:r>
            <a:r>
              <a:rPr lang="en-US" sz="2400" dirty="0">
                <a:latin typeface="+mn-lt"/>
              </a:rPr>
              <a:t>, etc.</a:t>
            </a:r>
          </a:p>
          <a:p>
            <a:pPr lvl="2"/>
            <a:r>
              <a:rPr lang="en-US" sz="2400" i="1" dirty="0">
                <a:latin typeface="+mn-lt"/>
              </a:rPr>
              <a:t>A-Z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a-z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0-9</a:t>
            </a:r>
            <a:r>
              <a:rPr lang="en-US" sz="2400" dirty="0">
                <a:latin typeface="+mn-lt"/>
              </a:rPr>
              <a:t> are </a:t>
            </a:r>
            <a:r>
              <a:rPr lang="en-US" sz="2400" i="1" dirty="0">
                <a:latin typeface="+mn-lt"/>
              </a:rPr>
              <a:t>in order</a:t>
            </a:r>
            <a:r>
              <a:rPr lang="en-US" sz="2400" dirty="0">
                <a:latin typeface="+mn-lt"/>
              </a:rPr>
              <a:t>, so that arithmetic can be done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4876800" y="160800"/>
            <a:ext cx="4267200" cy="1133644"/>
          </a:xfrm>
          <a:prstGeom prst="rect">
            <a:avLst/>
          </a:prstGeom>
          <a:solidFill>
            <a:srgbClr val="E0E0E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+mn-lt"/>
              </a:rPr>
              <a:t>C99 &amp; C++ introduce a new data type called </a:t>
            </a:r>
            <a:r>
              <a:rPr lang="en-US" sz="2400" i="1" dirty="0" err="1">
                <a:latin typeface="+mn-lt"/>
              </a:rPr>
              <a:t>wchar</a:t>
            </a:r>
            <a:r>
              <a:rPr lang="en-US" sz="2400" dirty="0">
                <a:latin typeface="+mn-lt"/>
              </a:rPr>
              <a:t> for international text</a:t>
            </a:r>
          </a:p>
        </p:txBody>
      </p:sp>
    </p:spTree>
    <p:extLst>
      <p:ext uri="{BB962C8B-B14F-4D97-AF65-F5344CB8AC3E}">
        <p14:creationId xmlns:p14="http://schemas.microsoft.com/office/powerpoint/2010/main" val="41221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0"/>
            <a:ext cx="7772400" cy="1143000"/>
          </a:xfrm>
        </p:spPr>
        <p:txBody>
          <a:bodyPr/>
          <a:lstStyle/>
          <a:p>
            <a:r>
              <a:rPr lang="en-US" smtClean="0"/>
              <a:t>Character Arrays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429000"/>
            <a:ext cx="8178800" cy="2628900"/>
          </a:xfrm>
        </p:spPr>
        <p:txBody>
          <a:bodyPr/>
          <a:lstStyle/>
          <a:p>
            <a:r>
              <a:rPr lang="en-US" smtClean="0"/>
              <a:t>A.k.a. strings</a:t>
            </a:r>
          </a:p>
          <a:p>
            <a:r>
              <a:rPr lang="en-US" smtClean="0"/>
              <a:t>A.k.a. C-style strings</a:t>
            </a:r>
          </a:p>
          <a:p>
            <a:endParaRPr lang="en-US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A8EC53-7C62-4CBA-AFD7-8BAB74E92B9E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09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class09</Template>
  <TotalTime>618</TotalTime>
  <Words>1586</Words>
  <Application>Microsoft Office PowerPoint</Application>
  <PresentationFormat>On-screen Show (4:3)</PresentationFormat>
  <Paragraphs>261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Arial Black</vt:lpstr>
      <vt:lpstr>Courier New</vt:lpstr>
      <vt:lpstr>Monotype Sorts</vt:lpstr>
      <vt:lpstr>Tahoma</vt:lpstr>
      <vt:lpstr>Times New Roman</vt:lpstr>
      <vt:lpstr>Wingdings</vt:lpstr>
      <vt:lpstr>class09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Reading Assignment</vt:lpstr>
      <vt:lpstr>sizeof</vt:lpstr>
      <vt:lpstr>sizeof</vt:lpstr>
      <vt:lpstr>sizeof</vt:lpstr>
      <vt:lpstr>What the C99 Standard Says About sizeof</vt:lpstr>
      <vt:lpstr>sizeof and Arrays (Very Important!)</vt:lpstr>
      <vt:lpstr>Characters in C</vt:lpstr>
      <vt:lpstr>Character Arrays </vt:lpstr>
      <vt:lpstr>Character Arrays </vt:lpstr>
      <vt:lpstr>Character Arrays </vt:lpstr>
      <vt:lpstr>Character and String Constants</vt:lpstr>
      <vt:lpstr>Long Strings</vt:lpstr>
      <vt:lpstr>Some Non-Printable Characters</vt:lpstr>
      <vt:lpstr>Using C-Style Strings</vt:lpstr>
      <vt:lpstr>Passing a String</vt:lpstr>
      <vt:lpstr>C-Style String Functions</vt:lpstr>
      <vt:lpstr>C-Style String Functions</vt:lpstr>
      <vt:lpstr>C-Style String Functions</vt:lpstr>
      <vt:lpstr>C-Style String Functions</vt:lpstr>
      <vt:lpstr>C-Style String Functions</vt:lpstr>
      <vt:lpstr>Remember</vt:lpstr>
      <vt:lpstr>Remember</vt:lpstr>
      <vt:lpstr>Additional String Functions</vt:lpstr>
      <vt:lpstr>Character functions in C</vt:lpstr>
      <vt:lpstr>String Conversion Functions in C</vt:lpstr>
      <vt:lpstr>Returning a String</vt:lpstr>
      <vt:lpstr>Input-Output Functions</vt:lpstr>
      <vt:lpstr>Hazard with scanf()</vt:lpstr>
      <vt:lpstr>Command Line Arguments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CS2303: Systems Programming Concepts</dc:title>
  <dc:creator>Michael J. Ciaraldi</dc:creator>
  <cp:lastModifiedBy>Ciaraldi, Michael J</cp:lastModifiedBy>
  <cp:revision>15</cp:revision>
  <dcterms:created xsi:type="dcterms:W3CDTF">2012-01-22T00:37:38Z</dcterms:created>
  <dcterms:modified xsi:type="dcterms:W3CDTF">2017-09-03T23:19:26Z</dcterms:modified>
</cp:coreProperties>
</file>