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6"/>
  </p:notesMasterIdLst>
  <p:handoutMasterIdLst>
    <p:handoutMasterId r:id="rId57"/>
  </p:handoutMasterIdLst>
  <p:sldIdLst>
    <p:sldId id="292" r:id="rId2"/>
    <p:sldId id="315" r:id="rId3"/>
    <p:sldId id="341" r:id="rId4"/>
    <p:sldId id="342" r:id="rId5"/>
    <p:sldId id="316" r:id="rId6"/>
    <p:sldId id="343" r:id="rId7"/>
    <p:sldId id="317" r:id="rId8"/>
    <p:sldId id="318" r:id="rId9"/>
    <p:sldId id="323" r:id="rId10"/>
    <p:sldId id="340" r:id="rId11"/>
    <p:sldId id="324" r:id="rId12"/>
    <p:sldId id="325" r:id="rId13"/>
    <p:sldId id="327" r:id="rId14"/>
    <p:sldId id="326" r:id="rId15"/>
    <p:sldId id="328" r:id="rId16"/>
    <p:sldId id="319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7" r:id="rId30"/>
    <p:sldId id="36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00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2" autoAdjust="0"/>
    <p:restoredTop sz="88851" autoAdjust="0"/>
  </p:normalViewPr>
  <p:slideViewPr>
    <p:cSldViewPr>
      <p:cViewPr varScale="1">
        <p:scale>
          <a:sx n="89" d="100"/>
          <a:sy n="89" d="100"/>
        </p:scale>
        <p:origin x="3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4C72CC23-13A0-400C-B551-532ED3209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85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6275"/>
            <a:ext cx="52451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72CD6023-E763-4CDC-AFC5-A43B0FAAB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05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FDF736-63D3-4641-B211-C7AB4EAD76BB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4486275"/>
            <a:ext cx="52451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24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833CF-2B54-472D-B7E1-C6A8BD278FFD}" type="slidenum">
              <a:rPr lang="en-US"/>
              <a:pPr/>
              <a:t>17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C4643C-ABD4-4D80-90BD-F3C3023AAC27}" type="slidenum">
              <a:rPr lang="en-US"/>
              <a:pPr/>
              <a:t>18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CD3AE-AEDF-425E-8B2D-74FBF84861D4}" type="slidenum">
              <a:rPr lang="en-US"/>
              <a:pPr/>
              <a:t>19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13F53-D92B-4422-ABB5-0356C52CDFBE}" type="slidenum">
              <a:rPr lang="en-US"/>
              <a:pPr/>
              <a:t>20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64536-5BCB-416D-9C42-D4A081939EFC}" type="slidenum">
              <a:rPr lang="en-US"/>
              <a:pPr/>
              <a:t>21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A7CDD-6EF3-4AB4-B716-5713E18C016F}" type="slidenum">
              <a:rPr lang="en-US"/>
              <a:pPr/>
              <a:t>22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D0137-E3A1-48D5-8684-8BAB3B61B9B0}" type="slidenum">
              <a:rPr lang="en-US"/>
              <a:pPr/>
              <a:t>23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6B262-48F4-406C-B4AC-6FA1BBC3C1F1}" type="slidenum">
              <a:rPr lang="en-US"/>
              <a:pPr/>
              <a:t>24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E6062-DD5D-42F9-B684-9706C9DC72F1}" type="slidenum">
              <a:rPr lang="en-US"/>
              <a:pPr/>
              <a:t>25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67E7F-FE59-4FE4-9AF7-344C0EE3D331}" type="slidenum">
              <a:rPr lang="en-US"/>
              <a:pPr/>
              <a:t>26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C3C29-5611-49E2-8858-5850186E96CF}" type="slidenum">
              <a:rPr lang="en-US"/>
              <a:pPr/>
              <a:t>3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8DE3E-CDB7-4175-A9AE-53328F867C10}" type="slidenum">
              <a:rPr lang="en-US"/>
              <a:pPr/>
              <a:t>27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60E39-9407-4D16-8E45-141369CBF07D}" type="slidenum">
              <a:rPr lang="en-US"/>
              <a:pPr/>
              <a:t>28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322F5-F70C-4F6A-AA9D-1596361083EA}" type="slidenum">
              <a:rPr lang="en-US"/>
              <a:pPr/>
              <a:t>29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F048E-FC0B-4560-AADC-A0273F281792}" type="slidenum">
              <a:rPr lang="en-US"/>
              <a:pPr/>
              <a:t>31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A808A-8534-423A-AC46-18D026508FC9}" type="slidenum">
              <a:rPr lang="en-US"/>
              <a:pPr/>
              <a:t>32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A808A-8534-423A-AC46-18D026508FC9}" type="slidenum">
              <a:rPr lang="en-US"/>
              <a:pPr/>
              <a:t>33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70B62E-694A-4DC9-BD20-2F25F02E77EE}" type="slidenum">
              <a:rPr lang="en-US"/>
              <a:pPr/>
              <a:t>34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43120-7CB1-4B04-BF29-6F31E0186194}" type="slidenum">
              <a:rPr lang="en-US"/>
              <a:pPr/>
              <a:t>35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69745-FABF-4BE7-9294-4353E0F634F4}" type="slidenum">
              <a:rPr lang="en-US"/>
              <a:pPr/>
              <a:t>36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CBE93E-C4A5-429C-97D3-3D8E605714B2}" type="slidenum">
              <a:rPr lang="en-US"/>
              <a:pPr/>
              <a:t>37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7331B-7FF1-426F-A283-65858F67A1A3}" type="slidenum">
              <a:rPr lang="en-US"/>
              <a:pPr/>
              <a:t>4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F0B47-8763-461F-B7EF-20F9886BB357}" type="slidenum">
              <a:rPr lang="en-US"/>
              <a:pPr/>
              <a:t>38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E8250-E32F-4061-9F38-BD3256FB88F0}" type="slidenum">
              <a:rPr lang="en-US"/>
              <a:pPr/>
              <a:t>39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2BDCAA-DC74-416B-8444-E6A930C5105A}" type="slidenum">
              <a:rPr lang="en-US"/>
              <a:pPr/>
              <a:t>41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97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5A50EF-7801-43C2-ADDC-CB8AC45AEC86}" type="slidenum">
              <a:rPr lang="en-US"/>
              <a:pPr/>
              <a:t>42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34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13DCB-0ECF-45B1-A378-50D11CD6AA95}" type="slidenum">
              <a:rPr lang="en-US"/>
              <a:pPr/>
              <a:t>43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93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B5750-8D64-4B7A-9A8C-82D8FFEC0242}" type="slidenum">
              <a:rPr lang="en-US"/>
              <a:pPr/>
              <a:t>44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541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5B5C9-BA4C-4046-8DB3-A2050850A1BD}" type="slidenum">
              <a:rPr lang="en-US"/>
              <a:pPr/>
              <a:t>45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69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95F148-5B2B-442E-AD42-BDE798DEE514}" type="slidenum">
              <a:rPr lang="en-US"/>
              <a:pPr/>
              <a:t>46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97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BAFBA-FE5D-49D1-AE40-884D0ECDA601}" type="slidenum">
              <a:rPr lang="en-US"/>
              <a:pPr/>
              <a:t>47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787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BAFBA-FE5D-49D1-AE40-884D0ECDA601}" type="slidenum">
              <a:rPr lang="en-US"/>
              <a:pPr/>
              <a:t>48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103F8A-385A-4FE4-B1BC-CCEFF3F3DDBA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4486275"/>
            <a:ext cx="52451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64383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A9D28-9DA3-42BA-AF1B-1FE5FEEAD8FD}" type="slidenum">
              <a:rPr lang="en-US"/>
              <a:pPr/>
              <a:t>49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45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296DA-F741-4040-A34C-AA9D19A6CA91}" type="slidenum">
              <a:rPr lang="en-US"/>
              <a:pPr/>
              <a:t>50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247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7E3557-85A3-447A-8755-3E6EADA46629}" type="slidenum">
              <a:rPr lang="en-US"/>
              <a:pPr/>
              <a:t>51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954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59B68-3EAD-456C-A17B-11338FED4824}" type="slidenum">
              <a:rPr lang="en-US"/>
              <a:pPr/>
              <a:t>52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868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105A5-BFB3-4596-9D8C-9E447D433CE5}" type="slidenum">
              <a:rPr lang="en-US"/>
              <a:pPr/>
              <a:t>53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564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65A8B-9363-4582-8A34-C6E0FD58814F}" type="slidenum">
              <a:rPr lang="en-US"/>
              <a:pPr/>
              <a:t>54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103F8A-385A-4FE4-B1BC-CCEFF3F3DDBA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4486275"/>
            <a:ext cx="52451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6438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F553F5-33F2-4763-A82A-793FAE6A7645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4486275"/>
            <a:ext cx="52451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5109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B1E333-F0BA-4735-9F44-869B1DBFC7DB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4486275"/>
            <a:ext cx="52451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272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B3086C-BE87-4C49-8AFF-60D126883EC4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4486275"/>
            <a:ext cx="52451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177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18ACC8-7648-4128-B3F5-0EAAA6347D3F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4486275"/>
            <a:ext cx="52451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467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F0D67639-7C75-4D0A-9958-82AF559A4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4637A-13F2-4DAA-A8B2-A946DEDED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5BD82-379C-4529-B992-B02A741FD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E13AD-A73B-47DB-8E42-C6C02032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5D751-2074-44F2-A18E-D3D8832FD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8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F2A05-ED56-492B-84AC-618115D65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4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7CBD1-CB98-4C04-AF85-EC249FF2E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5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DC4B3-3198-46B8-884B-7983AC782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97781-25F9-48B0-B117-A75EFD121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29A84-3E47-4D40-AA2A-E9B48EADF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41EC1-91B4-4803-8285-DC33A0474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B05DEAC0-016A-452A-A13C-C103DD768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1FBFED-9673-4747-A532-66B76F7B5779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</a:t>
            </a:fld>
            <a:endParaRPr lang="en-US" sz="1400" smtClean="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00275"/>
            <a:ext cx="8686800" cy="3657600"/>
          </a:xfrm>
        </p:spPr>
        <p:txBody>
          <a:bodyPr/>
          <a:lstStyle/>
          <a:p>
            <a:pPr algn="ctr"/>
            <a:r>
              <a:rPr lang="en-US" sz="3600" dirty="0" smtClean="0"/>
              <a:t>Class 10</a:t>
            </a:r>
            <a:endParaRPr lang="en-US" dirty="0" smtClean="0"/>
          </a:p>
          <a:p>
            <a:pPr algn="ctr"/>
            <a:r>
              <a:rPr lang="en-US" dirty="0" err="1" smtClean="0"/>
              <a:t>Structs</a:t>
            </a:r>
            <a:endParaRPr lang="en-US" dirty="0" smtClean="0"/>
          </a:p>
          <a:p>
            <a:pPr algn="ctr"/>
            <a:r>
              <a:rPr lang="en-US" dirty="0" smtClean="0"/>
              <a:t>typedef</a:t>
            </a:r>
          </a:p>
          <a:p>
            <a:pPr algn="ctr"/>
            <a:r>
              <a:rPr lang="en-US" dirty="0" smtClean="0"/>
              <a:t>Unions</a:t>
            </a:r>
          </a:p>
          <a:p>
            <a:pPr algn="ctr"/>
            <a:r>
              <a:rPr lang="en-US" dirty="0" smtClean="0"/>
              <a:t>Linked Lists</a:t>
            </a:r>
            <a:endParaRPr lang="en-US" dirty="0" smtClean="0"/>
          </a:p>
          <a:p>
            <a:pPr algn="ctr"/>
            <a:r>
              <a:rPr lang="en-US" sz="2400" dirty="0" smtClean="0"/>
              <a:t>Thanks to Prof. Lauer for some of these slides</a:t>
            </a:r>
            <a:r>
              <a:rPr lang="en-US" sz="2400" dirty="0" smtClean="0"/>
              <a:t>.</a:t>
            </a:r>
          </a:p>
          <a:p>
            <a:pPr algn="ctr"/>
            <a:endParaRPr lang="en-US" sz="2400" dirty="0" smtClean="0"/>
          </a:p>
          <a:p>
            <a:pPr marL="457200" lvl="1" indent="0" algn="ctr">
              <a:buFont typeface="Monotype Sorts" pitchFamily="2" charset="2"/>
              <a:buNone/>
            </a:pPr>
            <a:r>
              <a:rPr lang="en-US" sz="2000" dirty="0" smtClean="0"/>
              <a:t>Copyright 2005-2017, Michael J. Ciaraldi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a;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c;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Foo* b &amp;c;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510481" y="3779377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Foo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9081" y="333381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57120" y="3915022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Foo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3781" y="345335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939481" y="3915022"/>
            <a:ext cx="685800" cy="3260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396681" y="4078032"/>
            <a:ext cx="56043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234881" y="344889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6652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Alternatives I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Variable holds a struct on the stack: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struct Employee joe;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struct tm start_time;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2BD33D-1A81-4D9D-9F38-A3245B1D47F0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Alternatives II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28600" y="1885950"/>
            <a:ext cx="8915400" cy="4171950"/>
          </a:xfrm>
        </p:spPr>
        <p:txBody>
          <a:bodyPr/>
          <a:lstStyle/>
          <a:p>
            <a:r>
              <a:rPr lang="en-US" smtClean="0"/>
              <a:t>Variable holds a pointer to a struct on the stack: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struct tm some_time; // The struct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struct tm *start_time; // Pointer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start_time = &amp;some_time;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EFCE31-37E2-4D4E-8BB3-E9EFFC1FBFDE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Alternatives III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991600" cy="4476750"/>
          </a:xfrm>
        </p:spPr>
        <p:txBody>
          <a:bodyPr/>
          <a:lstStyle/>
          <a:p>
            <a:r>
              <a:rPr lang="en-US" smtClean="0"/>
              <a:t>Variable holds a pointer to a struct on the heap: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struct tm* start_time; // Pointer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start_time=malloc(sizeof(struct tm));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struct Employee* employees;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employees = (struct Employee*) calloc(ARRAY_SIZE, sizeof (struct Employee)); // Note cast!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292EFB-D47E-4681-8DC7-A5118817725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Warnings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function asks you to pass in a pointer to a </a:t>
            </a:r>
            <a:r>
              <a:rPr lang="en-US" dirty="0" err="1" smtClean="0"/>
              <a:t>struct</a:t>
            </a:r>
            <a:r>
              <a:rPr lang="en-US" dirty="0" smtClean="0"/>
              <a:t>, you must ensure that the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u="sng" dirty="0" smtClean="0"/>
              <a:t>already exists</a:t>
            </a:r>
            <a:r>
              <a:rPr lang="en-US" dirty="0" smtClean="0"/>
              <a:t> before calling the function.</a:t>
            </a:r>
          </a:p>
          <a:p>
            <a:pPr lvl="1"/>
            <a:r>
              <a:rPr lang="en-US" dirty="0" smtClean="0"/>
              <a:t>In other words, ensure that the pointer is valid.</a:t>
            </a:r>
          </a:p>
          <a:p>
            <a:pPr lvl="1"/>
            <a:r>
              <a:rPr lang="en-US" dirty="0" smtClean="0"/>
              <a:t>The function fills in values </a:t>
            </a:r>
            <a:r>
              <a:rPr lang="en-US" u="sng" dirty="0" smtClean="0"/>
              <a:t>inside</a:t>
            </a:r>
            <a:r>
              <a:rPr lang="en-US" dirty="0" smtClean="0"/>
              <a:t> the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C21A89-EC94-450E-83FA-8FAC4181F21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Warnings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5181600"/>
          </a:xfrm>
        </p:spPr>
        <p:txBody>
          <a:bodyPr/>
          <a:lstStyle/>
          <a:p>
            <a:r>
              <a:rPr lang="en-US" dirty="0" smtClean="0"/>
              <a:t>If you write a function which returns a pointer to a </a:t>
            </a:r>
            <a:r>
              <a:rPr lang="en-US" dirty="0" err="1" smtClean="0"/>
              <a:t>struct</a:t>
            </a:r>
            <a:r>
              <a:rPr lang="en-US" dirty="0" smtClean="0"/>
              <a:t>, be sure that the </a:t>
            </a:r>
            <a:r>
              <a:rPr lang="en-US" dirty="0" err="1" smtClean="0"/>
              <a:t>struct</a:t>
            </a:r>
            <a:r>
              <a:rPr lang="en-US" dirty="0" smtClean="0"/>
              <a:t> pointed to </a:t>
            </a:r>
            <a:r>
              <a:rPr lang="en-US" u="sng" dirty="0" smtClean="0"/>
              <a:t>will still exist after the function exits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other words, the pointer must still be valid.</a:t>
            </a:r>
          </a:p>
          <a:p>
            <a:pPr lvl="1"/>
            <a:r>
              <a:rPr lang="en-US" dirty="0" smtClean="0"/>
              <a:t>Could:</a:t>
            </a:r>
          </a:p>
          <a:p>
            <a:pPr lvl="2"/>
            <a:r>
              <a:rPr lang="en-US" dirty="0" err="1" smtClean="0"/>
              <a:t>malloc</a:t>
            </a:r>
            <a:r>
              <a:rPr lang="en-US" dirty="0" smtClean="0"/>
              <a:t>() it inside the function,</a:t>
            </a:r>
          </a:p>
          <a:p>
            <a:pPr lvl="2"/>
            <a:r>
              <a:rPr lang="en-US" dirty="0" smtClean="0"/>
              <a:t>or use one passed in,</a:t>
            </a:r>
          </a:p>
          <a:p>
            <a:pPr lvl="2"/>
            <a:r>
              <a:rPr lang="en-US" dirty="0" smtClean="0"/>
              <a:t>or point to a static buffer.</a:t>
            </a:r>
          </a:p>
          <a:p>
            <a:pPr lvl="2"/>
            <a:r>
              <a:rPr lang="en-US" dirty="0" smtClean="0"/>
              <a:t>But </a:t>
            </a:r>
            <a:r>
              <a:rPr lang="en-US" u="sng" dirty="0" smtClean="0"/>
              <a:t>not</a:t>
            </a:r>
            <a:r>
              <a:rPr lang="en-US" dirty="0" smtClean="0"/>
              <a:t> to a local variable.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3B2C5B-284C-47F9-B839-6589A371BD8F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9F86F0-13FB-4010-87FB-79CE8B8F1028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Accessing Struct Fields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If you have a </a:t>
            </a:r>
            <a:r>
              <a:rPr lang="en-US" u="sng" dirty="0" smtClean="0"/>
              <a:t>variable</a:t>
            </a:r>
            <a:r>
              <a:rPr lang="en-US" dirty="0" smtClean="0"/>
              <a:t> holding a </a:t>
            </a:r>
            <a:r>
              <a:rPr lang="en-US" dirty="0" err="1" smtClean="0"/>
              <a:t>struct</a:t>
            </a:r>
            <a:r>
              <a:rPr lang="en-US" dirty="0" smtClean="0"/>
              <a:t>, access the fields using dot.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joe.birth_year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If you have a </a:t>
            </a:r>
            <a:r>
              <a:rPr lang="en-US" u="sng" dirty="0" smtClean="0"/>
              <a:t>pointer</a:t>
            </a:r>
            <a:r>
              <a:rPr lang="en-US" dirty="0" smtClean="0"/>
              <a:t> to a </a:t>
            </a:r>
            <a:r>
              <a:rPr lang="en-US" dirty="0" err="1" smtClean="0"/>
              <a:t>struct</a:t>
            </a:r>
            <a:r>
              <a:rPr lang="en-US" dirty="0" smtClean="0"/>
              <a:t>, access fields using arrow (actually minus, greater-than).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boss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birth_year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struct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Defines a new </a:t>
            </a:r>
            <a:r>
              <a:rPr lang="en-US" sz="2800" i="1" dirty="0"/>
              <a:t>type</a:t>
            </a:r>
          </a:p>
          <a:p>
            <a:r>
              <a:rPr lang="en-US" sz="2800" dirty="0"/>
              <a:t>E.g., 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motor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float volts;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float amps;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phases;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float rpm;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};		//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motor</a:t>
            </a:r>
          </a:p>
        </p:txBody>
      </p:sp>
      <p:grpSp>
        <p:nvGrpSpPr>
          <p:cNvPr id="385028" name="Group 4"/>
          <p:cNvGrpSpPr>
            <a:grpSpLocks/>
          </p:cNvGrpSpPr>
          <p:nvPr/>
        </p:nvGrpSpPr>
        <p:grpSpPr bwMode="auto">
          <a:xfrm>
            <a:off x="3428607" y="3437194"/>
            <a:ext cx="3216275" cy="1092200"/>
            <a:chOff x="2183" y="2048"/>
            <a:chExt cx="2026" cy="688"/>
          </a:xfrm>
        </p:grpSpPr>
        <p:sp>
          <p:nvSpPr>
            <p:cNvPr id="385029" name="Line 5"/>
            <p:cNvSpPr>
              <a:spLocks noChangeShapeType="1"/>
            </p:cNvSpPr>
            <p:nvPr/>
          </p:nvSpPr>
          <p:spPr bwMode="auto">
            <a:xfrm flipH="1" flipV="1">
              <a:off x="2183" y="2256"/>
              <a:ext cx="985" cy="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030" name="Text Box 6"/>
            <p:cNvSpPr txBox="1">
              <a:spLocks noChangeArrowheads="1"/>
            </p:cNvSpPr>
            <p:nvPr/>
          </p:nvSpPr>
          <p:spPr bwMode="auto">
            <a:xfrm>
              <a:off x="3167" y="2048"/>
              <a:ext cx="1042" cy="481"/>
            </a:xfrm>
            <a:prstGeom prst="rect">
              <a:avLst/>
            </a:prstGeom>
            <a:solidFill>
              <a:srgbClr val="EBAFA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5400" tIns="12700" rIns="25400" bIns="1270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+mn-lt"/>
                </a:rPr>
                <a:t>Members </a:t>
              </a:r>
              <a:r>
                <a:rPr lang="en-US" sz="2400" dirty="0" smtClean="0">
                  <a:latin typeface="+mn-lt"/>
                </a:rPr>
                <a:t>of</a:t>
              </a:r>
              <a:br>
                <a:rPr lang="en-US" sz="2400" dirty="0" smtClean="0">
                  <a:latin typeface="+mn-lt"/>
                </a:rPr>
              </a:br>
              <a:r>
                <a:rPr lang="en-US" sz="2400" dirty="0" smtClean="0">
                  <a:latin typeface="+mn-lt"/>
                </a:rPr>
                <a:t>the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struct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5031" name="Line 7"/>
            <p:cNvSpPr>
              <a:spLocks noChangeShapeType="1"/>
            </p:cNvSpPr>
            <p:nvPr/>
          </p:nvSpPr>
          <p:spPr bwMode="auto">
            <a:xfrm flipH="1" flipV="1">
              <a:off x="2183" y="2048"/>
              <a:ext cx="985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032" name="Line 8"/>
            <p:cNvSpPr>
              <a:spLocks noChangeShapeType="1"/>
            </p:cNvSpPr>
            <p:nvPr/>
          </p:nvSpPr>
          <p:spPr bwMode="auto">
            <a:xfrm flipH="1">
              <a:off x="2183" y="2304"/>
              <a:ext cx="985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033" name="Line 9"/>
            <p:cNvSpPr>
              <a:spLocks noChangeShapeType="1"/>
            </p:cNvSpPr>
            <p:nvPr/>
          </p:nvSpPr>
          <p:spPr bwMode="auto">
            <a:xfrm flipH="1">
              <a:off x="2183" y="2352"/>
              <a:ext cx="985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5034" name="Text Box 10"/>
          <p:cNvSpPr txBox="1">
            <a:spLocks noChangeArrowheads="1"/>
          </p:cNvSpPr>
          <p:nvPr/>
        </p:nvSpPr>
        <p:spPr bwMode="auto">
          <a:xfrm>
            <a:off x="4498258" y="5334000"/>
            <a:ext cx="4343400" cy="71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A </a:t>
            </a:r>
            <a:r>
              <a:rPr lang="en-US" sz="2000" i="1" dirty="0">
                <a:latin typeface="+mn-lt"/>
              </a:rPr>
              <a:t>member</a:t>
            </a:r>
            <a:r>
              <a:rPr lang="en-US" sz="2000" dirty="0">
                <a:latin typeface="+mn-lt"/>
              </a:rPr>
              <a:t> of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+mn-lt"/>
              </a:rPr>
              <a:t> is analogous to a </a:t>
            </a:r>
            <a:r>
              <a:rPr lang="en-US" sz="2000" i="1" dirty="0">
                <a:latin typeface="+mn-lt"/>
              </a:rPr>
              <a:t>field</a:t>
            </a:r>
            <a:r>
              <a:rPr lang="en-US" sz="2000" dirty="0">
                <a:latin typeface="+mn-lt"/>
              </a:rPr>
              <a:t> of a class in Java</a:t>
            </a:r>
            <a:endParaRPr lang="en-US" sz="2000" b="1" dirty="0">
              <a:latin typeface="+mn-lt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5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762000"/>
          </a:xfrm>
        </p:spPr>
        <p:txBody>
          <a:bodyPr/>
          <a:lstStyle/>
          <a:p>
            <a:r>
              <a:rPr lang="en-US" sz="4000" dirty="0"/>
              <a:t>Accessing Members of a </a:t>
            </a:r>
            <a:r>
              <a:rPr lang="en-US" sz="4000" i="0" dirty="0" err="1"/>
              <a:t>struct</a:t>
            </a:r>
            <a:r>
              <a:rPr lang="en-US" sz="3600" b="1" dirty="0">
                <a:latin typeface="Courier New" pitchFamily="49" charset="0"/>
              </a:rPr>
              <a:t> </a:t>
            </a:r>
            <a:r>
              <a:rPr lang="en-US" sz="2800" dirty="0"/>
              <a:t>(continued)</a:t>
            </a:r>
            <a:endParaRPr lang="en-US" sz="3200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Let 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motor *p;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latin typeface="+mn-lt"/>
              </a:rPr>
              <a:t>Then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(*p).volts </a:t>
            </a:r>
            <a:r>
              <a:rPr lang="en-US" sz="2400" b="1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— </a:t>
            </a:r>
            <a:r>
              <a:rPr lang="en-US" sz="2400" dirty="0">
                <a:latin typeface="+mn-lt"/>
              </a:rPr>
              <a:t>is the voltage of the </a:t>
            </a:r>
            <a:r>
              <a:rPr lang="en-US" sz="2400" i="1" dirty="0">
                <a:latin typeface="+mn-lt"/>
              </a:rPr>
              <a:t>motor</a:t>
            </a:r>
            <a:br>
              <a:rPr lang="en-US" sz="2400" i="1" dirty="0">
                <a:latin typeface="+mn-lt"/>
              </a:rPr>
            </a:br>
            <a:r>
              <a:rPr lang="en-US" sz="2400" i="1" dirty="0">
                <a:latin typeface="+mn-lt"/>
              </a:rPr>
              <a:t>				</a:t>
            </a:r>
            <a:r>
              <a:rPr lang="en-US" sz="2400" i="1" dirty="0" smtClean="0">
                <a:latin typeface="+mn-lt"/>
              </a:rPr>
              <a:t>		</a:t>
            </a:r>
            <a:r>
              <a:rPr lang="en-US" sz="2400" dirty="0" smtClean="0">
                <a:latin typeface="+mn-lt"/>
              </a:rPr>
              <a:t>pointed </a:t>
            </a:r>
            <a:r>
              <a:rPr lang="en-US" sz="2400" dirty="0">
                <a:latin typeface="+mn-lt"/>
              </a:rPr>
              <a:t>to by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(*p).phases </a:t>
            </a:r>
            <a:r>
              <a:rPr lang="en-US" sz="2400" b="1" dirty="0">
                <a:latin typeface="+mn-lt"/>
              </a:rPr>
              <a:t>	</a:t>
            </a:r>
            <a:r>
              <a:rPr lang="en-US" sz="2400" dirty="0">
                <a:latin typeface="+mn-lt"/>
              </a:rPr>
              <a:t>— is the number of phases of </a:t>
            </a:r>
            <a:r>
              <a:rPr lang="en-US" sz="2400" dirty="0" smtClean="0">
                <a:latin typeface="+mn-lt"/>
              </a:rPr>
              <a:t>			the </a:t>
            </a:r>
            <a:r>
              <a:rPr lang="en-US" sz="2400" i="1" dirty="0" smtClean="0">
                <a:latin typeface="+mn-lt"/>
              </a:rPr>
              <a:t>motor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pointed to by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 rot="20485313">
            <a:off x="2317558" y="1752814"/>
            <a:ext cx="4568824" cy="763588"/>
            <a:chOff x="1103" y="1420"/>
            <a:chExt cx="2878" cy="481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H="1">
              <a:off x="1103" y="166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476" y="1420"/>
              <a:ext cx="2505" cy="481"/>
            </a:xfrm>
            <a:prstGeom prst="rect">
              <a:avLst/>
            </a:prstGeom>
            <a:solidFill>
              <a:srgbClr val="DBD7F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5400" tIns="12700" rIns="25400" bIns="127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Because </a:t>
              </a:r>
              <a:r>
                <a:rPr lang="en-US" b="1" i="1" dirty="0">
                  <a:latin typeface="+mn-lt"/>
                </a:rPr>
                <a:t>'.'</a:t>
              </a:r>
              <a:r>
                <a:rPr lang="en-US" i="1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operator has </a:t>
              </a:r>
              <a:r>
                <a:rPr lang="en-US" dirty="0" smtClean="0">
                  <a:latin typeface="+mn-lt"/>
                </a:rPr>
                <a:t>higher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precedence </a:t>
              </a:r>
              <a:r>
                <a:rPr lang="en-US" dirty="0">
                  <a:latin typeface="+mn-lt"/>
                </a:rPr>
                <a:t>than unary </a:t>
              </a:r>
              <a:r>
                <a:rPr lang="en-US" b="1" i="1" dirty="0">
                  <a:latin typeface="+mn-lt"/>
                </a:rPr>
                <a:t>'*'</a:t>
              </a:r>
            </a:p>
          </p:txBody>
        </p:sp>
      </p:grp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6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762000"/>
          </a:xfrm>
        </p:spPr>
        <p:txBody>
          <a:bodyPr/>
          <a:lstStyle/>
          <a:p>
            <a:r>
              <a:rPr lang="en-US" sz="4000" dirty="0"/>
              <a:t>Accessing Members of a </a:t>
            </a:r>
            <a:r>
              <a:rPr lang="en-US" sz="4000" i="0" dirty="0" err="1"/>
              <a:t>struct</a:t>
            </a:r>
            <a:r>
              <a:rPr lang="en-US" sz="3600" b="1" dirty="0">
                <a:latin typeface="Courier New" pitchFamily="49" charset="0"/>
              </a:rPr>
              <a:t>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motor *p;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Then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(*p).volts </a:t>
            </a:r>
            <a:r>
              <a:rPr lang="en-US" b="1" dirty="0"/>
              <a:t>	</a:t>
            </a:r>
            <a:r>
              <a:rPr lang="en-US" dirty="0"/>
              <a:t>— is the voltage of the </a:t>
            </a:r>
            <a:r>
              <a:rPr lang="en-US" i="1" dirty="0" smtClean="0"/>
              <a:t>motor </a:t>
            </a:r>
            <a:r>
              <a:rPr lang="en-US" i="1" dirty="0"/>
              <a:t>	</a:t>
            </a:r>
            <a:r>
              <a:rPr lang="en-US" dirty="0"/>
              <a:t>pointed to by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(*p).phases </a:t>
            </a:r>
            <a:r>
              <a:rPr lang="en-US" b="1" dirty="0"/>
              <a:t>	</a:t>
            </a:r>
            <a:r>
              <a:rPr lang="en-US" dirty="0"/>
              <a:t>— is the number of phases of the </a:t>
            </a:r>
            <a:r>
              <a:rPr lang="en-US" i="1" dirty="0" smtClean="0"/>
              <a:t>motor</a:t>
            </a:r>
            <a:r>
              <a:rPr lang="en-US" dirty="0" smtClean="0"/>
              <a:t> </a:t>
            </a:r>
            <a:r>
              <a:rPr lang="en-US" dirty="0"/>
              <a:t>pointed to by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2971800" y="990600"/>
            <a:ext cx="5823710" cy="1502976"/>
          </a:xfrm>
          <a:prstGeom prst="rect">
            <a:avLst/>
          </a:prstGeom>
          <a:solidFill>
            <a:srgbClr val="E0E0E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25400" tIns="12700" rIns="25400" bIns="127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Reason:– you really want expression</a:t>
            </a:r>
          </a:p>
          <a:p>
            <a:pPr>
              <a:spcBef>
                <a:spcPct val="50000"/>
              </a:spcBef>
            </a:pPr>
            <a:r>
              <a:rPr lang="en-US" sz="2400" i="1" dirty="0"/>
              <a:t>	</a:t>
            </a:r>
            <a:r>
              <a:rPr lang="en-US" sz="2400" i="1" dirty="0" err="1"/>
              <a:t>m.volts</a:t>
            </a:r>
            <a:r>
              <a:rPr lang="en-US" sz="2400" i="1" dirty="0"/>
              <a:t> * </a:t>
            </a:r>
            <a:r>
              <a:rPr lang="en-US" sz="2400" i="1" dirty="0" err="1"/>
              <a:t>m.amps</a:t>
            </a:r>
            <a:endParaRPr lang="en-US" sz="2400" i="1" dirty="0"/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to mean what you think it should mean!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2BB9F2-B421-4E4B-8380-6C2EE15A5985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9050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Struct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114800"/>
            <a:ext cx="8178800" cy="1944688"/>
          </a:xfrm>
        </p:spPr>
        <p:txBody>
          <a:bodyPr lIns="0" tIns="0" rIns="0" bIns="0"/>
          <a:lstStyle/>
          <a:p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762000"/>
          </a:xfrm>
        </p:spPr>
        <p:txBody>
          <a:bodyPr/>
          <a:lstStyle/>
          <a:p>
            <a:r>
              <a:rPr lang="en-US" sz="4000" dirty="0"/>
              <a:t>Accessing Members of a </a:t>
            </a:r>
            <a:r>
              <a:rPr lang="en-US" sz="4000" i="0" dirty="0" err="1"/>
              <a:t>struct</a:t>
            </a:r>
            <a:r>
              <a:rPr lang="en-US" sz="3600" b="1" dirty="0">
                <a:latin typeface="Courier New" pitchFamily="49" charset="0"/>
              </a:rPr>
              <a:t> </a:t>
            </a:r>
            <a:r>
              <a:rPr lang="en-US" sz="2800" dirty="0"/>
              <a:t>(continued)</a:t>
            </a:r>
            <a:endParaRPr lang="en-US" sz="3200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+mn-lt"/>
              </a:rPr>
              <a:t>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p).member</a:t>
            </a:r>
            <a:r>
              <a:rPr lang="en-US" sz="2800" dirty="0">
                <a:latin typeface="+mn-lt"/>
              </a:rPr>
              <a:t> notation is a nuisance</a:t>
            </a:r>
          </a:p>
          <a:p>
            <a:pPr lvl="2"/>
            <a:r>
              <a:rPr lang="en-US" sz="2000" dirty="0">
                <a:latin typeface="+mn-lt"/>
              </a:rPr>
              <a:t>Clumsy to type; need to match </a:t>
            </a:r>
            <a:r>
              <a:rPr lang="en-US" sz="2000" b="1" dirty="0">
                <a:latin typeface="+mn-lt"/>
              </a:rPr>
              <a:t>( )</a:t>
            </a:r>
          </a:p>
          <a:p>
            <a:pPr lvl="2"/>
            <a:r>
              <a:rPr lang="en-US" sz="2000" dirty="0">
                <a:latin typeface="+mn-lt"/>
              </a:rPr>
              <a:t>Too many </a:t>
            </a:r>
            <a:r>
              <a:rPr lang="en-US" sz="2000" dirty="0" smtClean="0">
                <a:latin typeface="+mn-lt"/>
              </a:rPr>
              <a:t>keystrokes </a:t>
            </a:r>
            <a:r>
              <a:rPr lang="en-US" sz="2000" dirty="0" smtClean="0">
                <a:latin typeface="+mn-lt"/>
                <a:sym typeface="Wingdings" panose="05000000000000000000" pitchFamily="2" charset="2"/>
              </a:rPr>
              <a:t></a:t>
            </a:r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This construct is so </a:t>
            </a:r>
            <a:r>
              <a:rPr lang="en-US" sz="2800" dirty="0" smtClean="0">
                <a:latin typeface="+mn-lt"/>
              </a:rPr>
              <a:t>widely </a:t>
            </a:r>
            <a:r>
              <a:rPr lang="en-US" sz="2800" dirty="0">
                <a:latin typeface="+mn-lt"/>
              </a:rPr>
              <a:t>used that a special notation was invented, i.e.,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p-&gt;member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400" dirty="0">
                <a:latin typeface="+mn-lt"/>
              </a:rPr>
              <a:t>where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dirty="0">
                <a:latin typeface="+mn-lt"/>
              </a:rPr>
              <a:t> is a pointer to the </a:t>
            </a:r>
            <a:r>
              <a:rPr lang="en-US" sz="2400" dirty="0" smtClean="0">
                <a:latin typeface="+mn-lt"/>
              </a:rPr>
              <a:t>structure</a:t>
            </a:r>
            <a:endParaRPr lang="en-US" sz="1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Ubiquitous in </a:t>
            </a:r>
            <a:r>
              <a:rPr lang="en-US" sz="2800" i="1" dirty="0">
                <a:latin typeface="+mn-lt"/>
              </a:rPr>
              <a:t>C</a:t>
            </a:r>
            <a:r>
              <a:rPr lang="en-US" sz="2800" dirty="0">
                <a:latin typeface="+mn-lt"/>
              </a:rPr>
              <a:t> and </a:t>
            </a:r>
            <a:r>
              <a:rPr lang="en-US" sz="2800" i="1" dirty="0">
                <a:latin typeface="+mn-lt"/>
              </a:rPr>
              <a:t>C</a:t>
            </a:r>
            <a:r>
              <a:rPr lang="en-US" sz="2800" dirty="0" smtClean="0">
                <a:latin typeface="+mn-lt"/>
              </a:rPr>
              <a:t>++.</a:t>
            </a:r>
          </a:p>
          <a:p>
            <a:r>
              <a:rPr lang="en-US" sz="2800" dirty="0" smtClean="0"/>
              <a:t>Compiler will usually catch this if you get it wrong.</a:t>
            </a:r>
            <a:endParaRPr lang="en-US" sz="28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2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Example Becomes …</a:t>
            </a:r>
            <a:endParaRPr lang="en-US" sz="400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Let 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motor *p;</a:t>
            </a:r>
          </a:p>
          <a:p>
            <a:r>
              <a:rPr lang="en-US" sz="2800" dirty="0">
                <a:latin typeface="+mn-lt"/>
              </a:rPr>
              <a:t>Then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 -&gt; volts</a:t>
            </a:r>
            <a:r>
              <a:rPr lang="en-US" sz="2400" b="1" dirty="0">
                <a:latin typeface="+mn-lt"/>
              </a:rPr>
              <a:t> 	</a:t>
            </a:r>
            <a:r>
              <a:rPr lang="en-US" sz="2400" b="1" dirty="0" smtClean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— </a:t>
            </a:r>
            <a:r>
              <a:rPr lang="en-US" sz="2400" dirty="0">
                <a:latin typeface="+mn-lt"/>
              </a:rPr>
              <a:t>is the voltage of the </a:t>
            </a:r>
            <a:r>
              <a:rPr lang="en-US" sz="2400" i="1" dirty="0">
                <a:latin typeface="+mn-lt"/>
              </a:rPr>
              <a:t>motor</a:t>
            </a:r>
            <a:br>
              <a:rPr lang="en-US" sz="2400" i="1" dirty="0">
                <a:latin typeface="+mn-lt"/>
              </a:rPr>
            </a:br>
            <a:r>
              <a:rPr lang="en-US" sz="2400" i="1" dirty="0">
                <a:latin typeface="+mn-lt"/>
              </a:rPr>
              <a:t>				</a:t>
            </a:r>
            <a:r>
              <a:rPr lang="en-US" sz="2400" i="1" dirty="0" smtClean="0">
                <a:latin typeface="+mn-lt"/>
              </a:rPr>
              <a:t>		</a:t>
            </a:r>
            <a:r>
              <a:rPr lang="en-US" sz="2400" dirty="0" smtClean="0">
                <a:latin typeface="+mn-lt"/>
              </a:rPr>
              <a:t>pointed </a:t>
            </a:r>
            <a:r>
              <a:rPr lang="en-US" sz="2400" dirty="0">
                <a:latin typeface="+mn-lt"/>
              </a:rPr>
              <a:t>to by </a:t>
            </a:r>
            <a:r>
              <a:rPr lang="en-US" sz="2400" i="1" dirty="0">
                <a:latin typeface="+mn-lt"/>
              </a:rPr>
              <a:t>p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 -&gt; phases </a:t>
            </a:r>
            <a:r>
              <a:rPr lang="en-US" sz="2400" b="1" dirty="0">
                <a:latin typeface="+mn-lt"/>
              </a:rPr>
              <a:t>	</a:t>
            </a:r>
            <a:r>
              <a:rPr lang="en-US" sz="2400" b="1" dirty="0" smtClean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— </a:t>
            </a:r>
            <a:r>
              <a:rPr lang="en-US" sz="2400" dirty="0">
                <a:latin typeface="+mn-lt"/>
              </a:rPr>
              <a:t>is the number of phases </a:t>
            </a:r>
            <a:r>
              <a:rPr lang="en-US" sz="2400" dirty="0" smtClean="0">
                <a:latin typeface="+mn-lt"/>
              </a:rPr>
              <a:t>of the </a:t>
            </a:r>
            <a:r>
              <a:rPr lang="en-US" sz="2400" i="1" dirty="0">
                <a:latin typeface="+mn-lt"/>
              </a:rPr>
              <a:t>motor</a:t>
            </a:r>
            <a:r>
              <a:rPr lang="en-US" sz="2400" dirty="0">
                <a:latin typeface="+mn-lt"/>
              </a:rPr>
              <a:t> pointed to by </a:t>
            </a:r>
            <a:r>
              <a:rPr lang="en-US" sz="2400" i="1" dirty="0">
                <a:latin typeface="+mn-lt"/>
              </a:rPr>
              <a:t>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i="0" dirty="0" err="1">
                <a:latin typeface="Courier New" pitchFamily="49" charset="0"/>
                <a:cs typeface="Courier New" pitchFamily="49" charset="0"/>
              </a:rPr>
              <a:t>struct</a:t>
            </a:r>
            <a:endParaRPr lang="en-US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Copy/assign</a:t>
            </a:r>
          </a:p>
          <a:p>
            <a:pPr lvl="2"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motor p, q;</a:t>
            </a:r>
          </a:p>
          <a:p>
            <a:pPr lvl="2"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 = q;</a:t>
            </a:r>
          </a:p>
          <a:p>
            <a:r>
              <a:rPr lang="en-US" sz="2800" dirty="0">
                <a:latin typeface="+mn-lt"/>
              </a:rPr>
              <a:t>Get address</a:t>
            </a:r>
          </a:p>
          <a:p>
            <a:pPr lvl="2">
              <a:buClr>
                <a:schemeClr val="tx1"/>
              </a:buClr>
              <a:buFontTx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motor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p;</a:t>
            </a:r>
          </a:p>
          <a:p>
            <a:pPr lvl="2">
              <a:buClr>
                <a:schemeClr val="tx1"/>
              </a:buCl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motor *s</a:t>
            </a:r>
          </a:p>
          <a:p>
            <a:pPr lvl="2">
              <a:buClr>
                <a:schemeClr val="tx1"/>
              </a:buCl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 = &amp;p;</a:t>
            </a:r>
          </a:p>
          <a:p>
            <a:r>
              <a:rPr lang="en-US" sz="2800" dirty="0">
                <a:latin typeface="+mn-lt"/>
              </a:rPr>
              <a:t>Access members</a:t>
            </a:r>
          </a:p>
          <a:p>
            <a:pPr lvl="2">
              <a:buClr>
                <a:schemeClr val="tx1"/>
              </a:buCl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p.volts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Clr>
                <a:schemeClr val="tx1"/>
              </a:buCl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 -&gt; amps;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i="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/>
              <a:t>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+mn-lt"/>
              </a:rPr>
              <a:t>Remember:– </a:t>
            </a:r>
          </a:p>
          <a:p>
            <a:pPr lvl="1"/>
            <a:r>
              <a:rPr lang="en-US" sz="2400" dirty="0">
                <a:latin typeface="+mn-lt"/>
              </a:rPr>
              <a:t>Passing an argument by value is an instance of </a:t>
            </a:r>
            <a:r>
              <a:rPr lang="en-US" sz="2400" i="1" dirty="0">
                <a:latin typeface="+mn-lt"/>
              </a:rPr>
              <a:t>copying</a:t>
            </a:r>
            <a:r>
              <a:rPr lang="en-US" sz="2400" dirty="0">
                <a:latin typeface="+mn-lt"/>
              </a:rPr>
              <a:t> or </a:t>
            </a:r>
            <a:r>
              <a:rPr lang="en-US" sz="2400" i="1" dirty="0">
                <a:latin typeface="+mn-lt"/>
              </a:rPr>
              <a:t>assignment</a:t>
            </a:r>
          </a:p>
          <a:p>
            <a:pPr lvl="1"/>
            <a:r>
              <a:rPr lang="en-US" sz="2400" dirty="0">
                <a:latin typeface="+mn-lt"/>
              </a:rPr>
              <a:t>Passing a return value from a function to the caller is an instance of </a:t>
            </a:r>
            <a:r>
              <a:rPr lang="en-US" sz="2400" i="1" dirty="0">
                <a:latin typeface="+mn-lt"/>
              </a:rPr>
              <a:t>copying</a:t>
            </a:r>
            <a:r>
              <a:rPr lang="en-US" sz="2400" dirty="0">
                <a:latin typeface="+mn-lt"/>
              </a:rPr>
              <a:t> or </a:t>
            </a:r>
            <a:r>
              <a:rPr lang="en-US" sz="2400" i="1" dirty="0" smtClean="0">
                <a:latin typeface="+mn-lt"/>
              </a:rPr>
              <a:t>assignment</a:t>
            </a:r>
          </a:p>
          <a:p>
            <a:pPr lvl="2"/>
            <a:endParaRPr lang="en-US" sz="2000" i="1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+mn-lt"/>
              </a:rPr>
              <a:t>E.g.:–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motor f(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motor g) {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motor h = g;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...;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h;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1600" y="3962400"/>
            <a:ext cx="3645934" cy="461665"/>
          </a:xfrm>
          <a:prstGeom prst="rect">
            <a:avLst/>
          </a:prstGeom>
          <a:solidFill>
            <a:srgbClr val="F0C2C2"/>
          </a:solidFill>
          <a:ln>
            <a:solidFill>
              <a:srgbClr val="D75F5F"/>
            </a:solidFill>
          </a:ln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latin typeface="Calibri" pitchFamily="34" charset="0"/>
              </a:rPr>
              <a:t>Not</a:t>
            </a:r>
            <a:r>
              <a:rPr lang="en-US" dirty="0" smtClean="0">
                <a:latin typeface="Calibri" pitchFamily="34" charset="0"/>
              </a:rPr>
              <a:t> like a Java class object!</a:t>
            </a:r>
            <a:endParaRPr lang="en-US" i="1" dirty="0" smtClean="0">
              <a:latin typeface="Calibri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to a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8763000" cy="44577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+mn-lt"/>
              </a:rPr>
              <a:t>K &amp; R say (p. 131)</a:t>
            </a:r>
          </a:p>
          <a:p>
            <a:pPr lvl="1"/>
            <a:r>
              <a:rPr lang="en-US" sz="2400" dirty="0">
                <a:latin typeface="+mn-lt"/>
              </a:rPr>
              <a:t>“If a large structure is to be passed to a function, it is generally more efficient to pass a pointer than to copy the whole structure</a:t>
            </a:r>
            <a:r>
              <a:rPr lang="en-US" sz="2400" dirty="0" smtClean="0">
                <a:latin typeface="+mn-lt"/>
              </a:rPr>
              <a:t>”</a:t>
            </a:r>
            <a:endParaRPr lang="en-US" sz="2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sz="2800" i="1" dirty="0" smtClean="0"/>
              <a:t>But is it?</a:t>
            </a:r>
            <a:endParaRPr lang="en-US" sz="2800" i="1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Copying is </a:t>
            </a:r>
            <a:r>
              <a:rPr lang="en-US" sz="2400" i="1" dirty="0">
                <a:latin typeface="+mn-lt"/>
              </a:rPr>
              <a:t>very</a:t>
            </a:r>
            <a:r>
              <a:rPr lang="en-US" sz="2400" dirty="0">
                <a:latin typeface="+mn-lt"/>
              </a:rPr>
              <a:t> fast on modern computers</a:t>
            </a:r>
          </a:p>
          <a:p>
            <a:pPr lvl="1"/>
            <a:r>
              <a:rPr lang="en-US" sz="2400" dirty="0">
                <a:latin typeface="+mn-lt"/>
              </a:rPr>
              <a:t>Creating an object with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latin typeface="+mn-lt"/>
              </a:rPr>
              <a:t> and assigning a pointer is not as fast</a:t>
            </a:r>
          </a:p>
          <a:p>
            <a:pPr lvl="1"/>
            <a:r>
              <a:rPr lang="en-US" sz="2400" dirty="0">
                <a:latin typeface="+mn-lt"/>
              </a:rPr>
              <a:t>Esp. if you want the object passed or returned by value</a:t>
            </a:r>
          </a:p>
          <a:p>
            <a:pPr lvl="1"/>
            <a:r>
              <a:rPr lang="en-US" sz="2400" dirty="0">
                <a:latin typeface="+mn-lt"/>
              </a:rPr>
              <a:t>In real life situations, it is a judgment </a:t>
            </a:r>
            <a:r>
              <a:rPr lang="en-US" sz="2400" dirty="0" smtClean="0">
                <a:latin typeface="+mn-lt"/>
              </a:rPr>
              <a:t>call.</a:t>
            </a:r>
          </a:p>
          <a:p>
            <a:pPr lvl="1"/>
            <a:r>
              <a:rPr lang="en-US" sz="2400" dirty="0" smtClean="0"/>
              <a:t>It may also depend on whether you want a copy or not.</a:t>
            </a:r>
            <a:endParaRPr lang="en-US" sz="24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33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+mn-lt"/>
              </a:rPr>
              <a:t>Let</a:t>
            </a:r>
            <a:r>
              <a:rPr lang="en-US" b="0" dirty="0">
                <a:latin typeface="+mn-lt"/>
              </a:rPr>
              <a:t> </a:t>
            </a:r>
            <a:r>
              <a:rPr lang="en-US" b="0" dirty="0" smtClean="0">
                <a:latin typeface="+mn-lt"/>
              </a:rPr>
              <a:t/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motor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	float volts;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	float amps;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phases;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	float rpm;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};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motor</a:t>
            </a:r>
          </a:p>
          <a:p>
            <a:r>
              <a:rPr lang="en-US" sz="2800" dirty="0">
                <a:latin typeface="+mn-lt"/>
              </a:rPr>
              <a:t>Then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motor m = {208, 20, 3, 1800};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+mn-lt"/>
              </a:rPr>
              <a:t>initializes the </a:t>
            </a:r>
            <a:r>
              <a:rPr lang="en-US" sz="2800" dirty="0" err="1" smtClean="0">
                <a:latin typeface="+mn-lt"/>
              </a:rPr>
              <a:t>struct</a:t>
            </a:r>
            <a:endParaRPr lang="en-US" sz="2800" b="1" dirty="0"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+mn-lt"/>
              </a:rPr>
              <a:t>See also p. 133 of K&amp;R for initializing arrays of </a:t>
            </a:r>
            <a:r>
              <a:rPr lang="en-US" sz="2800" i="1" dirty="0" err="1">
                <a:latin typeface="+mn-lt"/>
              </a:rPr>
              <a:t>structs</a:t>
            </a:r>
            <a:endParaRPr lang="en-US" sz="2800" i="1" dirty="0">
              <a:latin typeface="+mn-lt"/>
            </a:endParaRPr>
          </a:p>
        </p:txBody>
      </p:sp>
      <p:sp>
        <p:nvSpPr>
          <p:cNvPr id="407557" name="Line 5"/>
          <p:cNvSpPr>
            <a:spLocks noChangeShapeType="1"/>
          </p:cNvSpPr>
          <p:nvPr/>
        </p:nvSpPr>
        <p:spPr bwMode="auto">
          <a:xfrm flipH="1">
            <a:off x="3504964" y="4343400"/>
            <a:ext cx="76223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4267200" y="3740150"/>
            <a:ext cx="4724400" cy="763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12700" rIns="25400" bIns="127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+mn-lt"/>
              </a:rPr>
              <a:t>C99 introduces a new </a:t>
            </a:r>
            <a:r>
              <a:rPr lang="en-US" sz="2400" dirty="0" smtClean="0">
                <a:latin typeface="+mn-lt"/>
              </a:rPr>
              <a:t>way of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initializing </a:t>
            </a:r>
            <a:r>
              <a:rPr lang="en-US" sz="2400" dirty="0">
                <a:latin typeface="+mn-lt"/>
              </a:rPr>
              <a:t>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+mn-lt"/>
              </a:rPr>
              <a:t> – truly ugly!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1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structs</a:t>
            </a:r>
            <a:r>
              <a:rPr lang="en-US" dirty="0"/>
              <a:t>?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Open-ended data structures</a:t>
            </a:r>
          </a:p>
          <a:p>
            <a:pPr lvl="1"/>
            <a:r>
              <a:rPr lang="en-US" sz="2400" dirty="0">
                <a:latin typeface="+mn-lt"/>
              </a:rPr>
              <a:t>E.g., structures that may grow during processing</a:t>
            </a:r>
          </a:p>
          <a:p>
            <a:pPr lvl="1"/>
            <a:r>
              <a:rPr lang="en-US" sz="2400" dirty="0">
                <a:latin typeface="+mn-lt"/>
              </a:rPr>
              <a:t>Avoids the need 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latin typeface="+mn-lt"/>
              </a:rPr>
              <a:t> and a lot of copying</a:t>
            </a:r>
          </a:p>
          <a:p>
            <a:pPr lvl="1"/>
            <a:endParaRPr lang="en-US" dirty="0">
              <a:latin typeface="+mn-lt"/>
            </a:endParaRPr>
          </a:p>
          <a:p>
            <a:r>
              <a:rPr lang="en-US" sz="2800" dirty="0">
                <a:latin typeface="+mn-lt"/>
              </a:rPr>
              <a:t>Self-referential data structures</a:t>
            </a:r>
          </a:p>
          <a:p>
            <a:pPr lvl="1"/>
            <a:r>
              <a:rPr lang="en-US" sz="2400" dirty="0">
                <a:latin typeface="+mn-lt"/>
              </a:rPr>
              <a:t>Lists, trees, etc.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item {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char *s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item *next;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I.e., an </a:t>
            </a:r>
            <a:r>
              <a:rPr lang="en-US" sz="2600" i="1" dirty="0">
                <a:latin typeface="+mn-lt"/>
              </a:rPr>
              <a:t>item</a:t>
            </a:r>
            <a:r>
              <a:rPr lang="en-US" sz="2800" dirty="0">
                <a:latin typeface="+mn-lt"/>
              </a:rPr>
              <a:t> can point to another </a:t>
            </a:r>
            <a:r>
              <a:rPr lang="en-US" sz="2600" i="1" dirty="0">
                <a:latin typeface="+mn-lt"/>
              </a:rPr>
              <a:t>item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+mn-lt"/>
              </a:rPr>
              <a:t>…</a:t>
            </a:r>
            <a:r>
              <a:rPr lang="en-US" sz="2800" dirty="0">
                <a:latin typeface="+mn-lt"/>
              </a:rPr>
              <a:t> which can point to another </a:t>
            </a:r>
            <a:r>
              <a:rPr lang="en-US" sz="2600" i="1" dirty="0">
                <a:latin typeface="+mn-lt"/>
              </a:rPr>
              <a:t>item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+mn-lt"/>
              </a:rPr>
              <a:t>…</a:t>
            </a:r>
            <a:r>
              <a:rPr lang="en-US" sz="2800" dirty="0">
                <a:latin typeface="+mn-lt"/>
              </a:rPr>
              <a:t> which can point to yet another </a:t>
            </a:r>
            <a:r>
              <a:rPr lang="en-US" sz="2600" i="1" dirty="0">
                <a:latin typeface="+mn-lt"/>
              </a:rPr>
              <a:t>item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+mn-lt"/>
              </a:rPr>
              <a:t>… </a:t>
            </a:r>
            <a:r>
              <a:rPr lang="en-US" sz="2800" dirty="0">
                <a:latin typeface="+mn-lt"/>
              </a:rPr>
              <a:t>etc.</a:t>
            </a:r>
          </a:p>
          <a:p>
            <a:pPr algn="ctr">
              <a:lnSpc>
                <a:spcPct val="90000"/>
              </a:lnSpc>
              <a:buClr>
                <a:schemeClr val="hlink"/>
              </a:buClr>
              <a:buFontTx/>
              <a:buNone/>
            </a:pPr>
            <a:r>
              <a:rPr lang="en-US" dirty="0">
                <a:solidFill>
                  <a:schemeClr val="hlink"/>
                </a:solidFill>
                <a:latin typeface="+mn-lt"/>
              </a:rPr>
              <a:t>Thereby forming a </a:t>
            </a:r>
            <a:r>
              <a:rPr lang="en-US" i="1" dirty="0">
                <a:solidFill>
                  <a:schemeClr val="hlink"/>
                </a:solidFill>
                <a:latin typeface="+mn-lt"/>
              </a:rPr>
              <a:t>list</a:t>
            </a:r>
            <a:r>
              <a:rPr lang="en-US" dirty="0">
                <a:solidFill>
                  <a:schemeClr val="hlink"/>
                </a:solidFill>
                <a:latin typeface="+mn-lt"/>
              </a:rPr>
              <a:t> of </a:t>
            </a:r>
            <a:r>
              <a:rPr lang="en-US" i="1" dirty="0" smtClean="0">
                <a:solidFill>
                  <a:schemeClr val="hlink"/>
                </a:solidFill>
                <a:latin typeface="+mn-lt"/>
              </a:rPr>
              <a:t>items</a:t>
            </a:r>
          </a:p>
          <a:p>
            <a:pPr algn="ctr">
              <a:lnSpc>
                <a:spcPct val="90000"/>
              </a:lnSpc>
              <a:buClr>
                <a:schemeClr val="hlink"/>
              </a:buClr>
              <a:buFontTx/>
              <a:buNone/>
            </a:pPr>
            <a:r>
              <a:rPr lang="en-US" i="1" dirty="0" smtClean="0">
                <a:solidFill>
                  <a:schemeClr val="hlink"/>
                </a:solidFill>
                <a:latin typeface="+mn-lt"/>
              </a:rPr>
              <a:t>Called a </a:t>
            </a:r>
            <a:r>
              <a:rPr lang="en-US" dirty="0" smtClean="0">
                <a:solidFill>
                  <a:schemeClr val="hlink"/>
                </a:solidFill>
                <a:latin typeface="+mn-lt"/>
              </a:rPr>
              <a:t>Linked List</a:t>
            </a:r>
            <a:endParaRPr lang="en-US" i="1" dirty="0">
              <a:solidFill>
                <a:schemeClr val="hlink"/>
              </a:solidFill>
              <a:latin typeface="+mn-lt"/>
            </a:endParaRPr>
          </a:p>
        </p:txBody>
      </p:sp>
      <p:grpSp>
        <p:nvGrpSpPr>
          <p:cNvPr id="411652" name="Group 4"/>
          <p:cNvGrpSpPr>
            <a:grpSpLocks/>
          </p:cNvGrpSpPr>
          <p:nvPr/>
        </p:nvGrpSpPr>
        <p:grpSpPr bwMode="auto">
          <a:xfrm rot="20423858">
            <a:off x="3943234" y="1819271"/>
            <a:ext cx="2949575" cy="395288"/>
            <a:chOff x="2542" y="2092"/>
            <a:chExt cx="1858" cy="249"/>
          </a:xfrm>
        </p:grpSpPr>
        <p:sp>
          <p:nvSpPr>
            <p:cNvPr id="411653" name="Line 5"/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54" name="Text Box 6"/>
            <p:cNvSpPr txBox="1">
              <a:spLocks noChangeArrowheads="1"/>
            </p:cNvSpPr>
            <p:nvPr/>
          </p:nvSpPr>
          <p:spPr bwMode="auto">
            <a:xfrm>
              <a:off x="2978" y="2092"/>
              <a:ext cx="1422" cy="249"/>
            </a:xfrm>
            <a:prstGeom prst="rect">
              <a:avLst/>
            </a:prstGeom>
            <a:solidFill>
              <a:srgbClr val="F6F5B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5400" tIns="12700" rIns="25400" bIns="127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+mn-lt"/>
                </a:rPr>
                <a:t>Yes! This is legal! </a:t>
              </a: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9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 about </a:t>
            </a:r>
            <a:r>
              <a:rPr lang="en-US" i="0"/>
              <a:t>structs</a:t>
            </a:r>
            <a:r>
              <a:rPr lang="en-US"/>
              <a:t> and pointers </a:t>
            </a:r>
          </a:p>
        </p:txBody>
      </p:sp>
      <p:sp>
        <p:nvSpPr>
          <p:cNvPr id="41370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The following is legal:–</a:t>
            </a:r>
          </a:p>
          <a:p>
            <a:pPr lvl="2">
              <a:buFontTx/>
              <a:buNone/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/* in a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.c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 file */</a:t>
            </a:r>
          </a:p>
          <a:p>
            <a:pPr lvl="2">
              <a:buFontTx/>
              <a:buNone/>
            </a:pPr>
            <a:r>
              <a:rPr lang="en-US" sz="2400" b="1" i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 item;</a:t>
            </a:r>
          </a:p>
          <a:p>
            <a:pPr lvl="2">
              <a:buFontTx/>
              <a:buNone/>
            </a:pPr>
            <a:r>
              <a:rPr lang="en-US" sz="2400" b="1" i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 item *p, *q;</a:t>
            </a:r>
          </a:p>
          <a:p>
            <a:pPr lvl="2">
              <a:buFontTx/>
              <a:buNone/>
            </a:pPr>
            <a:endParaRPr lang="en-US" sz="2400" i="1" dirty="0">
              <a:latin typeface="+mn-lt"/>
            </a:endParaRPr>
          </a:p>
          <a:p>
            <a:pPr lvl="2"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	/* In another file */</a:t>
            </a:r>
          </a:p>
          <a:p>
            <a:pPr lvl="2"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item {</a:t>
            </a:r>
          </a:p>
          <a:p>
            <a:pPr lvl="2"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member1;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float member2;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item *member3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… // other members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5410200" y="1863509"/>
            <a:ext cx="3733800" cy="1933863"/>
          </a:xfrm>
          <a:prstGeom prst="rect">
            <a:avLst/>
          </a:prstGeom>
          <a:solidFill>
            <a:srgbClr val="F0C2C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25400" tIns="12700" rIns="25400" bIns="12700" anchor="ctr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+mn-lt"/>
              </a:rPr>
              <a:t>Called an </a:t>
            </a:r>
            <a:r>
              <a:rPr lang="en-US" sz="2000" i="1" dirty="0">
                <a:latin typeface="+mn-lt"/>
              </a:rPr>
              <a:t>opaque type!</a:t>
            </a:r>
          </a:p>
          <a:p>
            <a:pPr>
              <a:spcAft>
                <a:spcPct val="20000"/>
              </a:spcAft>
            </a:pPr>
            <a:r>
              <a:rPr lang="en-US" sz="2000" dirty="0">
                <a:latin typeface="+mn-lt"/>
              </a:rPr>
              <a:t>Program can use </a:t>
            </a:r>
            <a:r>
              <a:rPr lang="en-US" sz="2000" i="1" dirty="0">
                <a:latin typeface="+mn-lt"/>
              </a:rPr>
              <a:t>pointers</a:t>
            </a:r>
            <a:r>
              <a:rPr lang="en-US" sz="2000" dirty="0">
                <a:latin typeface="+mn-lt"/>
              </a:rPr>
              <a:t> to items but cannot see </a:t>
            </a:r>
            <a:r>
              <a:rPr lang="en-US" sz="2000" i="1" dirty="0">
                <a:latin typeface="+mn-lt"/>
              </a:rPr>
              <a:t>into</a:t>
            </a:r>
            <a:r>
              <a:rPr lang="en-US" sz="2000" dirty="0">
                <a:latin typeface="+mn-lt"/>
              </a:rPr>
              <a:t> items.</a:t>
            </a:r>
          </a:p>
          <a:p>
            <a:pPr>
              <a:spcAft>
                <a:spcPct val="20000"/>
              </a:spcAft>
            </a:pPr>
            <a:r>
              <a:rPr lang="en-US" sz="2000" dirty="0">
                <a:latin typeface="+mn-lt"/>
              </a:rPr>
              <a:t>Cannot define any items, cannot </a:t>
            </a:r>
            <a:r>
              <a:rPr lang="en-US" sz="2000" i="1" dirty="0" err="1">
                <a:latin typeface="+mn-lt"/>
              </a:rPr>
              <a:t>malloc</a:t>
            </a:r>
            <a:r>
              <a:rPr lang="en-US" sz="2000" i="1" dirty="0">
                <a:latin typeface="+mn-lt"/>
              </a:rPr>
              <a:t>()</a:t>
            </a:r>
            <a:r>
              <a:rPr lang="en-US" sz="2000" dirty="0">
                <a:latin typeface="+mn-lt"/>
              </a:rPr>
              <a:t> any items, etc.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5257800" y="4271945"/>
            <a:ext cx="3733800" cy="1256754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12700" rIns="25400" bIns="12700" anchor="ctr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+mn-lt"/>
              </a:rPr>
              <a:t>Implementer of item can change the definition without forcing users of pointers to change their code!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25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nimBg="1"/>
      <p:bldP spid="4137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note about structs</a:t>
            </a:r>
          </a:p>
        </p:txBody>
      </p:sp>
      <p:sp>
        <p:nvSpPr>
          <p:cNvPr id="41575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following is not legal:–</a:t>
            </a:r>
          </a:p>
          <a:p>
            <a:pPr lvl="2"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motor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float volts;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float amps;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float rpm;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phases;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};	//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motor</a:t>
            </a:r>
          </a:p>
          <a:p>
            <a:pPr lvl="2">
              <a:buFontTx/>
              <a:buNone/>
            </a:pPr>
            <a:endParaRPr lang="en-US" sz="2400" i="1" dirty="0">
              <a:latin typeface="+mn-lt"/>
            </a:endParaRPr>
          </a:p>
          <a:p>
            <a:pPr lvl="2"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motor m;</a:t>
            </a:r>
          </a:p>
          <a:p>
            <a:pPr lvl="2"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motor *p;</a:t>
            </a: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4419600" y="4876800"/>
            <a:ext cx="3595856" cy="1200329"/>
          </a:xfrm>
          <a:prstGeom prst="rect">
            <a:avLst/>
          </a:prstGeom>
          <a:solidFill>
            <a:srgbClr val="E4949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You must write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motor m;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motor *p;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6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Assignment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Chapter 6 of Kernighan &amp; Ritchie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7772400" cy="1143000"/>
          </a:xfrm>
        </p:spPr>
        <p:txBody>
          <a:bodyPr/>
          <a:lstStyle/>
          <a:p>
            <a:r>
              <a:rPr lang="en-US" dirty="0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178800" cy="3162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Definition:– a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>
                <a:latin typeface="+mn-lt"/>
              </a:rPr>
              <a:t> is a way of </a:t>
            </a:r>
            <a:r>
              <a:rPr lang="en-US" sz="2800" i="1" dirty="0">
                <a:latin typeface="+mn-lt"/>
              </a:rPr>
              <a:t>renaming</a:t>
            </a:r>
            <a:r>
              <a:rPr lang="en-US" sz="2800" dirty="0">
                <a:latin typeface="+mn-lt"/>
              </a:rPr>
              <a:t> a type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See </a:t>
            </a:r>
            <a:r>
              <a:rPr lang="en-US" sz="2400" dirty="0">
                <a:latin typeface="+mn-lt"/>
                <a:cs typeface="Times New Roman" pitchFamily="18" charset="0"/>
              </a:rPr>
              <a:t>§6.7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E.g.,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motor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Motor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Motor m, n;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Motor *p, r[25];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Motor function(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Motor m; …);</a:t>
            </a:r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 flipH="1" flipV="1">
            <a:off x="2590800" y="5638799"/>
            <a:ext cx="2020126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4114800" y="5810285"/>
            <a:ext cx="4114800" cy="738188"/>
          </a:xfrm>
          <a:prstGeom prst="rect">
            <a:avLst/>
          </a:prstGeom>
          <a:solidFill>
            <a:srgbClr val="D5F1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+mn-lt"/>
              </a:rPr>
              <a:t>E.g.,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lets you </a:t>
            </a:r>
            <a:r>
              <a:rPr lang="en-US" sz="2400" dirty="0" smtClean="0">
                <a:latin typeface="+mn-lt"/>
              </a:rPr>
              <a:t>leave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out </a:t>
            </a:r>
            <a:r>
              <a:rPr lang="en-US" sz="2400" dirty="0">
                <a:latin typeface="+mn-lt"/>
              </a:rPr>
              <a:t>the word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+mn-lt"/>
              </a:rPr>
              <a:t>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2313800"/>
            <a:ext cx="2133600" cy="637426"/>
            <a:chOff x="2895600" y="2313800"/>
            <a:chExt cx="2133600" cy="637426"/>
          </a:xfrm>
        </p:grpSpPr>
        <p:sp>
          <p:nvSpPr>
            <p:cNvPr id="2" name="Right Brace 1"/>
            <p:cNvSpPr/>
            <p:nvPr/>
          </p:nvSpPr>
          <p:spPr bwMode="auto">
            <a:xfrm rot="16200000">
              <a:off x="3782187" y="1704213"/>
              <a:ext cx="360426" cy="2133600"/>
            </a:xfrm>
            <a:prstGeom prst="rightBrace">
              <a:avLst/>
            </a:prstGeom>
            <a:noFill/>
            <a:ln w="19050">
              <a:solidFill>
                <a:srgbClr val="FF0000"/>
              </a:solidFill>
              <a:miter lim="800000"/>
              <a:headEnd type="stealth" w="lg" len="lg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62075" y="2313800"/>
              <a:ext cx="120065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original type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27640" y="2313800"/>
            <a:ext cx="1483227" cy="637426"/>
            <a:chOff x="3058194" y="2313800"/>
            <a:chExt cx="1483227" cy="637426"/>
          </a:xfrm>
        </p:grpSpPr>
        <p:sp>
          <p:nvSpPr>
            <p:cNvPr id="15" name="Right Brace 14"/>
            <p:cNvSpPr/>
            <p:nvPr/>
          </p:nvSpPr>
          <p:spPr bwMode="auto">
            <a:xfrm rot="16200000">
              <a:off x="3619594" y="2275713"/>
              <a:ext cx="360426" cy="990600"/>
            </a:xfrm>
            <a:prstGeom prst="rightBrace">
              <a:avLst/>
            </a:prstGeom>
            <a:noFill/>
            <a:ln w="19050">
              <a:solidFill>
                <a:srgbClr val="0070C0"/>
              </a:solidFill>
              <a:miter lim="800000"/>
              <a:headEnd type="stealth" w="lg" len="lg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58194" y="2313800"/>
              <a:ext cx="1483227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70C0"/>
                  </a:solidFill>
                  <a:latin typeface="Calibri" pitchFamily="34" charset="0"/>
                </a:rPr>
                <a:t>new type name</a:t>
              </a:r>
            </a:p>
          </p:txBody>
        </p:sp>
      </p:grp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0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typedef</a:t>
            </a:r>
            <a:r>
              <a:rPr lang="en-US" dirty="0"/>
              <a:t>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178800" cy="4171950"/>
          </a:xfrm>
        </p:spPr>
        <p:txBody>
          <a:bodyPr/>
          <a:lstStyle/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>
                <a:latin typeface="+mn-lt"/>
              </a:rPr>
              <a:t> may be used to rename </a:t>
            </a:r>
            <a:r>
              <a:rPr lang="en-US" sz="2800" i="1" dirty="0">
                <a:latin typeface="+mn-lt"/>
              </a:rPr>
              <a:t>any</a:t>
            </a:r>
            <a:r>
              <a:rPr lang="en-US" sz="2800" dirty="0">
                <a:latin typeface="+mn-lt"/>
              </a:rPr>
              <a:t> type</a:t>
            </a:r>
          </a:p>
          <a:p>
            <a:pPr lvl="1"/>
            <a:r>
              <a:rPr lang="en-US" sz="2400" dirty="0">
                <a:latin typeface="+mn-lt"/>
              </a:rPr>
              <a:t>Convenience in naming</a:t>
            </a:r>
          </a:p>
          <a:p>
            <a:pPr lvl="1"/>
            <a:r>
              <a:rPr lang="en-US" sz="2400" dirty="0">
                <a:latin typeface="+mn-lt"/>
              </a:rPr>
              <a:t>Clarifies purpose of the type</a:t>
            </a:r>
          </a:p>
          <a:p>
            <a:pPr lvl="1"/>
            <a:r>
              <a:rPr lang="en-US" sz="2400" dirty="0">
                <a:latin typeface="+mn-lt"/>
              </a:rPr>
              <a:t>Cleaner, more readable code</a:t>
            </a:r>
          </a:p>
          <a:p>
            <a:pPr lvl="1"/>
            <a:r>
              <a:rPr lang="en-US" sz="2400" dirty="0">
                <a:latin typeface="+mn-lt"/>
              </a:rPr>
              <a:t>Portability across platforms</a:t>
            </a:r>
          </a:p>
          <a:p>
            <a:r>
              <a:rPr lang="en-US" sz="2800" dirty="0">
                <a:latin typeface="+mn-lt"/>
              </a:rPr>
              <a:t>E.g.,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char *String;</a:t>
            </a:r>
          </a:p>
          <a:p>
            <a:r>
              <a:rPr lang="en-US" sz="2800" dirty="0">
                <a:latin typeface="+mn-lt"/>
              </a:rPr>
              <a:t>E.g.,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long int32;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int64;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10200" y="4356461"/>
            <a:ext cx="2310697" cy="302647"/>
          </a:xfrm>
          <a:prstGeom prst="rect">
            <a:avLst/>
          </a:prstGeom>
          <a:solidFill>
            <a:srgbClr val="F0C2C2"/>
          </a:solidFill>
          <a:ln>
            <a:solidFill>
              <a:srgbClr val="CF3D3D"/>
            </a:solidFill>
          </a:ln>
        </p:spPr>
        <p:txBody>
          <a:bodyPr wrap="none" lIns="12700" tIns="12700" rIns="12700" bIns="12700" rtlCol="0" anchor="t" anchorCtr="1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Rename char * to String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72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  <p:bldP spid="2" grpId="0" animBg="1"/>
      <p:bldP spid="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>
            <a:grpSpLocks/>
          </p:cNvGrpSpPr>
          <p:nvPr/>
        </p:nvGrpSpPr>
        <p:grpSpPr bwMode="auto">
          <a:xfrm rot="19548230">
            <a:off x="4402901" y="2610488"/>
            <a:ext cx="4421187" cy="922337"/>
            <a:chOff x="2542" y="1925"/>
            <a:chExt cx="2785" cy="581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972" y="1925"/>
              <a:ext cx="2355" cy="5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+mn-lt"/>
                </a:rPr>
                <a:t>Very common in </a:t>
              </a:r>
              <a:r>
                <a:rPr lang="en-US" sz="2400" i="1" dirty="0">
                  <a:latin typeface="+mn-lt"/>
                </a:rPr>
                <a:t>C</a:t>
              </a:r>
              <a:r>
                <a:rPr lang="en-US" sz="2400" dirty="0">
                  <a:latin typeface="+mn-lt"/>
                </a:rPr>
                <a:t> &amp; </a:t>
              </a:r>
              <a:r>
                <a:rPr lang="en-US" sz="2400" i="1" dirty="0">
                  <a:latin typeface="+mn-lt"/>
                </a:rPr>
                <a:t>C++</a:t>
              </a:r>
            </a:p>
            <a:p>
              <a:pPr>
                <a:spcBef>
                  <a:spcPct val="50000"/>
                </a:spcBef>
              </a:pPr>
              <a:r>
                <a:rPr lang="en-US" sz="2400" dirty="0">
                  <a:latin typeface="+mn-lt"/>
                </a:rPr>
                <a:t>Esp. for portable code!</a:t>
              </a:r>
            </a:p>
          </p:txBody>
        </p:sp>
      </p:grp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typedef</a:t>
            </a:r>
            <a:r>
              <a:rPr lang="en-US" dirty="0"/>
              <a:t>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>
                <a:latin typeface="+mn-lt"/>
              </a:rPr>
              <a:t> may be used to rename </a:t>
            </a:r>
            <a:r>
              <a:rPr lang="en-US" sz="2800" i="1" dirty="0">
                <a:latin typeface="+mn-lt"/>
              </a:rPr>
              <a:t>any</a:t>
            </a:r>
            <a:r>
              <a:rPr lang="en-US" sz="2800" dirty="0">
                <a:latin typeface="+mn-lt"/>
              </a:rPr>
              <a:t> type</a:t>
            </a:r>
          </a:p>
          <a:p>
            <a:pPr lvl="1"/>
            <a:r>
              <a:rPr lang="en-US" sz="2400" dirty="0">
                <a:latin typeface="+mn-lt"/>
              </a:rPr>
              <a:t>Convenience in naming</a:t>
            </a:r>
          </a:p>
          <a:p>
            <a:pPr lvl="1"/>
            <a:r>
              <a:rPr lang="en-US" sz="2400" dirty="0">
                <a:latin typeface="+mn-lt"/>
              </a:rPr>
              <a:t>Clarifies purpose of the type</a:t>
            </a:r>
          </a:p>
          <a:p>
            <a:pPr lvl="1"/>
            <a:r>
              <a:rPr lang="en-US" sz="2400" dirty="0">
                <a:latin typeface="+mn-lt"/>
              </a:rPr>
              <a:t>Cleaner, more readable code</a:t>
            </a:r>
          </a:p>
          <a:p>
            <a:pPr lvl="1"/>
            <a:r>
              <a:rPr lang="en-US" sz="2400" dirty="0">
                <a:latin typeface="+mn-lt"/>
              </a:rPr>
              <a:t>Portability across platforms</a:t>
            </a:r>
          </a:p>
          <a:p>
            <a:r>
              <a:rPr lang="en-US" sz="2800" dirty="0">
                <a:latin typeface="+mn-lt"/>
              </a:rPr>
              <a:t>E.g.,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char *String;</a:t>
            </a:r>
          </a:p>
          <a:p>
            <a:r>
              <a:rPr lang="en-US" sz="2800" dirty="0">
                <a:latin typeface="+mn-lt"/>
              </a:rPr>
              <a:t>E.g.,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unsigned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long int32;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int64;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4343400" y="50292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 rot="19520561">
            <a:off x="5361015" y="3444161"/>
            <a:ext cx="3783213" cy="1102866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700" tIns="12700" rIns="12700" bIns="12700"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These three may change </a:t>
            </a:r>
            <a:r>
              <a:rPr lang="en-US" sz="2000" dirty="0" smtClean="0">
                <a:latin typeface="+mn-lt"/>
              </a:rPr>
              <a:t>from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platform </a:t>
            </a:r>
            <a:r>
              <a:rPr lang="en-US" sz="2000" dirty="0">
                <a:latin typeface="+mn-lt"/>
              </a:rPr>
              <a:t>to platform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Defined once in a </a:t>
            </a:r>
            <a:r>
              <a:rPr lang="en-US" sz="2000" i="1" dirty="0">
                <a:latin typeface="+mn-lt"/>
              </a:rPr>
              <a:t>.h</a:t>
            </a:r>
            <a:r>
              <a:rPr lang="en-US" sz="2000" dirty="0">
                <a:latin typeface="+mn-lt"/>
              </a:rPr>
              <a:t> file!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2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0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935922"/>
          </a:xfrm>
        </p:spPr>
        <p:txBody>
          <a:bodyPr/>
          <a:lstStyle/>
          <a:p>
            <a:r>
              <a:rPr lang="en-US" dirty="0"/>
              <a:t>Revisit note </a:t>
            </a:r>
            <a:r>
              <a:rPr lang="en-US" dirty="0" smtClean="0"/>
              <a:t>about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structs</a:t>
            </a:r>
            <a:r>
              <a:rPr lang="en-US" dirty="0" smtClean="0"/>
              <a:t> </a:t>
            </a:r>
            <a:r>
              <a:rPr lang="en-US" dirty="0"/>
              <a:t>and pointers </a:t>
            </a:r>
          </a:p>
        </p:txBody>
      </p:sp>
      <p:sp>
        <p:nvSpPr>
          <p:cNvPr id="4239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The following is legal:–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/* in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a.h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file */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_item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Item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*p, *q;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	/* In another file */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_item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char *info;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Item 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nextItem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3942" name="Text Box 6"/>
          <p:cNvSpPr txBox="1">
            <a:spLocks noChangeArrowheads="1"/>
          </p:cNvSpPr>
          <p:nvPr/>
        </p:nvSpPr>
        <p:spPr bwMode="auto">
          <a:xfrm>
            <a:off x="4907766" y="4572000"/>
            <a:ext cx="3626634" cy="1133644"/>
          </a:xfrm>
          <a:prstGeom prst="rect">
            <a:avLst/>
          </a:prstGeom>
          <a:solidFill>
            <a:srgbClr val="F7CA2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sz="2400" dirty="0">
                <a:latin typeface="+mn-lt"/>
              </a:rPr>
              <a:t>I.e., allows programmer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to leave out word “</a:t>
            </a:r>
            <a:r>
              <a:rPr lang="en-US" sz="2400" i="1" dirty="0" err="1">
                <a:latin typeface="+mn-lt"/>
              </a:rPr>
              <a:t>struct</a:t>
            </a:r>
            <a:r>
              <a:rPr lang="en-US" sz="2400" dirty="0" smtClean="0">
                <a:latin typeface="+mn-lt"/>
              </a:rPr>
              <a:t>”</a:t>
            </a:r>
            <a:br>
              <a:rPr lang="en-US" sz="2400" dirty="0" smtClean="0">
                <a:latin typeface="+mn-lt"/>
              </a:rPr>
            </a:br>
            <a:r>
              <a:rPr lang="en-US" sz="2400" i="1" dirty="0" smtClean="0">
                <a:latin typeface="+mn-lt"/>
              </a:rPr>
              <a:t>and</a:t>
            </a:r>
            <a:r>
              <a:rPr lang="en-US" sz="2400" dirty="0" smtClean="0">
                <a:latin typeface="+mn-lt"/>
              </a:rPr>
              <a:t> hide details of </a:t>
            </a:r>
            <a:r>
              <a:rPr lang="en-US" sz="2400" dirty="0" err="1" smtClean="0">
                <a:latin typeface="+mn-lt"/>
              </a:rPr>
              <a:t>struct</a:t>
            </a:r>
            <a:endParaRPr lang="en-US" sz="2400" dirty="0">
              <a:latin typeface="+mn-lt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590800"/>
            <a:ext cx="5791200" cy="1143000"/>
          </a:xfrm>
        </p:spPr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1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Unions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+mn-lt"/>
              </a:rPr>
              <a:t>A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800" dirty="0">
                <a:latin typeface="+mn-lt"/>
              </a:rPr>
              <a:t> is like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>
                <a:latin typeface="+mn-lt"/>
              </a:rPr>
              <a:t>, but only one of its members is </a:t>
            </a:r>
            <a:r>
              <a:rPr lang="en-US" sz="2800" dirty="0" smtClean="0">
                <a:latin typeface="+mn-lt"/>
              </a:rPr>
              <a:t>stored at a time, </a:t>
            </a:r>
            <a:r>
              <a:rPr lang="en-US" sz="2800" dirty="0">
                <a:latin typeface="+mn-lt"/>
              </a:rPr>
              <a:t>not all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+mn-lt"/>
              </a:rPr>
              <a:t>I.e., a single </a:t>
            </a:r>
            <a:r>
              <a:rPr lang="en-US" sz="2400" dirty="0" smtClean="0">
                <a:latin typeface="+mn-lt"/>
              </a:rPr>
              <a:t>union variable </a:t>
            </a:r>
            <a:r>
              <a:rPr lang="en-US" sz="2400" dirty="0">
                <a:latin typeface="+mn-lt"/>
              </a:rPr>
              <a:t>may hold different types at different times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+mn-lt"/>
              </a:rPr>
              <a:t>Storage is </a:t>
            </a:r>
            <a:r>
              <a:rPr lang="en-US" sz="2400" dirty="0" smtClean="0">
                <a:latin typeface="+mn-lt"/>
              </a:rPr>
              <a:t>large enough </a:t>
            </a:r>
            <a:r>
              <a:rPr lang="en-US" sz="2400" dirty="0">
                <a:latin typeface="+mn-lt"/>
              </a:rPr>
              <a:t>to hold largest member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+mn-lt"/>
              </a:rPr>
              <a:t>Members are overlaid on top of each other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+mn-lt"/>
              </a:rPr>
              <a:t>E.g.,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union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ival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fval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sval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 u;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8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It is </a:t>
            </a:r>
            <a:r>
              <a:rPr lang="en-US" sz="2800" i="1" dirty="0">
                <a:latin typeface="+mn-lt"/>
              </a:rPr>
              <a:t>programmer’s responsibility</a:t>
            </a:r>
            <a:r>
              <a:rPr lang="en-US" sz="2800" dirty="0">
                <a:latin typeface="+mn-lt"/>
              </a:rPr>
              <a:t> to keep track of which type is stored in a </a:t>
            </a:r>
            <a:r>
              <a:rPr lang="en-US" sz="2800" i="1" dirty="0">
                <a:latin typeface="+mn-lt"/>
              </a:rPr>
              <a:t>union</a:t>
            </a:r>
            <a:r>
              <a:rPr lang="en-US" sz="2800" dirty="0">
                <a:latin typeface="+mn-lt"/>
              </a:rPr>
              <a:t> at any given time</a:t>
            </a:r>
            <a:r>
              <a:rPr lang="en-US" sz="2800" dirty="0" smtClean="0">
                <a:latin typeface="+mn-lt"/>
              </a:rPr>
              <a:t>!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system certainly won’t!</a:t>
            </a:r>
            <a:endParaRPr lang="en-US" sz="24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E.g., </a:t>
            </a:r>
            <a:r>
              <a:rPr lang="en-US" sz="2000" dirty="0">
                <a:latin typeface="+mn-lt"/>
              </a:rPr>
              <a:t>(p. 148)</a:t>
            </a:r>
            <a:endParaRPr lang="en-US" sz="2800" dirty="0">
              <a:latin typeface="+mn-lt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taggedItem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iType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cType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 tag;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union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ival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fval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sval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 u;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6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It is </a:t>
            </a:r>
            <a:r>
              <a:rPr lang="en-US" sz="2800" i="1" dirty="0"/>
              <a:t>programmer’s responsibility</a:t>
            </a:r>
            <a:r>
              <a:rPr lang="en-US" sz="2800" dirty="0"/>
              <a:t> to keep track of which type is stored </a:t>
            </a:r>
            <a:r>
              <a:rPr lang="en-US" sz="2800" dirty="0">
                <a:latin typeface="+mn-lt"/>
              </a:rPr>
              <a:t>in a </a:t>
            </a:r>
            <a:r>
              <a:rPr lang="en-US" sz="2800" i="1" dirty="0">
                <a:latin typeface="+mn-lt"/>
              </a:rPr>
              <a:t>union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/>
              <a:t>at any given time!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E.g., </a:t>
            </a:r>
            <a:r>
              <a:rPr lang="en-US" sz="2000" dirty="0"/>
              <a:t>(p. 148)</a:t>
            </a:r>
            <a:endParaRPr lang="en-US" sz="2800" dirty="0"/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taggedItem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iType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cType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 tag;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union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ival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fval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sval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 u;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4419600" y="4495800"/>
            <a:ext cx="3810000" cy="2146300"/>
          </a:xfrm>
          <a:prstGeom prst="rect">
            <a:avLst/>
          </a:prstGeom>
          <a:solidFill>
            <a:srgbClr val="E4949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+mn-lt"/>
              </a:rPr>
              <a:t>Members of </a:t>
            </a:r>
            <a:r>
              <a:rPr lang="en-US" sz="2400" i="1" dirty="0" err="1">
                <a:latin typeface="+mn-lt"/>
              </a:rPr>
              <a:t>struct</a:t>
            </a:r>
            <a:r>
              <a:rPr lang="en-US" sz="2400" dirty="0">
                <a:latin typeface="+mn-lt"/>
              </a:rPr>
              <a:t> are:–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latin typeface="+mn-lt"/>
              </a:rPr>
              <a:t>	</a:t>
            </a:r>
            <a:r>
              <a:rPr lang="en-US" sz="2400" i="1" dirty="0" err="1">
                <a:latin typeface="+mn-lt"/>
              </a:rPr>
              <a:t>enum</a:t>
            </a:r>
            <a:r>
              <a:rPr lang="en-US" sz="2400" i="1" dirty="0">
                <a:latin typeface="+mn-lt"/>
              </a:rPr>
              <a:t> tag;</a:t>
            </a:r>
            <a:r>
              <a:rPr lang="en-US" sz="2400" b="1" dirty="0">
                <a:latin typeface="+mn-lt"/>
              </a:rPr>
              <a:t/>
            </a:r>
            <a:br>
              <a:rPr lang="en-US" sz="2400" b="1" dirty="0">
                <a:latin typeface="+mn-lt"/>
              </a:rPr>
            </a:br>
            <a:r>
              <a:rPr lang="en-US" sz="2400" i="1" dirty="0">
                <a:latin typeface="+mn-lt"/>
              </a:rPr>
              <a:t>union u;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+mn-lt"/>
              </a:rPr>
              <a:t>Value of </a:t>
            </a:r>
            <a:r>
              <a:rPr lang="en-US" sz="2400" i="1" dirty="0">
                <a:latin typeface="+mn-lt"/>
              </a:rPr>
              <a:t>tag</a:t>
            </a:r>
            <a:r>
              <a:rPr lang="en-US" sz="2400" dirty="0">
                <a:latin typeface="+mn-lt"/>
              </a:rPr>
              <a:t> says which member of </a:t>
            </a:r>
            <a:r>
              <a:rPr lang="en-US" sz="2400" i="1" dirty="0">
                <a:latin typeface="+mn-lt"/>
              </a:rPr>
              <a:t>u</a:t>
            </a:r>
            <a:r>
              <a:rPr lang="en-US" sz="2400" dirty="0">
                <a:latin typeface="+mn-lt"/>
              </a:rPr>
              <a:t> to use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1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latin typeface="+mn-lt"/>
              </a:rPr>
              <a:t>unions</a:t>
            </a:r>
            <a:r>
              <a:rPr lang="en-US" sz="2800" dirty="0">
                <a:latin typeface="+mn-lt"/>
              </a:rPr>
              <a:t> are used much less frequently than </a:t>
            </a:r>
            <a:r>
              <a:rPr lang="en-US" sz="2800" i="1" dirty="0" err="1">
                <a:latin typeface="+mn-lt"/>
              </a:rPr>
              <a:t>structs</a:t>
            </a:r>
            <a:r>
              <a:rPr lang="en-US" sz="2800" dirty="0">
                <a:latin typeface="+mn-lt"/>
              </a:rPr>
              <a:t> — mostly</a:t>
            </a:r>
          </a:p>
          <a:p>
            <a:pPr lvl="2"/>
            <a:r>
              <a:rPr lang="en-US" sz="2400" dirty="0">
                <a:latin typeface="+mn-lt"/>
              </a:rPr>
              <a:t>in the inner details of operating system</a:t>
            </a:r>
          </a:p>
          <a:p>
            <a:pPr lvl="2"/>
            <a:r>
              <a:rPr lang="en-US" sz="2400" dirty="0">
                <a:latin typeface="+mn-lt"/>
              </a:rPr>
              <a:t>in device drivers</a:t>
            </a:r>
          </a:p>
          <a:p>
            <a:pPr lvl="2"/>
            <a:r>
              <a:rPr lang="en-US" sz="2400" dirty="0">
                <a:latin typeface="+mn-lt"/>
              </a:rPr>
              <a:t>in embedded systems where you have to access registers defined by the </a:t>
            </a:r>
            <a:r>
              <a:rPr lang="en-US" sz="2400" dirty="0" smtClean="0">
                <a:latin typeface="+mn-lt"/>
              </a:rPr>
              <a:t>hardware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</a:t>
            </a:r>
            <a:r>
              <a:rPr lang="en-US" dirty="0"/>
              <a:t>and Unions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</a:t>
            </a:r>
            <a:r>
              <a:rPr lang="en-US" i="1" dirty="0" smtClean="0"/>
              <a:t>major</a:t>
            </a:r>
            <a:r>
              <a:rPr lang="en-US" dirty="0" smtClean="0"/>
              <a:t> language </a:t>
            </a:r>
            <a:r>
              <a:rPr lang="en-US" dirty="0"/>
              <a:t>facility in </a:t>
            </a:r>
            <a:r>
              <a:rPr lang="en-US" i="1" dirty="0"/>
              <a:t>C</a:t>
            </a:r>
            <a:r>
              <a:rPr lang="en-US" dirty="0"/>
              <a:t> to be introduced in this course.</a:t>
            </a:r>
          </a:p>
          <a:p>
            <a:endParaRPr lang="en-US" dirty="0"/>
          </a:p>
          <a:p>
            <a:r>
              <a:rPr lang="en-US" dirty="0"/>
              <a:t>Essential for building up “interesting” data structures — e.g., </a:t>
            </a:r>
          </a:p>
          <a:p>
            <a:pPr lvl="2"/>
            <a:r>
              <a:rPr lang="en-US" dirty="0"/>
              <a:t>Data structures of multiple values of different kinds</a:t>
            </a:r>
          </a:p>
          <a:p>
            <a:pPr lvl="2"/>
            <a:r>
              <a:rPr lang="en-US" dirty="0"/>
              <a:t>Data structures of indeterminate size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11200" y="2286000"/>
            <a:ext cx="7721600" cy="1143000"/>
          </a:xfrm>
        </p:spPr>
        <p:txBody>
          <a:bodyPr/>
          <a:lstStyle/>
          <a:p>
            <a:r>
              <a:rPr lang="en-US" dirty="0" smtClean="0"/>
              <a:t>Linked Lists</a:t>
            </a:r>
            <a:endParaRPr lang="en-US" dirty="0" smtClean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7639-7C75-4D0A-9958-82AF559A450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505692" y="1824540"/>
            <a:ext cx="8178800" cy="417195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Linked List</a:t>
            </a:r>
          </a:p>
          <a:p>
            <a:pPr lvl="2"/>
            <a:r>
              <a:rPr lang="en-US" dirty="0"/>
              <a:t>A </a:t>
            </a:r>
            <a:r>
              <a:rPr lang="en-US" i="1" dirty="0"/>
              <a:t>data structure</a:t>
            </a:r>
            <a:r>
              <a:rPr lang="en-US" dirty="0"/>
              <a:t> </a:t>
            </a:r>
            <a:r>
              <a:rPr lang="en-US" dirty="0" smtClean="0"/>
              <a:t>consisting of multiple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r>
              <a:rPr lang="en-US" dirty="0" smtClean="0"/>
              <a:t>, in which each </a:t>
            </a:r>
            <a:r>
              <a:rPr lang="en-US" dirty="0"/>
              <a:t>element is dynamically allocated and in which elements point to each other to define a </a:t>
            </a:r>
            <a:r>
              <a:rPr lang="en-US" i="1" dirty="0"/>
              <a:t>linear</a:t>
            </a:r>
            <a:r>
              <a:rPr lang="en-US" dirty="0"/>
              <a:t> relationship</a:t>
            </a:r>
          </a:p>
          <a:p>
            <a:pPr lvl="2"/>
            <a:r>
              <a:rPr lang="en-US" dirty="0"/>
              <a:t>Singly- or doubly-linked</a:t>
            </a:r>
          </a:p>
          <a:p>
            <a:pPr lvl="2"/>
            <a:r>
              <a:rPr lang="en-US" dirty="0" smtClean="0"/>
              <a:t>Variations include stack</a:t>
            </a:r>
            <a:r>
              <a:rPr lang="en-US" dirty="0"/>
              <a:t>, queue, circular list</a:t>
            </a:r>
          </a:p>
          <a:p>
            <a:r>
              <a:rPr lang="en-US" i="1" dirty="0"/>
              <a:t>Tree</a:t>
            </a:r>
          </a:p>
          <a:p>
            <a:pPr lvl="2"/>
            <a:r>
              <a:rPr lang="en-US" dirty="0"/>
              <a:t>A </a:t>
            </a:r>
            <a:r>
              <a:rPr lang="en-US" i="1" dirty="0"/>
              <a:t>data structure</a:t>
            </a:r>
            <a:r>
              <a:rPr lang="en-US" dirty="0"/>
              <a:t> in which each element is dynamically allocated and in which each element has more than one potential </a:t>
            </a:r>
            <a:r>
              <a:rPr lang="en-US" i="1" dirty="0"/>
              <a:t>successor</a:t>
            </a:r>
          </a:p>
          <a:p>
            <a:pPr lvl="2"/>
            <a:r>
              <a:rPr lang="en-US" dirty="0"/>
              <a:t>Defines a </a:t>
            </a:r>
            <a:r>
              <a:rPr lang="en-US" i="1" dirty="0"/>
              <a:t>partial order</a:t>
            </a:r>
          </a:p>
        </p:txBody>
      </p:sp>
      <p:sp>
        <p:nvSpPr>
          <p:cNvPr id="438277" name="Line 5"/>
          <p:cNvSpPr>
            <a:spLocks noChangeShapeType="1"/>
          </p:cNvSpPr>
          <p:nvPr/>
        </p:nvSpPr>
        <p:spPr bwMode="auto">
          <a:xfrm rot="20612030" flipH="1">
            <a:off x="4137892" y="183191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78" name="Text Box 6"/>
          <p:cNvSpPr txBox="1">
            <a:spLocks noChangeArrowheads="1"/>
          </p:cNvSpPr>
          <p:nvPr/>
        </p:nvSpPr>
        <p:spPr bwMode="auto">
          <a:xfrm rot="20612030">
            <a:off x="4731134" y="740266"/>
            <a:ext cx="4311201" cy="8302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227013" indent="-227013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+mn-lt"/>
              </a:rPr>
              <a:t>Note: elements are </a:t>
            </a:r>
            <a:r>
              <a:rPr lang="en-US" i="1" dirty="0">
                <a:latin typeface="+mn-lt"/>
              </a:rPr>
              <a:t>usually</a:t>
            </a:r>
            <a:r>
              <a:rPr lang="en-US" dirty="0">
                <a:latin typeface="+mn-lt"/>
              </a:rPr>
              <a:t> the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same </a:t>
            </a:r>
            <a:r>
              <a:rPr lang="en-US" dirty="0" smtClean="0">
                <a:latin typeface="+mn-lt"/>
              </a:rPr>
              <a:t>type </a:t>
            </a:r>
            <a:r>
              <a:rPr lang="en-US" sz="2000" dirty="0" smtClean="0">
                <a:latin typeface="+mn-lt"/>
              </a:rPr>
              <a:t>(but not always)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+mn-lt"/>
              </a:rPr>
              <a:t>Items of list are usually same type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+mn-lt"/>
              </a:rPr>
              <a:t>Generally obtained from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+mn-lt"/>
              </a:rPr>
              <a:t>Each item points to next item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+mn-lt"/>
              </a:rPr>
              <a:t>Last item points to null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+mn-lt"/>
              </a:rPr>
              <a:t>Need “</a:t>
            </a:r>
            <a:r>
              <a:rPr lang="en-US" sz="2800" i="1" dirty="0">
                <a:latin typeface="+mn-lt"/>
              </a:rPr>
              <a:t>head</a:t>
            </a:r>
            <a:r>
              <a:rPr lang="en-US" sz="2800" dirty="0">
                <a:latin typeface="+mn-lt"/>
              </a:rPr>
              <a:t>” to point to first item!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+mn-lt"/>
              </a:rPr>
              <a:t>“Payload” of item may be almost anything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+mn-lt"/>
              </a:rPr>
              <a:t>A single member or multiple members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+mn-lt"/>
              </a:rPr>
              <a:t>Any type of object whose size is known at compile time</a:t>
            </a:r>
            <a:endParaRPr lang="en-US" sz="2000" b="1" dirty="0">
              <a:latin typeface="+mn-lt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+mn-lt"/>
              </a:rPr>
              <a:t>Including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+mn-lt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000" dirty="0">
                <a:latin typeface="+mn-lt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2000" dirty="0">
                <a:latin typeface="+mn-lt"/>
              </a:rPr>
              <a:t> or other pointers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+mn-lt"/>
              </a:rPr>
              <a:t>Also arrays of fixed size at compile time (see p. 214)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Linked Lists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Not massive numbers of items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Linear search is okay</a:t>
            </a:r>
          </a:p>
          <a:p>
            <a:pPr>
              <a:lnSpc>
                <a:spcPct val="90000"/>
              </a:lnSpc>
            </a:pPr>
            <a:r>
              <a:rPr lang="en-US" dirty="0"/>
              <a:t>Sorting not usually necessary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or sometimes not possible</a:t>
            </a:r>
          </a:p>
          <a:p>
            <a:pPr>
              <a:lnSpc>
                <a:spcPct val="90000"/>
              </a:lnSpc>
            </a:pPr>
            <a:r>
              <a:rPr lang="en-US" dirty="0"/>
              <a:t>Need to add and delete data “on the fly”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Even from middle of list</a:t>
            </a:r>
          </a:p>
          <a:p>
            <a:pPr>
              <a:lnSpc>
                <a:spcPct val="90000"/>
              </a:lnSpc>
            </a:pPr>
            <a:r>
              <a:rPr lang="en-US" dirty="0"/>
              <a:t>Items often need to be added to or deleted from the “ends”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 payload;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</p:txBody>
      </p:sp>
      <p:sp>
        <p:nvSpPr>
          <p:cNvPr id="385053" name="Freeform 29"/>
          <p:cNvSpPr>
            <a:spLocks/>
          </p:cNvSpPr>
          <p:nvPr/>
        </p:nvSpPr>
        <p:spPr bwMode="auto">
          <a:xfrm>
            <a:off x="1905000" y="5132286"/>
            <a:ext cx="1054100" cy="539750"/>
          </a:xfrm>
          <a:custGeom>
            <a:avLst/>
            <a:gdLst>
              <a:gd name="T0" fmla="*/ 0 w 664"/>
              <a:gd name="T1" fmla="*/ 0 h 340"/>
              <a:gd name="T2" fmla="*/ 151 w 664"/>
              <a:gd name="T3" fmla="*/ 238 h 340"/>
              <a:gd name="T4" fmla="*/ 327 w 664"/>
              <a:gd name="T5" fmla="*/ 329 h 340"/>
              <a:gd name="T6" fmla="*/ 664 w 664"/>
              <a:gd name="T7" fmla="*/ 301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340">
                <a:moveTo>
                  <a:pt x="0" y="0"/>
                </a:moveTo>
                <a:cubicBezTo>
                  <a:pt x="25" y="40"/>
                  <a:pt x="96" y="183"/>
                  <a:pt x="151" y="238"/>
                </a:cubicBezTo>
                <a:cubicBezTo>
                  <a:pt x="206" y="293"/>
                  <a:pt x="242" y="318"/>
                  <a:pt x="327" y="329"/>
                </a:cubicBezTo>
                <a:cubicBezTo>
                  <a:pt x="412" y="340"/>
                  <a:pt x="594" y="307"/>
                  <a:pt x="664" y="30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5054" name="Group 30"/>
          <p:cNvGrpSpPr>
            <a:grpSpLocks/>
          </p:cNvGrpSpPr>
          <p:nvPr/>
        </p:nvGrpSpPr>
        <p:grpSpPr bwMode="auto">
          <a:xfrm>
            <a:off x="8153400" y="6427686"/>
            <a:ext cx="304800" cy="228600"/>
            <a:chOff x="461" y="3552"/>
            <a:chExt cx="192" cy="144"/>
          </a:xfrm>
        </p:grpSpPr>
        <p:sp>
          <p:nvSpPr>
            <p:cNvPr id="385055" name="Line 31"/>
            <p:cNvSpPr>
              <a:spLocks noChangeShapeType="1"/>
            </p:cNvSpPr>
            <p:nvPr/>
          </p:nvSpPr>
          <p:spPr bwMode="auto">
            <a:xfrm>
              <a:off x="461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056" name="Line 32"/>
            <p:cNvSpPr>
              <a:spLocks noChangeShapeType="1"/>
            </p:cNvSpPr>
            <p:nvPr/>
          </p:nvSpPr>
          <p:spPr bwMode="auto">
            <a:xfrm>
              <a:off x="485" y="36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057" name="Line 33"/>
            <p:cNvSpPr>
              <a:spLocks noChangeShapeType="1"/>
            </p:cNvSpPr>
            <p:nvPr/>
          </p:nvSpPr>
          <p:spPr bwMode="auto">
            <a:xfrm>
              <a:off x="508" y="3648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058" name="Line 34"/>
            <p:cNvSpPr>
              <a:spLocks noChangeShapeType="1"/>
            </p:cNvSpPr>
            <p:nvPr/>
          </p:nvSpPr>
          <p:spPr bwMode="auto">
            <a:xfrm>
              <a:off x="528" y="3696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5059" name="Freeform 35"/>
          <p:cNvSpPr>
            <a:spLocks/>
          </p:cNvSpPr>
          <p:nvPr/>
        </p:nvSpPr>
        <p:spPr bwMode="auto">
          <a:xfrm>
            <a:off x="7800975" y="5722836"/>
            <a:ext cx="506413" cy="685800"/>
          </a:xfrm>
          <a:custGeom>
            <a:avLst/>
            <a:gdLst>
              <a:gd name="T0" fmla="*/ 0 w 319"/>
              <a:gd name="T1" fmla="*/ 0 h 432"/>
              <a:gd name="T2" fmla="*/ 144 w 319"/>
              <a:gd name="T3" fmla="*/ 54 h 432"/>
              <a:gd name="T4" fmla="*/ 252 w 319"/>
              <a:gd name="T5" fmla="*/ 198 h 432"/>
              <a:gd name="T6" fmla="*/ 319 w 319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9" h="432">
                <a:moveTo>
                  <a:pt x="0" y="0"/>
                </a:moveTo>
                <a:cubicBezTo>
                  <a:pt x="25" y="9"/>
                  <a:pt x="102" y="21"/>
                  <a:pt x="144" y="54"/>
                </a:cubicBezTo>
                <a:cubicBezTo>
                  <a:pt x="186" y="87"/>
                  <a:pt x="223" y="135"/>
                  <a:pt x="252" y="198"/>
                </a:cubicBezTo>
                <a:cubicBezTo>
                  <a:pt x="281" y="261"/>
                  <a:pt x="305" y="383"/>
                  <a:pt x="319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60" name="Freeform 36"/>
          <p:cNvSpPr>
            <a:spLocks/>
          </p:cNvSpPr>
          <p:nvPr/>
        </p:nvSpPr>
        <p:spPr bwMode="auto">
          <a:xfrm>
            <a:off x="1144588" y="3487685"/>
            <a:ext cx="2458777" cy="1050015"/>
          </a:xfrm>
          <a:custGeom>
            <a:avLst/>
            <a:gdLst>
              <a:gd name="T0" fmla="*/ 1589 w 1589"/>
              <a:gd name="T1" fmla="*/ 0 h 279"/>
              <a:gd name="T2" fmla="*/ 1344 w 1589"/>
              <a:gd name="T3" fmla="*/ 163 h 279"/>
              <a:gd name="T4" fmla="*/ 926 w 1589"/>
              <a:gd name="T5" fmla="*/ 99 h 279"/>
              <a:gd name="T6" fmla="*/ 233 w 1589"/>
              <a:gd name="T7" fmla="*/ 58 h 279"/>
              <a:gd name="T8" fmla="*/ 0 w 1589"/>
              <a:gd name="T9" fmla="*/ 279 h 279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1466 w 10468"/>
              <a:gd name="connsiteY2" fmla="*/ 4789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10624 w 10624"/>
              <a:gd name="connsiteY0" fmla="*/ 0 h 12226"/>
              <a:gd name="connsiteX1" fmla="*/ 8926 w 10624"/>
              <a:gd name="connsiteY1" fmla="*/ 7003 h 12226"/>
              <a:gd name="connsiteX2" fmla="*/ 2714 w 10624"/>
              <a:gd name="connsiteY2" fmla="*/ 3918 h 12226"/>
              <a:gd name="connsiteX3" fmla="*/ 0 w 10624"/>
              <a:gd name="connsiteY3" fmla="*/ 12226 h 12226"/>
              <a:gd name="connsiteX0" fmla="*/ 10624 w 10624"/>
              <a:gd name="connsiteY0" fmla="*/ 0 h 12226"/>
              <a:gd name="connsiteX1" fmla="*/ 8926 w 10624"/>
              <a:gd name="connsiteY1" fmla="*/ 7003 h 12226"/>
              <a:gd name="connsiteX2" fmla="*/ 2714 w 10624"/>
              <a:gd name="connsiteY2" fmla="*/ 3918 h 12226"/>
              <a:gd name="connsiteX3" fmla="*/ 0 w 10624"/>
              <a:gd name="connsiteY3" fmla="*/ 12226 h 1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4" h="12226">
                <a:moveTo>
                  <a:pt x="10624" y="0"/>
                </a:moveTo>
                <a:cubicBezTo>
                  <a:pt x="10418" y="2577"/>
                  <a:pt x="10244" y="6350"/>
                  <a:pt x="8926" y="7003"/>
                </a:cubicBezTo>
                <a:cubicBezTo>
                  <a:pt x="7608" y="7656"/>
                  <a:pt x="4463" y="3037"/>
                  <a:pt x="2714" y="3918"/>
                </a:cubicBezTo>
                <a:cubicBezTo>
                  <a:pt x="965" y="4799"/>
                  <a:pt x="245" y="10900"/>
                  <a:pt x="0" y="1222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61" name="Freeform 37"/>
          <p:cNvSpPr>
            <a:spLocks/>
          </p:cNvSpPr>
          <p:nvPr/>
        </p:nvSpPr>
        <p:spPr bwMode="auto">
          <a:xfrm>
            <a:off x="6143625" y="4343299"/>
            <a:ext cx="1133475" cy="693737"/>
          </a:xfrm>
          <a:custGeom>
            <a:avLst/>
            <a:gdLst>
              <a:gd name="T0" fmla="*/ 0 w 714"/>
              <a:gd name="T1" fmla="*/ 41 h 437"/>
              <a:gd name="T2" fmla="*/ 384 w 714"/>
              <a:gd name="T3" fmla="*/ 23 h 437"/>
              <a:gd name="T4" fmla="*/ 648 w 714"/>
              <a:gd name="T5" fmla="*/ 179 h 437"/>
              <a:gd name="T6" fmla="*/ 714 w 714"/>
              <a:gd name="T7" fmla="*/ 437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" h="437">
                <a:moveTo>
                  <a:pt x="0" y="41"/>
                </a:moveTo>
                <a:cubicBezTo>
                  <a:pt x="64" y="38"/>
                  <a:pt x="276" y="0"/>
                  <a:pt x="384" y="23"/>
                </a:cubicBezTo>
                <a:cubicBezTo>
                  <a:pt x="492" y="46"/>
                  <a:pt x="593" y="110"/>
                  <a:pt x="648" y="179"/>
                </a:cubicBezTo>
                <a:cubicBezTo>
                  <a:pt x="703" y="248"/>
                  <a:pt x="700" y="383"/>
                  <a:pt x="714" y="43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44588" y="4537782"/>
            <a:ext cx="1447800" cy="776105"/>
            <a:chOff x="2235200" y="3581275"/>
            <a:chExt cx="1447800" cy="776105"/>
          </a:xfrm>
        </p:grpSpPr>
        <p:sp>
          <p:nvSpPr>
            <p:cNvPr id="42" name="TextBox 41"/>
            <p:cNvSpPr txBox="1"/>
            <p:nvPr/>
          </p:nvSpPr>
          <p:spPr>
            <a:xfrm>
              <a:off x="2235200" y="3581275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35200" y="3962400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959100" y="5610364"/>
            <a:ext cx="1447800" cy="776105"/>
            <a:chOff x="2235200" y="3581275"/>
            <a:chExt cx="1447800" cy="776105"/>
          </a:xfrm>
        </p:grpSpPr>
        <p:sp>
          <p:nvSpPr>
            <p:cNvPr id="45" name="TextBox 44"/>
            <p:cNvSpPr txBox="1"/>
            <p:nvPr/>
          </p:nvSpPr>
          <p:spPr>
            <a:xfrm>
              <a:off x="2235200" y="3581275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35200" y="3962400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03788" y="3841649"/>
            <a:ext cx="1447800" cy="776105"/>
            <a:chOff x="2235200" y="3581275"/>
            <a:chExt cx="1447800" cy="776105"/>
          </a:xfrm>
        </p:grpSpPr>
        <p:sp>
          <p:nvSpPr>
            <p:cNvPr id="48" name="TextBox 47"/>
            <p:cNvSpPr txBox="1"/>
            <p:nvPr/>
          </p:nvSpPr>
          <p:spPr>
            <a:xfrm>
              <a:off x="2235200" y="3581275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35200" y="3962400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277100" y="5006845"/>
            <a:ext cx="1447800" cy="776105"/>
            <a:chOff x="2235200" y="3581275"/>
            <a:chExt cx="1447800" cy="776105"/>
          </a:xfrm>
        </p:grpSpPr>
        <p:sp>
          <p:nvSpPr>
            <p:cNvPr id="51" name="TextBox 50"/>
            <p:cNvSpPr txBox="1"/>
            <p:nvPr/>
          </p:nvSpPr>
          <p:spPr>
            <a:xfrm>
              <a:off x="2235200" y="3581275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35200" y="3962400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sp>
        <p:nvSpPr>
          <p:cNvPr id="54" name="Freeform 28"/>
          <p:cNvSpPr>
            <a:spLocks/>
          </p:cNvSpPr>
          <p:nvPr/>
        </p:nvSpPr>
        <p:spPr bwMode="auto">
          <a:xfrm>
            <a:off x="4383715" y="3841649"/>
            <a:ext cx="520073" cy="1975142"/>
          </a:xfrm>
          <a:custGeom>
            <a:avLst/>
            <a:gdLst>
              <a:gd name="T0" fmla="*/ 0 w 558"/>
              <a:gd name="T1" fmla="*/ 1495 h 1495"/>
              <a:gd name="T2" fmla="*/ 372 w 558"/>
              <a:gd name="T3" fmla="*/ 1390 h 1495"/>
              <a:gd name="T4" fmla="*/ 373 w 558"/>
              <a:gd name="T5" fmla="*/ 945 h 1495"/>
              <a:gd name="T6" fmla="*/ 271 w 558"/>
              <a:gd name="T7" fmla="*/ 327 h 1495"/>
              <a:gd name="T8" fmla="*/ 558 w 558"/>
              <a:gd name="T9" fmla="*/ 0 h 1495"/>
              <a:gd name="connsiteX0" fmla="*/ 0 w 6622"/>
              <a:gd name="connsiteY0" fmla="*/ 9825 h 9825"/>
              <a:gd name="connsiteX1" fmla="*/ 3289 w 6622"/>
              <a:gd name="connsiteY1" fmla="*/ 9298 h 9825"/>
              <a:gd name="connsiteX2" fmla="*/ 3307 w 6622"/>
              <a:gd name="connsiteY2" fmla="*/ 6321 h 9825"/>
              <a:gd name="connsiteX3" fmla="*/ 1479 w 6622"/>
              <a:gd name="connsiteY3" fmla="*/ 2187 h 9825"/>
              <a:gd name="connsiteX4" fmla="*/ 6622 w 6622"/>
              <a:gd name="connsiteY4" fmla="*/ 0 h 9825"/>
              <a:gd name="connsiteX0" fmla="*/ 0 w 8866"/>
              <a:gd name="connsiteY0" fmla="*/ 9893 h 9893"/>
              <a:gd name="connsiteX1" fmla="*/ 3833 w 8866"/>
              <a:gd name="connsiteY1" fmla="*/ 9464 h 9893"/>
              <a:gd name="connsiteX2" fmla="*/ 3860 w 8866"/>
              <a:gd name="connsiteY2" fmla="*/ 6434 h 9893"/>
              <a:gd name="connsiteX3" fmla="*/ 1099 w 8866"/>
              <a:gd name="connsiteY3" fmla="*/ 2226 h 9893"/>
              <a:gd name="connsiteX4" fmla="*/ 8866 w 8866"/>
              <a:gd name="connsiteY4" fmla="*/ 0 h 9893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4354 w 10000"/>
              <a:gd name="connsiteY2" fmla="*/ 6504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4354 w 10000"/>
              <a:gd name="connsiteY2" fmla="*/ 6504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4354 w 10000"/>
              <a:gd name="connsiteY2" fmla="*/ 6504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2116 w 10000"/>
              <a:gd name="connsiteY2" fmla="*/ 5351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2116 w 10000"/>
              <a:gd name="connsiteY2" fmla="*/ 5351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2116 w 10000"/>
              <a:gd name="connsiteY2" fmla="*/ 5351 h 10000"/>
              <a:gd name="connsiteX3" fmla="*/ 1240 w 10000"/>
              <a:gd name="connsiteY3" fmla="*/ 2250 h 10000"/>
              <a:gd name="connsiteX4" fmla="*/ 1000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6589" y="9300"/>
                  <a:pt x="6048" y="8828"/>
                  <a:pt x="6401" y="8053"/>
                </a:cubicBezTo>
                <a:cubicBezTo>
                  <a:pt x="6754" y="7278"/>
                  <a:pt x="3296" y="6210"/>
                  <a:pt x="2116" y="5351"/>
                </a:cubicBezTo>
                <a:cubicBezTo>
                  <a:pt x="936" y="4492"/>
                  <a:pt x="293" y="3331"/>
                  <a:pt x="1240" y="2250"/>
                </a:cubicBezTo>
                <a:cubicBezTo>
                  <a:pt x="2186" y="1170"/>
                  <a:pt x="8169" y="468"/>
                  <a:pt x="100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 Item to a List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*p, *q;</a:t>
            </a:r>
          </a:p>
          <a:p>
            <a:r>
              <a:rPr lang="en-US" sz="2400" dirty="0">
                <a:latin typeface="+mn-lt"/>
              </a:rPr>
              <a:t>Add an item pointed to by </a:t>
            </a:r>
            <a:r>
              <a:rPr lang="en-US" sz="2400" i="1" dirty="0">
                <a:latin typeface="+mn-lt"/>
              </a:rPr>
              <a:t>q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after</a:t>
            </a:r>
            <a:r>
              <a:rPr lang="en-US" sz="2400" dirty="0">
                <a:latin typeface="+mn-lt"/>
              </a:rPr>
              <a:t> item pointed to by </a:t>
            </a:r>
            <a:r>
              <a:rPr lang="en-US" sz="2400" i="1" dirty="0">
                <a:latin typeface="+mn-lt"/>
              </a:rPr>
              <a:t>p</a:t>
            </a:r>
          </a:p>
          <a:p>
            <a:pPr lvl="1"/>
            <a:r>
              <a:rPr lang="en-US" sz="2000" dirty="0">
                <a:latin typeface="+mn-lt"/>
              </a:rPr>
              <a:t>Neither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i="1" dirty="0">
                <a:latin typeface="+mn-lt"/>
              </a:rPr>
              <a:t>p</a:t>
            </a:r>
            <a:r>
              <a:rPr lang="en-US" sz="2000" dirty="0">
                <a:latin typeface="+mn-lt"/>
              </a:rPr>
              <a:t> nor </a:t>
            </a:r>
            <a:r>
              <a:rPr lang="en-US" sz="2000" i="1" dirty="0">
                <a:latin typeface="+mn-lt"/>
              </a:rPr>
              <a:t>q</a:t>
            </a:r>
            <a:r>
              <a:rPr lang="en-US" sz="2000" dirty="0">
                <a:latin typeface="+mn-lt"/>
              </a:rPr>
              <a:t> is </a:t>
            </a:r>
            <a:r>
              <a:rPr lang="en-US" sz="2000" i="1" dirty="0">
                <a:latin typeface="+mn-lt"/>
              </a:rPr>
              <a:t>NULL</a:t>
            </a:r>
          </a:p>
        </p:txBody>
      </p:sp>
      <p:sp>
        <p:nvSpPr>
          <p:cNvPr id="68" name="Freeform 29"/>
          <p:cNvSpPr>
            <a:spLocks/>
          </p:cNvSpPr>
          <p:nvPr/>
        </p:nvSpPr>
        <p:spPr bwMode="auto">
          <a:xfrm>
            <a:off x="1905000" y="4800600"/>
            <a:ext cx="1054100" cy="539750"/>
          </a:xfrm>
          <a:custGeom>
            <a:avLst/>
            <a:gdLst>
              <a:gd name="T0" fmla="*/ 0 w 664"/>
              <a:gd name="T1" fmla="*/ 0 h 340"/>
              <a:gd name="T2" fmla="*/ 151 w 664"/>
              <a:gd name="T3" fmla="*/ 238 h 340"/>
              <a:gd name="T4" fmla="*/ 327 w 664"/>
              <a:gd name="T5" fmla="*/ 329 h 340"/>
              <a:gd name="T6" fmla="*/ 664 w 664"/>
              <a:gd name="T7" fmla="*/ 301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340">
                <a:moveTo>
                  <a:pt x="0" y="0"/>
                </a:moveTo>
                <a:cubicBezTo>
                  <a:pt x="25" y="40"/>
                  <a:pt x="96" y="183"/>
                  <a:pt x="151" y="238"/>
                </a:cubicBezTo>
                <a:cubicBezTo>
                  <a:pt x="206" y="293"/>
                  <a:pt x="242" y="318"/>
                  <a:pt x="327" y="329"/>
                </a:cubicBezTo>
                <a:cubicBezTo>
                  <a:pt x="412" y="340"/>
                  <a:pt x="594" y="307"/>
                  <a:pt x="664" y="30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" name="Group 30"/>
          <p:cNvGrpSpPr>
            <a:grpSpLocks/>
          </p:cNvGrpSpPr>
          <p:nvPr/>
        </p:nvGrpSpPr>
        <p:grpSpPr bwMode="auto">
          <a:xfrm>
            <a:off x="8153400" y="6096000"/>
            <a:ext cx="304800" cy="228600"/>
            <a:chOff x="461" y="3552"/>
            <a:chExt cx="192" cy="144"/>
          </a:xfrm>
        </p:grpSpPr>
        <p:sp>
          <p:nvSpPr>
            <p:cNvPr id="85" name="Line 31"/>
            <p:cNvSpPr>
              <a:spLocks noChangeShapeType="1"/>
            </p:cNvSpPr>
            <p:nvPr/>
          </p:nvSpPr>
          <p:spPr bwMode="auto">
            <a:xfrm>
              <a:off x="461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32"/>
            <p:cNvSpPr>
              <a:spLocks noChangeShapeType="1"/>
            </p:cNvSpPr>
            <p:nvPr/>
          </p:nvSpPr>
          <p:spPr bwMode="auto">
            <a:xfrm>
              <a:off x="485" y="36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33"/>
            <p:cNvSpPr>
              <a:spLocks noChangeShapeType="1"/>
            </p:cNvSpPr>
            <p:nvPr/>
          </p:nvSpPr>
          <p:spPr bwMode="auto">
            <a:xfrm>
              <a:off x="508" y="3648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34"/>
            <p:cNvSpPr>
              <a:spLocks noChangeShapeType="1"/>
            </p:cNvSpPr>
            <p:nvPr/>
          </p:nvSpPr>
          <p:spPr bwMode="auto">
            <a:xfrm>
              <a:off x="528" y="3696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Freeform 35"/>
          <p:cNvSpPr>
            <a:spLocks/>
          </p:cNvSpPr>
          <p:nvPr/>
        </p:nvSpPr>
        <p:spPr bwMode="auto">
          <a:xfrm>
            <a:off x="7800975" y="5391150"/>
            <a:ext cx="506413" cy="685800"/>
          </a:xfrm>
          <a:custGeom>
            <a:avLst/>
            <a:gdLst>
              <a:gd name="T0" fmla="*/ 0 w 319"/>
              <a:gd name="T1" fmla="*/ 0 h 432"/>
              <a:gd name="T2" fmla="*/ 144 w 319"/>
              <a:gd name="T3" fmla="*/ 54 h 432"/>
              <a:gd name="T4" fmla="*/ 252 w 319"/>
              <a:gd name="T5" fmla="*/ 198 h 432"/>
              <a:gd name="T6" fmla="*/ 319 w 319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9" h="432">
                <a:moveTo>
                  <a:pt x="0" y="0"/>
                </a:moveTo>
                <a:cubicBezTo>
                  <a:pt x="25" y="9"/>
                  <a:pt x="102" y="21"/>
                  <a:pt x="144" y="54"/>
                </a:cubicBezTo>
                <a:cubicBezTo>
                  <a:pt x="186" y="87"/>
                  <a:pt x="223" y="135"/>
                  <a:pt x="252" y="198"/>
                </a:cubicBezTo>
                <a:cubicBezTo>
                  <a:pt x="281" y="261"/>
                  <a:pt x="305" y="383"/>
                  <a:pt x="319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36"/>
          <p:cNvSpPr>
            <a:spLocks/>
          </p:cNvSpPr>
          <p:nvPr/>
        </p:nvSpPr>
        <p:spPr bwMode="auto">
          <a:xfrm>
            <a:off x="3048000" y="2286000"/>
            <a:ext cx="533399" cy="2967774"/>
          </a:xfrm>
          <a:custGeom>
            <a:avLst/>
            <a:gdLst>
              <a:gd name="T0" fmla="*/ 1589 w 1589"/>
              <a:gd name="T1" fmla="*/ 0 h 279"/>
              <a:gd name="T2" fmla="*/ 1344 w 1589"/>
              <a:gd name="T3" fmla="*/ 163 h 279"/>
              <a:gd name="T4" fmla="*/ 926 w 1589"/>
              <a:gd name="T5" fmla="*/ 99 h 279"/>
              <a:gd name="T6" fmla="*/ 233 w 1589"/>
              <a:gd name="T7" fmla="*/ 58 h 279"/>
              <a:gd name="T8" fmla="*/ 0 w 1589"/>
              <a:gd name="T9" fmla="*/ 279 h 279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1466 w 10468"/>
              <a:gd name="connsiteY2" fmla="*/ 4789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5320 w 8956"/>
              <a:gd name="connsiteY0" fmla="*/ 0 h 16485"/>
              <a:gd name="connsiteX1" fmla="*/ 8926 w 8956"/>
              <a:gd name="connsiteY1" fmla="*/ 11262 h 16485"/>
              <a:gd name="connsiteX2" fmla="*/ 2714 w 8956"/>
              <a:gd name="connsiteY2" fmla="*/ 8177 h 16485"/>
              <a:gd name="connsiteX3" fmla="*/ 0 w 8956"/>
              <a:gd name="connsiteY3" fmla="*/ 16485 h 16485"/>
              <a:gd name="connsiteX0" fmla="*/ 5940 w 5940"/>
              <a:gd name="connsiteY0" fmla="*/ 0 h 10000"/>
              <a:gd name="connsiteX1" fmla="*/ 4625 w 5940"/>
              <a:gd name="connsiteY1" fmla="*/ 2605 h 10000"/>
              <a:gd name="connsiteX2" fmla="*/ 3030 w 5940"/>
              <a:gd name="connsiteY2" fmla="*/ 4960 h 10000"/>
              <a:gd name="connsiteX3" fmla="*/ 0 w 5940"/>
              <a:gd name="connsiteY3" fmla="*/ 10000 h 10000"/>
              <a:gd name="connsiteX0" fmla="*/ 10000 w 10000"/>
              <a:gd name="connsiteY0" fmla="*/ 0 h 10000"/>
              <a:gd name="connsiteX1" fmla="*/ 7786 w 10000"/>
              <a:gd name="connsiteY1" fmla="*/ 2605 h 10000"/>
              <a:gd name="connsiteX2" fmla="*/ 2853 w 10000"/>
              <a:gd name="connsiteY2" fmla="*/ 5077 h 10000"/>
              <a:gd name="connsiteX3" fmla="*/ 0 w 10000"/>
              <a:gd name="connsiteY3" fmla="*/ 10000 h 10000"/>
              <a:gd name="connsiteX0" fmla="*/ 10000 w 10000"/>
              <a:gd name="connsiteY0" fmla="*/ 0 h 10000"/>
              <a:gd name="connsiteX1" fmla="*/ 7786 w 10000"/>
              <a:gd name="connsiteY1" fmla="*/ 2605 h 10000"/>
              <a:gd name="connsiteX2" fmla="*/ 2853 w 10000"/>
              <a:gd name="connsiteY2" fmla="*/ 5077 h 10000"/>
              <a:gd name="connsiteX3" fmla="*/ 0 w 10000"/>
              <a:gd name="connsiteY3" fmla="*/ 10000 h 10000"/>
              <a:gd name="connsiteX0" fmla="*/ 10000 w 10000"/>
              <a:gd name="connsiteY0" fmla="*/ 0 h 10000"/>
              <a:gd name="connsiteX1" fmla="*/ 7786 w 10000"/>
              <a:gd name="connsiteY1" fmla="*/ 2605 h 10000"/>
              <a:gd name="connsiteX2" fmla="*/ 2853 w 10000"/>
              <a:gd name="connsiteY2" fmla="*/ 5077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9515" y="565"/>
                  <a:pt x="9466" y="1700"/>
                  <a:pt x="7786" y="2605"/>
                </a:cubicBezTo>
                <a:cubicBezTo>
                  <a:pt x="6106" y="3510"/>
                  <a:pt x="4933" y="3374"/>
                  <a:pt x="2853" y="5077"/>
                </a:cubicBezTo>
                <a:cubicBezTo>
                  <a:pt x="773" y="6780"/>
                  <a:pt x="461" y="9196"/>
                  <a:pt x="0" y="100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Freeform 37"/>
          <p:cNvSpPr>
            <a:spLocks/>
          </p:cNvSpPr>
          <p:nvPr/>
        </p:nvSpPr>
        <p:spPr bwMode="auto">
          <a:xfrm>
            <a:off x="6143625" y="4011613"/>
            <a:ext cx="1133475" cy="693737"/>
          </a:xfrm>
          <a:custGeom>
            <a:avLst/>
            <a:gdLst>
              <a:gd name="T0" fmla="*/ 0 w 714"/>
              <a:gd name="T1" fmla="*/ 41 h 437"/>
              <a:gd name="T2" fmla="*/ 384 w 714"/>
              <a:gd name="T3" fmla="*/ 23 h 437"/>
              <a:gd name="T4" fmla="*/ 648 w 714"/>
              <a:gd name="T5" fmla="*/ 179 h 437"/>
              <a:gd name="T6" fmla="*/ 714 w 714"/>
              <a:gd name="T7" fmla="*/ 437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" h="437">
                <a:moveTo>
                  <a:pt x="0" y="41"/>
                </a:moveTo>
                <a:cubicBezTo>
                  <a:pt x="64" y="38"/>
                  <a:pt x="276" y="0"/>
                  <a:pt x="384" y="23"/>
                </a:cubicBezTo>
                <a:cubicBezTo>
                  <a:pt x="492" y="46"/>
                  <a:pt x="593" y="110"/>
                  <a:pt x="648" y="179"/>
                </a:cubicBezTo>
                <a:cubicBezTo>
                  <a:pt x="703" y="248"/>
                  <a:pt x="700" y="383"/>
                  <a:pt x="714" y="43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144588" y="4206096"/>
            <a:ext cx="1447800" cy="776105"/>
            <a:chOff x="2235200" y="3581275"/>
            <a:chExt cx="1447800" cy="776105"/>
          </a:xfrm>
        </p:grpSpPr>
        <p:sp>
          <p:nvSpPr>
            <p:cNvPr id="83" name="TextBox 82"/>
            <p:cNvSpPr txBox="1"/>
            <p:nvPr/>
          </p:nvSpPr>
          <p:spPr>
            <a:xfrm>
              <a:off x="2235200" y="3581275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35200" y="3962400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959100" y="5278678"/>
            <a:ext cx="1447800" cy="776105"/>
            <a:chOff x="2235200" y="3581275"/>
            <a:chExt cx="1447800" cy="776105"/>
          </a:xfrm>
        </p:grpSpPr>
        <p:sp>
          <p:nvSpPr>
            <p:cNvPr id="81" name="TextBox 80"/>
            <p:cNvSpPr txBox="1"/>
            <p:nvPr/>
          </p:nvSpPr>
          <p:spPr>
            <a:xfrm>
              <a:off x="2235200" y="3581275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35200" y="3962400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903788" y="3509963"/>
            <a:ext cx="1447800" cy="776105"/>
            <a:chOff x="2235200" y="3581275"/>
            <a:chExt cx="1447800" cy="776105"/>
          </a:xfrm>
        </p:grpSpPr>
        <p:sp>
          <p:nvSpPr>
            <p:cNvPr id="79" name="TextBox 78"/>
            <p:cNvSpPr txBox="1"/>
            <p:nvPr/>
          </p:nvSpPr>
          <p:spPr>
            <a:xfrm>
              <a:off x="2235200" y="3581275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35200" y="3962400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277100" y="4675159"/>
            <a:ext cx="1447800" cy="776105"/>
            <a:chOff x="2235200" y="3581275"/>
            <a:chExt cx="1447800" cy="776105"/>
          </a:xfrm>
        </p:grpSpPr>
        <p:sp>
          <p:nvSpPr>
            <p:cNvPr id="77" name="TextBox 76"/>
            <p:cNvSpPr txBox="1"/>
            <p:nvPr/>
          </p:nvSpPr>
          <p:spPr>
            <a:xfrm>
              <a:off x="2235200" y="3581275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35200" y="3962400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62600" y="1454663"/>
            <a:ext cx="1447800" cy="776105"/>
            <a:chOff x="5780088" y="802698"/>
            <a:chExt cx="1447800" cy="776105"/>
          </a:xfrm>
        </p:grpSpPr>
        <p:sp>
          <p:nvSpPr>
            <p:cNvPr id="89" name="TextBox 88"/>
            <p:cNvSpPr txBox="1"/>
            <p:nvPr/>
          </p:nvSpPr>
          <p:spPr>
            <a:xfrm>
              <a:off x="5780088" y="802698"/>
              <a:ext cx="1447800" cy="394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80088" y="1183823"/>
              <a:ext cx="1447800" cy="394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sp>
        <p:nvSpPr>
          <p:cNvPr id="92" name="Freeform 28"/>
          <p:cNvSpPr>
            <a:spLocks/>
          </p:cNvSpPr>
          <p:nvPr/>
        </p:nvSpPr>
        <p:spPr bwMode="auto">
          <a:xfrm>
            <a:off x="4383715" y="3509962"/>
            <a:ext cx="520073" cy="2306829"/>
          </a:xfrm>
          <a:custGeom>
            <a:avLst/>
            <a:gdLst>
              <a:gd name="T0" fmla="*/ 0 w 558"/>
              <a:gd name="T1" fmla="*/ 1495 h 1495"/>
              <a:gd name="T2" fmla="*/ 372 w 558"/>
              <a:gd name="T3" fmla="*/ 1390 h 1495"/>
              <a:gd name="T4" fmla="*/ 373 w 558"/>
              <a:gd name="T5" fmla="*/ 945 h 1495"/>
              <a:gd name="T6" fmla="*/ 271 w 558"/>
              <a:gd name="T7" fmla="*/ 327 h 1495"/>
              <a:gd name="T8" fmla="*/ 558 w 558"/>
              <a:gd name="T9" fmla="*/ 0 h 1495"/>
              <a:gd name="connsiteX0" fmla="*/ 0 w 6622"/>
              <a:gd name="connsiteY0" fmla="*/ 9825 h 9825"/>
              <a:gd name="connsiteX1" fmla="*/ 3289 w 6622"/>
              <a:gd name="connsiteY1" fmla="*/ 9298 h 9825"/>
              <a:gd name="connsiteX2" fmla="*/ 3307 w 6622"/>
              <a:gd name="connsiteY2" fmla="*/ 6321 h 9825"/>
              <a:gd name="connsiteX3" fmla="*/ 1479 w 6622"/>
              <a:gd name="connsiteY3" fmla="*/ 2187 h 9825"/>
              <a:gd name="connsiteX4" fmla="*/ 6622 w 6622"/>
              <a:gd name="connsiteY4" fmla="*/ 0 h 9825"/>
              <a:gd name="connsiteX0" fmla="*/ 0 w 8866"/>
              <a:gd name="connsiteY0" fmla="*/ 9893 h 9893"/>
              <a:gd name="connsiteX1" fmla="*/ 3833 w 8866"/>
              <a:gd name="connsiteY1" fmla="*/ 9464 h 9893"/>
              <a:gd name="connsiteX2" fmla="*/ 3860 w 8866"/>
              <a:gd name="connsiteY2" fmla="*/ 6434 h 9893"/>
              <a:gd name="connsiteX3" fmla="*/ 1099 w 8866"/>
              <a:gd name="connsiteY3" fmla="*/ 2226 h 9893"/>
              <a:gd name="connsiteX4" fmla="*/ 8866 w 8866"/>
              <a:gd name="connsiteY4" fmla="*/ 0 h 9893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4354 w 10000"/>
              <a:gd name="connsiteY2" fmla="*/ 6504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4354 w 10000"/>
              <a:gd name="connsiteY2" fmla="*/ 6504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4354 w 10000"/>
              <a:gd name="connsiteY2" fmla="*/ 6504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2116 w 10000"/>
              <a:gd name="connsiteY2" fmla="*/ 5351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2116 w 10000"/>
              <a:gd name="connsiteY2" fmla="*/ 5351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2116 w 10000"/>
              <a:gd name="connsiteY2" fmla="*/ 5351 h 10000"/>
              <a:gd name="connsiteX3" fmla="*/ 1240 w 10000"/>
              <a:gd name="connsiteY3" fmla="*/ 2250 h 10000"/>
              <a:gd name="connsiteX4" fmla="*/ 1000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6589" y="9300"/>
                  <a:pt x="6048" y="8828"/>
                  <a:pt x="6401" y="8053"/>
                </a:cubicBezTo>
                <a:cubicBezTo>
                  <a:pt x="6754" y="7278"/>
                  <a:pt x="3296" y="6210"/>
                  <a:pt x="2116" y="5351"/>
                </a:cubicBezTo>
                <a:cubicBezTo>
                  <a:pt x="936" y="4492"/>
                  <a:pt x="293" y="3331"/>
                  <a:pt x="1240" y="2250"/>
                </a:cubicBezTo>
                <a:cubicBezTo>
                  <a:pt x="2186" y="1170"/>
                  <a:pt x="8169" y="468"/>
                  <a:pt x="100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cxnSp>
        <p:nvCxnSpPr>
          <p:cNvPr id="6" name="Straight Arrow Connector 5"/>
          <p:cNvCxnSpPr>
            <a:stCxn id="89" idx="1"/>
          </p:cNvCxnSpPr>
          <p:nvPr/>
        </p:nvCxnSpPr>
        <p:spPr bwMode="auto">
          <a:xfrm flipH="1">
            <a:off x="4800600" y="1652153"/>
            <a:ext cx="762000" cy="3811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Freeform 29"/>
          <p:cNvSpPr>
            <a:spLocks/>
          </p:cNvSpPr>
          <p:nvPr/>
        </p:nvSpPr>
        <p:spPr bwMode="auto">
          <a:xfrm>
            <a:off x="90488" y="3741738"/>
            <a:ext cx="1054100" cy="539750"/>
          </a:xfrm>
          <a:custGeom>
            <a:avLst/>
            <a:gdLst>
              <a:gd name="T0" fmla="*/ 0 w 664"/>
              <a:gd name="T1" fmla="*/ 0 h 340"/>
              <a:gd name="T2" fmla="*/ 151 w 664"/>
              <a:gd name="T3" fmla="*/ 238 h 340"/>
              <a:gd name="T4" fmla="*/ 327 w 664"/>
              <a:gd name="T5" fmla="*/ 329 h 340"/>
              <a:gd name="T6" fmla="*/ 664 w 664"/>
              <a:gd name="T7" fmla="*/ 301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340">
                <a:moveTo>
                  <a:pt x="0" y="0"/>
                </a:moveTo>
                <a:cubicBezTo>
                  <a:pt x="25" y="40"/>
                  <a:pt x="96" y="183"/>
                  <a:pt x="151" y="238"/>
                </a:cubicBezTo>
                <a:cubicBezTo>
                  <a:pt x="206" y="293"/>
                  <a:pt x="242" y="318"/>
                  <a:pt x="327" y="329"/>
                </a:cubicBezTo>
                <a:cubicBezTo>
                  <a:pt x="412" y="340"/>
                  <a:pt x="594" y="307"/>
                  <a:pt x="664" y="30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 Item to a List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534400" cy="4171950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addAfter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*q){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-&gt; next = p -&gt; next;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-&gt; next = q;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p;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0" name="Freeform 29"/>
          <p:cNvSpPr>
            <a:spLocks/>
          </p:cNvSpPr>
          <p:nvPr/>
        </p:nvSpPr>
        <p:spPr bwMode="auto">
          <a:xfrm>
            <a:off x="1905000" y="4800600"/>
            <a:ext cx="1054100" cy="539750"/>
          </a:xfrm>
          <a:custGeom>
            <a:avLst/>
            <a:gdLst>
              <a:gd name="T0" fmla="*/ 0 w 664"/>
              <a:gd name="T1" fmla="*/ 0 h 340"/>
              <a:gd name="T2" fmla="*/ 151 w 664"/>
              <a:gd name="T3" fmla="*/ 238 h 340"/>
              <a:gd name="T4" fmla="*/ 327 w 664"/>
              <a:gd name="T5" fmla="*/ 329 h 340"/>
              <a:gd name="T6" fmla="*/ 664 w 664"/>
              <a:gd name="T7" fmla="*/ 301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340">
                <a:moveTo>
                  <a:pt x="0" y="0"/>
                </a:moveTo>
                <a:cubicBezTo>
                  <a:pt x="25" y="40"/>
                  <a:pt x="96" y="183"/>
                  <a:pt x="151" y="238"/>
                </a:cubicBezTo>
                <a:cubicBezTo>
                  <a:pt x="206" y="293"/>
                  <a:pt x="242" y="318"/>
                  <a:pt x="327" y="329"/>
                </a:cubicBezTo>
                <a:cubicBezTo>
                  <a:pt x="412" y="340"/>
                  <a:pt x="594" y="307"/>
                  <a:pt x="664" y="30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" name="Group 30"/>
          <p:cNvGrpSpPr>
            <a:grpSpLocks/>
          </p:cNvGrpSpPr>
          <p:nvPr/>
        </p:nvGrpSpPr>
        <p:grpSpPr bwMode="auto">
          <a:xfrm>
            <a:off x="8153400" y="6096000"/>
            <a:ext cx="304800" cy="228600"/>
            <a:chOff x="461" y="3552"/>
            <a:chExt cx="192" cy="144"/>
          </a:xfrm>
        </p:grpSpPr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461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32"/>
            <p:cNvSpPr>
              <a:spLocks noChangeShapeType="1"/>
            </p:cNvSpPr>
            <p:nvPr/>
          </p:nvSpPr>
          <p:spPr bwMode="auto">
            <a:xfrm>
              <a:off x="485" y="36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33"/>
            <p:cNvSpPr>
              <a:spLocks noChangeShapeType="1"/>
            </p:cNvSpPr>
            <p:nvPr/>
          </p:nvSpPr>
          <p:spPr bwMode="auto">
            <a:xfrm>
              <a:off x="508" y="3648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34"/>
            <p:cNvSpPr>
              <a:spLocks noChangeShapeType="1"/>
            </p:cNvSpPr>
            <p:nvPr/>
          </p:nvSpPr>
          <p:spPr bwMode="auto">
            <a:xfrm>
              <a:off x="528" y="3696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Freeform 35"/>
          <p:cNvSpPr>
            <a:spLocks/>
          </p:cNvSpPr>
          <p:nvPr/>
        </p:nvSpPr>
        <p:spPr bwMode="auto">
          <a:xfrm>
            <a:off x="7800975" y="5391150"/>
            <a:ext cx="506413" cy="685800"/>
          </a:xfrm>
          <a:custGeom>
            <a:avLst/>
            <a:gdLst>
              <a:gd name="T0" fmla="*/ 0 w 319"/>
              <a:gd name="T1" fmla="*/ 0 h 432"/>
              <a:gd name="T2" fmla="*/ 144 w 319"/>
              <a:gd name="T3" fmla="*/ 54 h 432"/>
              <a:gd name="T4" fmla="*/ 252 w 319"/>
              <a:gd name="T5" fmla="*/ 198 h 432"/>
              <a:gd name="T6" fmla="*/ 319 w 319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9" h="432">
                <a:moveTo>
                  <a:pt x="0" y="0"/>
                </a:moveTo>
                <a:cubicBezTo>
                  <a:pt x="25" y="9"/>
                  <a:pt x="102" y="21"/>
                  <a:pt x="144" y="54"/>
                </a:cubicBezTo>
                <a:cubicBezTo>
                  <a:pt x="186" y="87"/>
                  <a:pt x="223" y="135"/>
                  <a:pt x="252" y="198"/>
                </a:cubicBezTo>
                <a:cubicBezTo>
                  <a:pt x="281" y="261"/>
                  <a:pt x="305" y="383"/>
                  <a:pt x="319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37"/>
          <p:cNvSpPr>
            <a:spLocks/>
          </p:cNvSpPr>
          <p:nvPr/>
        </p:nvSpPr>
        <p:spPr bwMode="auto">
          <a:xfrm>
            <a:off x="6143625" y="4011613"/>
            <a:ext cx="1133475" cy="693737"/>
          </a:xfrm>
          <a:custGeom>
            <a:avLst/>
            <a:gdLst>
              <a:gd name="T0" fmla="*/ 0 w 714"/>
              <a:gd name="T1" fmla="*/ 41 h 437"/>
              <a:gd name="T2" fmla="*/ 384 w 714"/>
              <a:gd name="T3" fmla="*/ 23 h 437"/>
              <a:gd name="T4" fmla="*/ 648 w 714"/>
              <a:gd name="T5" fmla="*/ 179 h 437"/>
              <a:gd name="T6" fmla="*/ 714 w 714"/>
              <a:gd name="T7" fmla="*/ 437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" h="437">
                <a:moveTo>
                  <a:pt x="0" y="41"/>
                </a:moveTo>
                <a:cubicBezTo>
                  <a:pt x="64" y="38"/>
                  <a:pt x="276" y="0"/>
                  <a:pt x="384" y="23"/>
                </a:cubicBezTo>
                <a:cubicBezTo>
                  <a:pt x="492" y="46"/>
                  <a:pt x="593" y="110"/>
                  <a:pt x="648" y="179"/>
                </a:cubicBezTo>
                <a:cubicBezTo>
                  <a:pt x="703" y="248"/>
                  <a:pt x="700" y="383"/>
                  <a:pt x="714" y="43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1144588" y="4206096"/>
            <a:ext cx="1447800" cy="776105"/>
            <a:chOff x="2235200" y="3581275"/>
            <a:chExt cx="1447800" cy="776105"/>
          </a:xfrm>
        </p:grpSpPr>
        <p:sp>
          <p:nvSpPr>
            <p:cNvPr id="95" name="TextBox 94"/>
            <p:cNvSpPr txBox="1"/>
            <p:nvPr/>
          </p:nvSpPr>
          <p:spPr>
            <a:xfrm>
              <a:off x="2235200" y="3581275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35200" y="3962400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959100" y="5278678"/>
            <a:ext cx="1447800" cy="776105"/>
            <a:chOff x="2235200" y="3581275"/>
            <a:chExt cx="1447800" cy="776105"/>
          </a:xfrm>
        </p:grpSpPr>
        <p:sp>
          <p:nvSpPr>
            <p:cNvPr id="93" name="TextBox 92"/>
            <p:cNvSpPr txBox="1"/>
            <p:nvPr/>
          </p:nvSpPr>
          <p:spPr>
            <a:xfrm>
              <a:off x="2235200" y="3581275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235200" y="3962400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903788" y="3509963"/>
            <a:ext cx="1447800" cy="776105"/>
            <a:chOff x="2235200" y="3581275"/>
            <a:chExt cx="1447800" cy="776105"/>
          </a:xfrm>
        </p:grpSpPr>
        <p:sp>
          <p:nvSpPr>
            <p:cNvPr id="91" name="TextBox 90"/>
            <p:cNvSpPr txBox="1"/>
            <p:nvPr/>
          </p:nvSpPr>
          <p:spPr>
            <a:xfrm>
              <a:off x="2235200" y="3581275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35200" y="3962400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277100" y="4675159"/>
            <a:ext cx="1447800" cy="776105"/>
            <a:chOff x="2235200" y="3581275"/>
            <a:chExt cx="1447800" cy="776105"/>
          </a:xfrm>
        </p:grpSpPr>
        <p:sp>
          <p:nvSpPr>
            <p:cNvPr id="89" name="TextBox 88"/>
            <p:cNvSpPr txBox="1"/>
            <p:nvPr/>
          </p:nvSpPr>
          <p:spPr>
            <a:xfrm>
              <a:off x="2235200" y="3581275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35200" y="3962400"/>
              <a:ext cx="1447800" cy="394980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sp>
        <p:nvSpPr>
          <p:cNvPr id="101" name="Freeform 44"/>
          <p:cNvSpPr>
            <a:spLocks/>
          </p:cNvSpPr>
          <p:nvPr/>
        </p:nvSpPr>
        <p:spPr bwMode="auto">
          <a:xfrm flipH="1">
            <a:off x="8307388" y="1157105"/>
            <a:ext cx="112712" cy="747895"/>
          </a:xfrm>
          <a:custGeom>
            <a:avLst/>
            <a:gdLst>
              <a:gd name="T0" fmla="*/ 37 w 175"/>
              <a:gd name="T1" fmla="*/ 0 h 647"/>
              <a:gd name="T2" fmla="*/ 8 w 175"/>
              <a:gd name="T3" fmla="*/ 291 h 647"/>
              <a:gd name="T4" fmla="*/ 84 w 175"/>
              <a:gd name="T5" fmla="*/ 547 h 647"/>
              <a:gd name="T6" fmla="*/ 175 w 175"/>
              <a:gd name="T7" fmla="*/ 647 h 647"/>
              <a:gd name="connsiteX0" fmla="*/ 1730 w 10214"/>
              <a:gd name="connsiteY0" fmla="*/ 0 h 11781"/>
              <a:gd name="connsiteX1" fmla="*/ 73 w 10214"/>
              <a:gd name="connsiteY1" fmla="*/ 4498 h 11781"/>
              <a:gd name="connsiteX2" fmla="*/ 4416 w 10214"/>
              <a:gd name="connsiteY2" fmla="*/ 8454 h 11781"/>
              <a:gd name="connsiteX3" fmla="*/ 10214 w 10214"/>
              <a:gd name="connsiteY3" fmla="*/ 11781 h 11781"/>
              <a:gd name="connsiteX0" fmla="*/ 2721 w 21108"/>
              <a:gd name="connsiteY0" fmla="*/ 0 h 11781"/>
              <a:gd name="connsiteX1" fmla="*/ 1064 w 21108"/>
              <a:gd name="connsiteY1" fmla="*/ 4498 h 11781"/>
              <a:gd name="connsiteX2" fmla="*/ 20966 w 21108"/>
              <a:gd name="connsiteY2" fmla="*/ 7240 h 11781"/>
              <a:gd name="connsiteX3" fmla="*/ 11205 w 21108"/>
              <a:gd name="connsiteY3" fmla="*/ 11781 h 11781"/>
              <a:gd name="connsiteX0" fmla="*/ 4 w 22099"/>
              <a:gd name="connsiteY0" fmla="*/ 0 h 11781"/>
              <a:gd name="connsiteX1" fmla="*/ 21387 w 22099"/>
              <a:gd name="connsiteY1" fmla="*/ 1423 h 11781"/>
              <a:gd name="connsiteX2" fmla="*/ 18249 w 22099"/>
              <a:gd name="connsiteY2" fmla="*/ 7240 h 11781"/>
              <a:gd name="connsiteX3" fmla="*/ 8488 w 22099"/>
              <a:gd name="connsiteY3" fmla="*/ 11781 h 11781"/>
              <a:gd name="connsiteX0" fmla="*/ 4 w 20833"/>
              <a:gd name="connsiteY0" fmla="*/ 0 h 12833"/>
              <a:gd name="connsiteX1" fmla="*/ 20190 w 20833"/>
              <a:gd name="connsiteY1" fmla="*/ 2475 h 12833"/>
              <a:gd name="connsiteX2" fmla="*/ 17052 w 20833"/>
              <a:gd name="connsiteY2" fmla="*/ 8292 h 12833"/>
              <a:gd name="connsiteX3" fmla="*/ 7291 w 20833"/>
              <a:gd name="connsiteY3" fmla="*/ 12833 h 12833"/>
              <a:gd name="connsiteX0" fmla="*/ 0 w 20829"/>
              <a:gd name="connsiteY0" fmla="*/ 0 h 12833"/>
              <a:gd name="connsiteX1" fmla="*/ 20186 w 20829"/>
              <a:gd name="connsiteY1" fmla="*/ 2475 h 12833"/>
              <a:gd name="connsiteX2" fmla="*/ 17048 w 20829"/>
              <a:gd name="connsiteY2" fmla="*/ 8292 h 12833"/>
              <a:gd name="connsiteX3" fmla="*/ 7287 w 20829"/>
              <a:gd name="connsiteY3" fmla="*/ 12833 h 12833"/>
              <a:gd name="connsiteX0" fmla="*/ 0 w 21108"/>
              <a:gd name="connsiteY0" fmla="*/ 0 h 12833"/>
              <a:gd name="connsiteX1" fmla="*/ 20485 w 21108"/>
              <a:gd name="connsiteY1" fmla="*/ 2394 h 12833"/>
              <a:gd name="connsiteX2" fmla="*/ 17048 w 21108"/>
              <a:gd name="connsiteY2" fmla="*/ 8292 h 12833"/>
              <a:gd name="connsiteX3" fmla="*/ 7287 w 21108"/>
              <a:gd name="connsiteY3" fmla="*/ 12833 h 12833"/>
              <a:gd name="connsiteX0" fmla="*/ 0 w 20829"/>
              <a:gd name="connsiteY0" fmla="*/ 0 h 12833"/>
              <a:gd name="connsiteX1" fmla="*/ 20485 w 20829"/>
              <a:gd name="connsiteY1" fmla="*/ 2394 h 12833"/>
              <a:gd name="connsiteX2" fmla="*/ 17048 w 20829"/>
              <a:gd name="connsiteY2" fmla="*/ 8292 h 12833"/>
              <a:gd name="connsiteX3" fmla="*/ 7287 w 20829"/>
              <a:gd name="connsiteY3" fmla="*/ 12833 h 12833"/>
              <a:gd name="connsiteX0" fmla="*/ 0 w 21432"/>
              <a:gd name="connsiteY0" fmla="*/ 0 h 12833"/>
              <a:gd name="connsiteX1" fmla="*/ 20485 w 21432"/>
              <a:gd name="connsiteY1" fmla="*/ 2394 h 12833"/>
              <a:gd name="connsiteX2" fmla="*/ 17048 w 21432"/>
              <a:gd name="connsiteY2" fmla="*/ 8292 h 12833"/>
              <a:gd name="connsiteX3" fmla="*/ 7287 w 21432"/>
              <a:gd name="connsiteY3" fmla="*/ 12833 h 12833"/>
              <a:gd name="connsiteX0" fmla="*/ 0 w 21432"/>
              <a:gd name="connsiteY0" fmla="*/ 0 h 12833"/>
              <a:gd name="connsiteX1" fmla="*/ 20485 w 21432"/>
              <a:gd name="connsiteY1" fmla="*/ 2394 h 12833"/>
              <a:gd name="connsiteX2" fmla="*/ 17048 w 21432"/>
              <a:gd name="connsiteY2" fmla="*/ 8292 h 12833"/>
              <a:gd name="connsiteX3" fmla="*/ 7287 w 21432"/>
              <a:gd name="connsiteY3" fmla="*/ 12833 h 12833"/>
              <a:gd name="connsiteX0" fmla="*/ 0 w 20573"/>
              <a:gd name="connsiteY0" fmla="*/ 0 h 12833"/>
              <a:gd name="connsiteX1" fmla="*/ 20485 w 20573"/>
              <a:gd name="connsiteY1" fmla="*/ 2394 h 12833"/>
              <a:gd name="connsiteX2" fmla="*/ 7287 w 20573"/>
              <a:gd name="connsiteY2" fmla="*/ 12833 h 12833"/>
              <a:gd name="connsiteX0" fmla="*/ 0 w 26771"/>
              <a:gd name="connsiteY0" fmla="*/ 0 h 7977"/>
              <a:gd name="connsiteX1" fmla="*/ 20485 w 26771"/>
              <a:gd name="connsiteY1" fmla="*/ 2394 h 7977"/>
              <a:gd name="connsiteX2" fmla="*/ 25839 w 26771"/>
              <a:gd name="connsiteY2" fmla="*/ 7977 h 7977"/>
              <a:gd name="connsiteX0" fmla="*/ 0 w 9652"/>
              <a:gd name="connsiteY0" fmla="*/ 0 h 10000"/>
              <a:gd name="connsiteX1" fmla="*/ 7652 w 9652"/>
              <a:gd name="connsiteY1" fmla="*/ 3001 h 10000"/>
              <a:gd name="connsiteX2" fmla="*/ 9652 w 9652"/>
              <a:gd name="connsiteY2" fmla="*/ 10000 h 10000"/>
              <a:gd name="connsiteX0" fmla="*/ 0 w 10000"/>
              <a:gd name="connsiteY0" fmla="*/ 0 h 10000"/>
              <a:gd name="connsiteX1" fmla="*/ 6770 w 10000"/>
              <a:gd name="connsiteY1" fmla="*/ 2595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6770 w 10000"/>
              <a:gd name="connsiteY1" fmla="*/ 2595 h 10000"/>
              <a:gd name="connsiteX2" fmla="*/ 10000 w 10000"/>
              <a:gd name="connsiteY2" fmla="*/ 10000 h 10000"/>
              <a:gd name="connsiteX0" fmla="*/ 0 w 10347"/>
              <a:gd name="connsiteY0" fmla="*/ 0 h 9594"/>
              <a:gd name="connsiteX1" fmla="*/ 6770 w 10347"/>
              <a:gd name="connsiteY1" fmla="*/ 2595 h 9594"/>
              <a:gd name="connsiteX2" fmla="*/ 10347 w 10347"/>
              <a:gd name="connsiteY2" fmla="*/ 9594 h 9594"/>
              <a:gd name="connsiteX0" fmla="*/ 0 w 10000"/>
              <a:gd name="connsiteY0" fmla="*/ 0 h 10000"/>
              <a:gd name="connsiteX1" fmla="*/ 6543 w 10000"/>
              <a:gd name="connsiteY1" fmla="*/ 2705 h 10000"/>
              <a:gd name="connsiteX2" fmla="*/ 10000 w 10000"/>
              <a:gd name="connsiteY2" fmla="*/ 10000 h 10000"/>
              <a:gd name="connsiteX0" fmla="*/ 26823 w 26983"/>
              <a:gd name="connsiteY0" fmla="*/ 0 h 8096"/>
              <a:gd name="connsiteX1" fmla="*/ 1134 w 26983"/>
              <a:gd name="connsiteY1" fmla="*/ 801 h 8096"/>
              <a:gd name="connsiteX2" fmla="*/ 4591 w 26983"/>
              <a:gd name="connsiteY2" fmla="*/ 8096 h 8096"/>
              <a:gd name="connsiteX0" fmla="*/ 8250 w 8437"/>
              <a:gd name="connsiteY0" fmla="*/ 0 h 10000"/>
              <a:gd name="connsiteX1" fmla="*/ 5365 w 8437"/>
              <a:gd name="connsiteY1" fmla="*/ 3340 h 10000"/>
              <a:gd name="connsiteX2" fmla="*/ 10 w 8437"/>
              <a:gd name="connsiteY2" fmla="*/ 10000 h 10000"/>
              <a:gd name="connsiteX0" fmla="*/ 9778 w 9778"/>
              <a:gd name="connsiteY0" fmla="*/ 0 h 10000"/>
              <a:gd name="connsiteX1" fmla="*/ 6359 w 9778"/>
              <a:gd name="connsiteY1" fmla="*/ 3340 h 10000"/>
              <a:gd name="connsiteX2" fmla="*/ 12 w 9778"/>
              <a:gd name="connsiteY2" fmla="*/ 10000 h 10000"/>
              <a:gd name="connsiteX0" fmla="*/ 10002 w 10002"/>
              <a:gd name="connsiteY0" fmla="*/ 0 h 10000"/>
              <a:gd name="connsiteX1" fmla="*/ 5550 w 10002"/>
              <a:gd name="connsiteY1" fmla="*/ 3340 h 10000"/>
              <a:gd name="connsiteX2" fmla="*/ 14 w 10002"/>
              <a:gd name="connsiteY2" fmla="*/ 10000 h 10000"/>
              <a:gd name="connsiteX0" fmla="*/ 10003 w 10003"/>
              <a:gd name="connsiteY0" fmla="*/ 0 h 10000"/>
              <a:gd name="connsiteX1" fmla="*/ 5551 w 10003"/>
              <a:gd name="connsiteY1" fmla="*/ 3340 h 10000"/>
              <a:gd name="connsiteX2" fmla="*/ 15 w 10003"/>
              <a:gd name="connsiteY2" fmla="*/ 10000 h 10000"/>
              <a:gd name="connsiteX0" fmla="*/ 9988 w 9988"/>
              <a:gd name="connsiteY0" fmla="*/ 0 h 10000"/>
              <a:gd name="connsiteX1" fmla="*/ 5536 w 9988"/>
              <a:gd name="connsiteY1" fmla="*/ 3340 h 10000"/>
              <a:gd name="connsiteX2" fmla="*/ 0 w 9988"/>
              <a:gd name="connsiteY2" fmla="*/ 10000 h 10000"/>
              <a:gd name="connsiteX0" fmla="*/ 10252 w 10252"/>
              <a:gd name="connsiteY0" fmla="*/ 0 h 13266"/>
              <a:gd name="connsiteX1" fmla="*/ 5795 w 10252"/>
              <a:gd name="connsiteY1" fmla="*/ 3340 h 13266"/>
              <a:gd name="connsiteX2" fmla="*/ 0 w 10252"/>
              <a:gd name="connsiteY2" fmla="*/ 13266 h 13266"/>
              <a:gd name="connsiteX0" fmla="*/ 10252 w 10252"/>
              <a:gd name="connsiteY0" fmla="*/ 0 h 13266"/>
              <a:gd name="connsiteX1" fmla="*/ 5040 w 10252"/>
              <a:gd name="connsiteY1" fmla="*/ 3862 h 13266"/>
              <a:gd name="connsiteX2" fmla="*/ 0 w 10252"/>
              <a:gd name="connsiteY2" fmla="*/ 13266 h 13266"/>
              <a:gd name="connsiteX0" fmla="*/ 10252 w 10252"/>
              <a:gd name="connsiteY0" fmla="*/ 0 h 13266"/>
              <a:gd name="connsiteX1" fmla="*/ 5040 w 10252"/>
              <a:gd name="connsiteY1" fmla="*/ 3862 h 13266"/>
              <a:gd name="connsiteX2" fmla="*/ 0 w 10252"/>
              <a:gd name="connsiteY2" fmla="*/ 13266 h 13266"/>
              <a:gd name="connsiteX0" fmla="*/ 10252 w 10252"/>
              <a:gd name="connsiteY0" fmla="*/ 0 h 13266"/>
              <a:gd name="connsiteX1" fmla="*/ 5040 w 10252"/>
              <a:gd name="connsiteY1" fmla="*/ 3862 h 13266"/>
              <a:gd name="connsiteX2" fmla="*/ 0 w 10252"/>
              <a:gd name="connsiteY2" fmla="*/ 13266 h 1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2" h="13266">
                <a:moveTo>
                  <a:pt x="10252" y="0"/>
                </a:moveTo>
                <a:cubicBezTo>
                  <a:pt x="9198" y="4333"/>
                  <a:pt x="6749" y="2173"/>
                  <a:pt x="5040" y="3862"/>
                </a:cubicBezTo>
                <a:cubicBezTo>
                  <a:pt x="3331" y="5551"/>
                  <a:pt x="413" y="8188"/>
                  <a:pt x="0" y="13266"/>
                </a:cubicBezTo>
              </a:path>
            </a:pathLst>
          </a:cu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7277100" y="381000"/>
            <a:ext cx="1447800" cy="776105"/>
            <a:chOff x="5780088" y="802698"/>
            <a:chExt cx="1447800" cy="776105"/>
          </a:xfrm>
        </p:grpSpPr>
        <p:sp>
          <p:nvSpPr>
            <p:cNvPr id="106" name="TextBox 105"/>
            <p:cNvSpPr txBox="1"/>
            <p:nvPr/>
          </p:nvSpPr>
          <p:spPr>
            <a:xfrm>
              <a:off x="5780088" y="802698"/>
              <a:ext cx="1447800" cy="394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80088" y="1183823"/>
              <a:ext cx="1447800" cy="394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sp>
        <p:nvSpPr>
          <p:cNvPr id="108" name="Freeform 36"/>
          <p:cNvSpPr>
            <a:spLocks/>
          </p:cNvSpPr>
          <p:nvPr/>
        </p:nvSpPr>
        <p:spPr bwMode="auto">
          <a:xfrm>
            <a:off x="2960689" y="2362200"/>
            <a:ext cx="2601912" cy="2862077"/>
          </a:xfrm>
          <a:custGeom>
            <a:avLst/>
            <a:gdLst>
              <a:gd name="T0" fmla="*/ 1589 w 1589"/>
              <a:gd name="T1" fmla="*/ 0 h 279"/>
              <a:gd name="T2" fmla="*/ 1344 w 1589"/>
              <a:gd name="T3" fmla="*/ 163 h 279"/>
              <a:gd name="T4" fmla="*/ 926 w 1589"/>
              <a:gd name="T5" fmla="*/ 99 h 279"/>
              <a:gd name="T6" fmla="*/ 233 w 1589"/>
              <a:gd name="T7" fmla="*/ 58 h 279"/>
              <a:gd name="T8" fmla="*/ 0 w 1589"/>
              <a:gd name="T9" fmla="*/ 279 h 279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1466 w 10468"/>
              <a:gd name="connsiteY2" fmla="*/ 4789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5320 w 8956"/>
              <a:gd name="connsiteY0" fmla="*/ 0 h 16485"/>
              <a:gd name="connsiteX1" fmla="*/ 8926 w 8956"/>
              <a:gd name="connsiteY1" fmla="*/ 11262 h 16485"/>
              <a:gd name="connsiteX2" fmla="*/ 2714 w 8956"/>
              <a:gd name="connsiteY2" fmla="*/ 8177 h 16485"/>
              <a:gd name="connsiteX3" fmla="*/ 0 w 8956"/>
              <a:gd name="connsiteY3" fmla="*/ 16485 h 16485"/>
              <a:gd name="connsiteX0" fmla="*/ 5940 w 5940"/>
              <a:gd name="connsiteY0" fmla="*/ 0 h 10000"/>
              <a:gd name="connsiteX1" fmla="*/ 4625 w 5940"/>
              <a:gd name="connsiteY1" fmla="*/ 2605 h 10000"/>
              <a:gd name="connsiteX2" fmla="*/ 3030 w 5940"/>
              <a:gd name="connsiteY2" fmla="*/ 4960 h 10000"/>
              <a:gd name="connsiteX3" fmla="*/ 0 w 5940"/>
              <a:gd name="connsiteY3" fmla="*/ 10000 h 10000"/>
              <a:gd name="connsiteX0" fmla="*/ 10000 w 10000"/>
              <a:gd name="connsiteY0" fmla="*/ 0 h 10000"/>
              <a:gd name="connsiteX1" fmla="*/ 7786 w 10000"/>
              <a:gd name="connsiteY1" fmla="*/ 2605 h 10000"/>
              <a:gd name="connsiteX2" fmla="*/ 2853 w 10000"/>
              <a:gd name="connsiteY2" fmla="*/ 5077 h 10000"/>
              <a:gd name="connsiteX3" fmla="*/ 0 w 10000"/>
              <a:gd name="connsiteY3" fmla="*/ 10000 h 10000"/>
              <a:gd name="connsiteX0" fmla="*/ 10000 w 10000"/>
              <a:gd name="connsiteY0" fmla="*/ 0 h 10000"/>
              <a:gd name="connsiteX1" fmla="*/ 7786 w 10000"/>
              <a:gd name="connsiteY1" fmla="*/ 2605 h 10000"/>
              <a:gd name="connsiteX2" fmla="*/ 2853 w 10000"/>
              <a:gd name="connsiteY2" fmla="*/ 5077 h 10000"/>
              <a:gd name="connsiteX3" fmla="*/ 0 w 10000"/>
              <a:gd name="connsiteY3" fmla="*/ 10000 h 10000"/>
              <a:gd name="connsiteX0" fmla="*/ 10000 w 10000"/>
              <a:gd name="connsiteY0" fmla="*/ 0 h 10000"/>
              <a:gd name="connsiteX1" fmla="*/ 7786 w 10000"/>
              <a:gd name="connsiteY1" fmla="*/ 2605 h 10000"/>
              <a:gd name="connsiteX2" fmla="*/ 2853 w 10000"/>
              <a:gd name="connsiteY2" fmla="*/ 5077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9515" y="565"/>
                  <a:pt x="9466" y="1700"/>
                  <a:pt x="7786" y="2605"/>
                </a:cubicBezTo>
                <a:cubicBezTo>
                  <a:pt x="6106" y="3510"/>
                  <a:pt x="4933" y="3374"/>
                  <a:pt x="2853" y="5077"/>
                </a:cubicBezTo>
                <a:cubicBezTo>
                  <a:pt x="773" y="6780"/>
                  <a:pt x="461" y="9196"/>
                  <a:pt x="0" y="100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28"/>
          <p:cNvSpPr>
            <a:spLocks/>
          </p:cNvSpPr>
          <p:nvPr/>
        </p:nvSpPr>
        <p:spPr bwMode="auto">
          <a:xfrm>
            <a:off x="4383715" y="3509962"/>
            <a:ext cx="520073" cy="2306829"/>
          </a:xfrm>
          <a:custGeom>
            <a:avLst/>
            <a:gdLst>
              <a:gd name="T0" fmla="*/ 0 w 558"/>
              <a:gd name="T1" fmla="*/ 1495 h 1495"/>
              <a:gd name="T2" fmla="*/ 372 w 558"/>
              <a:gd name="T3" fmla="*/ 1390 h 1495"/>
              <a:gd name="T4" fmla="*/ 373 w 558"/>
              <a:gd name="T5" fmla="*/ 945 h 1495"/>
              <a:gd name="T6" fmla="*/ 271 w 558"/>
              <a:gd name="T7" fmla="*/ 327 h 1495"/>
              <a:gd name="T8" fmla="*/ 558 w 558"/>
              <a:gd name="T9" fmla="*/ 0 h 1495"/>
              <a:gd name="connsiteX0" fmla="*/ 0 w 6622"/>
              <a:gd name="connsiteY0" fmla="*/ 9825 h 9825"/>
              <a:gd name="connsiteX1" fmla="*/ 3289 w 6622"/>
              <a:gd name="connsiteY1" fmla="*/ 9298 h 9825"/>
              <a:gd name="connsiteX2" fmla="*/ 3307 w 6622"/>
              <a:gd name="connsiteY2" fmla="*/ 6321 h 9825"/>
              <a:gd name="connsiteX3" fmla="*/ 1479 w 6622"/>
              <a:gd name="connsiteY3" fmla="*/ 2187 h 9825"/>
              <a:gd name="connsiteX4" fmla="*/ 6622 w 6622"/>
              <a:gd name="connsiteY4" fmla="*/ 0 h 9825"/>
              <a:gd name="connsiteX0" fmla="*/ 0 w 8866"/>
              <a:gd name="connsiteY0" fmla="*/ 9893 h 9893"/>
              <a:gd name="connsiteX1" fmla="*/ 3833 w 8866"/>
              <a:gd name="connsiteY1" fmla="*/ 9464 h 9893"/>
              <a:gd name="connsiteX2" fmla="*/ 3860 w 8866"/>
              <a:gd name="connsiteY2" fmla="*/ 6434 h 9893"/>
              <a:gd name="connsiteX3" fmla="*/ 1099 w 8866"/>
              <a:gd name="connsiteY3" fmla="*/ 2226 h 9893"/>
              <a:gd name="connsiteX4" fmla="*/ 8866 w 8866"/>
              <a:gd name="connsiteY4" fmla="*/ 0 h 9893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4354 w 10000"/>
              <a:gd name="connsiteY2" fmla="*/ 6504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4354 w 10000"/>
              <a:gd name="connsiteY2" fmla="*/ 6504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4354 w 10000"/>
              <a:gd name="connsiteY2" fmla="*/ 6504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2116 w 10000"/>
              <a:gd name="connsiteY2" fmla="*/ 5351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2116 w 10000"/>
              <a:gd name="connsiteY2" fmla="*/ 5351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2116 w 10000"/>
              <a:gd name="connsiteY2" fmla="*/ 5351 h 10000"/>
              <a:gd name="connsiteX3" fmla="*/ 1240 w 10000"/>
              <a:gd name="connsiteY3" fmla="*/ 2250 h 10000"/>
              <a:gd name="connsiteX4" fmla="*/ 1000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6589" y="9300"/>
                  <a:pt x="6048" y="8828"/>
                  <a:pt x="6401" y="8053"/>
                </a:cubicBezTo>
                <a:cubicBezTo>
                  <a:pt x="6754" y="7278"/>
                  <a:pt x="3296" y="6210"/>
                  <a:pt x="2116" y="5351"/>
                </a:cubicBezTo>
                <a:cubicBezTo>
                  <a:pt x="936" y="4492"/>
                  <a:pt x="293" y="3331"/>
                  <a:pt x="1240" y="2250"/>
                </a:cubicBezTo>
                <a:cubicBezTo>
                  <a:pt x="2186" y="1170"/>
                  <a:pt x="8169" y="468"/>
                  <a:pt x="100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5257800" y="5659803"/>
            <a:ext cx="1676400" cy="6647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Put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*q here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Arrow Connector 4"/>
          <p:cNvCxnSpPr>
            <a:endCxn id="110" idx="1"/>
          </p:cNvCxnSpPr>
          <p:nvPr/>
        </p:nvCxnSpPr>
        <p:spPr bwMode="auto">
          <a:xfrm flipH="1" flipV="1">
            <a:off x="4716614" y="5367651"/>
            <a:ext cx="541186" cy="366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9" name="Freeform 29"/>
          <p:cNvSpPr>
            <a:spLocks/>
          </p:cNvSpPr>
          <p:nvPr/>
        </p:nvSpPr>
        <p:spPr bwMode="auto">
          <a:xfrm>
            <a:off x="90488" y="3746318"/>
            <a:ext cx="1054100" cy="539750"/>
          </a:xfrm>
          <a:custGeom>
            <a:avLst/>
            <a:gdLst>
              <a:gd name="T0" fmla="*/ 0 w 664"/>
              <a:gd name="T1" fmla="*/ 0 h 340"/>
              <a:gd name="T2" fmla="*/ 151 w 664"/>
              <a:gd name="T3" fmla="*/ 238 h 340"/>
              <a:gd name="T4" fmla="*/ 327 w 664"/>
              <a:gd name="T5" fmla="*/ 329 h 340"/>
              <a:gd name="T6" fmla="*/ 664 w 664"/>
              <a:gd name="T7" fmla="*/ 301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340">
                <a:moveTo>
                  <a:pt x="0" y="0"/>
                </a:moveTo>
                <a:cubicBezTo>
                  <a:pt x="25" y="40"/>
                  <a:pt x="96" y="183"/>
                  <a:pt x="151" y="238"/>
                </a:cubicBezTo>
                <a:cubicBezTo>
                  <a:pt x="206" y="293"/>
                  <a:pt x="242" y="318"/>
                  <a:pt x="327" y="329"/>
                </a:cubicBezTo>
                <a:cubicBezTo>
                  <a:pt x="412" y="340"/>
                  <a:pt x="594" y="307"/>
                  <a:pt x="664" y="30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 Item to a List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534400" cy="4171950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addAfter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*q){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-&gt; next = p -&gt; next;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-&gt; next = q;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p;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646" name="Freeform 46"/>
          <p:cNvSpPr>
            <a:spLocks/>
          </p:cNvSpPr>
          <p:nvPr/>
        </p:nvSpPr>
        <p:spPr bwMode="auto">
          <a:xfrm>
            <a:off x="4876800" y="3841750"/>
            <a:ext cx="1238250" cy="304800"/>
          </a:xfrm>
          <a:custGeom>
            <a:avLst/>
            <a:gdLst>
              <a:gd name="T0" fmla="*/ 0 w 780"/>
              <a:gd name="T1" fmla="*/ 28 h 192"/>
              <a:gd name="T2" fmla="*/ 384 w 780"/>
              <a:gd name="T3" fmla="*/ 187 h 192"/>
              <a:gd name="T4" fmla="*/ 780 w 780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0" h="192">
                <a:moveTo>
                  <a:pt x="0" y="28"/>
                </a:moveTo>
                <a:cubicBezTo>
                  <a:pt x="64" y="54"/>
                  <a:pt x="254" y="192"/>
                  <a:pt x="384" y="187"/>
                </a:cubicBezTo>
                <a:cubicBezTo>
                  <a:pt x="514" y="182"/>
                  <a:pt x="698" y="39"/>
                  <a:pt x="780" y="0"/>
                </a:cubicBezTo>
              </a:path>
            </a:pathLst>
          </a:custGeom>
          <a:noFill/>
          <a:ln w="22225" cap="flat" cmpd="sng">
            <a:solidFill>
              <a:schemeClr val="folHlink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144588" y="3509963"/>
            <a:ext cx="7580312" cy="2814637"/>
            <a:chOff x="1144588" y="3509963"/>
            <a:chExt cx="7580312" cy="2814637"/>
          </a:xfrm>
        </p:grpSpPr>
        <p:sp>
          <p:nvSpPr>
            <p:cNvPr id="52" name="Freeform 29"/>
            <p:cNvSpPr>
              <a:spLocks/>
            </p:cNvSpPr>
            <p:nvPr/>
          </p:nvSpPr>
          <p:spPr bwMode="auto">
            <a:xfrm>
              <a:off x="1905000" y="4800600"/>
              <a:ext cx="1054100" cy="539750"/>
            </a:xfrm>
            <a:custGeom>
              <a:avLst/>
              <a:gdLst>
                <a:gd name="T0" fmla="*/ 0 w 664"/>
                <a:gd name="T1" fmla="*/ 0 h 340"/>
                <a:gd name="T2" fmla="*/ 151 w 664"/>
                <a:gd name="T3" fmla="*/ 238 h 340"/>
                <a:gd name="T4" fmla="*/ 327 w 664"/>
                <a:gd name="T5" fmla="*/ 329 h 340"/>
                <a:gd name="T6" fmla="*/ 664 w 664"/>
                <a:gd name="T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4" h="340">
                  <a:moveTo>
                    <a:pt x="0" y="0"/>
                  </a:moveTo>
                  <a:cubicBezTo>
                    <a:pt x="25" y="40"/>
                    <a:pt x="96" y="183"/>
                    <a:pt x="151" y="238"/>
                  </a:cubicBezTo>
                  <a:cubicBezTo>
                    <a:pt x="206" y="293"/>
                    <a:pt x="242" y="318"/>
                    <a:pt x="327" y="329"/>
                  </a:cubicBezTo>
                  <a:cubicBezTo>
                    <a:pt x="412" y="340"/>
                    <a:pt x="594" y="307"/>
                    <a:pt x="664" y="30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30"/>
            <p:cNvGrpSpPr>
              <a:grpSpLocks/>
            </p:cNvGrpSpPr>
            <p:nvPr/>
          </p:nvGrpSpPr>
          <p:grpSpPr bwMode="auto">
            <a:xfrm>
              <a:off x="8153400" y="6096000"/>
              <a:ext cx="304800" cy="228600"/>
              <a:chOff x="461" y="3552"/>
              <a:chExt cx="192" cy="144"/>
            </a:xfrm>
          </p:grpSpPr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33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34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Freeform 35"/>
            <p:cNvSpPr>
              <a:spLocks/>
            </p:cNvSpPr>
            <p:nvPr/>
          </p:nvSpPr>
          <p:spPr bwMode="auto">
            <a:xfrm>
              <a:off x="7800975" y="5391150"/>
              <a:ext cx="506413" cy="685800"/>
            </a:xfrm>
            <a:custGeom>
              <a:avLst/>
              <a:gdLst>
                <a:gd name="T0" fmla="*/ 0 w 319"/>
                <a:gd name="T1" fmla="*/ 0 h 432"/>
                <a:gd name="T2" fmla="*/ 144 w 319"/>
                <a:gd name="T3" fmla="*/ 54 h 432"/>
                <a:gd name="T4" fmla="*/ 252 w 319"/>
                <a:gd name="T5" fmla="*/ 198 h 432"/>
                <a:gd name="T6" fmla="*/ 319 w 319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432">
                  <a:moveTo>
                    <a:pt x="0" y="0"/>
                  </a:moveTo>
                  <a:cubicBezTo>
                    <a:pt x="25" y="9"/>
                    <a:pt x="102" y="21"/>
                    <a:pt x="144" y="54"/>
                  </a:cubicBezTo>
                  <a:cubicBezTo>
                    <a:pt x="186" y="87"/>
                    <a:pt x="223" y="135"/>
                    <a:pt x="252" y="198"/>
                  </a:cubicBezTo>
                  <a:cubicBezTo>
                    <a:pt x="281" y="261"/>
                    <a:pt x="305" y="383"/>
                    <a:pt x="319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37"/>
            <p:cNvSpPr>
              <a:spLocks/>
            </p:cNvSpPr>
            <p:nvPr/>
          </p:nvSpPr>
          <p:spPr bwMode="auto">
            <a:xfrm>
              <a:off x="6143625" y="4011613"/>
              <a:ext cx="1133475" cy="693737"/>
            </a:xfrm>
            <a:custGeom>
              <a:avLst/>
              <a:gdLst>
                <a:gd name="T0" fmla="*/ 0 w 714"/>
                <a:gd name="T1" fmla="*/ 41 h 437"/>
                <a:gd name="T2" fmla="*/ 384 w 714"/>
                <a:gd name="T3" fmla="*/ 23 h 437"/>
                <a:gd name="T4" fmla="*/ 648 w 714"/>
                <a:gd name="T5" fmla="*/ 179 h 437"/>
                <a:gd name="T6" fmla="*/ 714 w 714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4" h="437">
                  <a:moveTo>
                    <a:pt x="0" y="41"/>
                  </a:moveTo>
                  <a:cubicBezTo>
                    <a:pt x="64" y="38"/>
                    <a:pt x="276" y="0"/>
                    <a:pt x="384" y="23"/>
                  </a:cubicBezTo>
                  <a:cubicBezTo>
                    <a:pt x="492" y="46"/>
                    <a:pt x="593" y="110"/>
                    <a:pt x="648" y="179"/>
                  </a:cubicBezTo>
                  <a:cubicBezTo>
                    <a:pt x="703" y="248"/>
                    <a:pt x="700" y="383"/>
                    <a:pt x="714" y="43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144588" y="4206096"/>
              <a:ext cx="1447800" cy="776105"/>
              <a:chOff x="2235200" y="3581275"/>
              <a:chExt cx="1447800" cy="776105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2235200" y="3581275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payload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35200" y="3962400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next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959100" y="5278678"/>
              <a:ext cx="1447800" cy="776105"/>
              <a:chOff x="2235200" y="3581275"/>
              <a:chExt cx="1447800" cy="77610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2235200" y="3581275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payload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235200" y="3962400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next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903788" y="3509963"/>
              <a:ext cx="1447800" cy="776105"/>
              <a:chOff x="2235200" y="3581275"/>
              <a:chExt cx="1447800" cy="77610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2235200" y="3581275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payload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35200" y="3962400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next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277100" y="4675159"/>
              <a:ext cx="1447800" cy="776105"/>
              <a:chOff x="2235200" y="3581275"/>
              <a:chExt cx="1447800" cy="776105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235200" y="3581275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payload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35200" y="3962400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next</a:t>
                </a:r>
              </a:p>
            </p:txBody>
          </p:sp>
        </p:grpSp>
      </p:grpSp>
      <p:sp>
        <p:nvSpPr>
          <p:cNvPr id="73" name="Freeform 36"/>
          <p:cNvSpPr>
            <a:spLocks/>
          </p:cNvSpPr>
          <p:nvPr/>
        </p:nvSpPr>
        <p:spPr bwMode="auto">
          <a:xfrm>
            <a:off x="2846951" y="2285999"/>
            <a:ext cx="1536764" cy="2992791"/>
          </a:xfrm>
          <a:custGeom>
            <a:avLst/>
            <a:gdLst>
              <a:gd name="T0" fmla="*/ 984 w 984"/>
              <a:gd name="T1" fmla="*/ 0 h 1686"/>
              <a:gd name="T2" fmla="*/ 292 w 984"/>
              <a:gd name="T3" fmla="*/ 349 h 1686"/>
              <a:gd name="T4" fmla="*/ 12 w 984"/>
              <a:gd name="T5" fmla="*/ 768 h 1686"/>
              <a:gd name="T6" fmla="*/ 222 w 984"/>
              <a:gd name="T7" fmla="*/ 1686 h 1686"/>
              <a:gd name="connsiteX0" fmla="*/ 5414 w 5414"/>
              <a:gd name="connsiteY0" fmla="*/ 0 h 12609"/>
              <a:gd name="connsiteX1" fmla="*/ 2851 w 5414"/>
              <a:gd name="connsiteY1" fmla="*/ 4679 h 12609"/>
              <a:gd name="connsiteX2" fmla="*/ 6 w 5414"/>
              <a:gd name="connsiteY2" fmla="*/ 7164 h 12609"/>
              <a:gd name="connsiteX3" fmla="*/ 2140 w 5414"/>
              <a:gd name="connsiteY3" fmla="*/ 12609 h 12609"/>
              <a:gd name="connsiteX0" fmla="*/ 10000 w 10000"/>
              <a:gd name="connsiteY0" fmla="*/ 0 h 10000"/>
              <a:gd name="connsiteX1" fmla="*/ 5266 w 10000"/>
              <a:gd name="connsiteY1" fmla="*/ 3711 h 10000"/>
              <a:gd name="connsiteX2" fmla="*/ 11 w 10000"/>
              <a:gd name="connsiteY2" fmla="*/ 5682 h 10000"/>
              <a:gd name="connsiteX3" fmla="*/ 3953 w 10000"/>
              <a:gd name="connsiteY3" fmla="*/ 10000 h 10000"/>
              <a:gd name="connsiteX0" fmla="*/ 10000 w 10000"/>
              <a:gd name="connsiteY0" fmla="*/ 0 h 10000"/>
              <a:gd name="connsiteX1" fmla="*/ 3792 w 10000"/>
              <a:gd name="connsiteY1" fmla="*/ 2898 h 10000"/>
              <a:gd name="connsiteX2" fmla="*/ 11 w 10000"/>
              <a:gd name="connsiteY2" fmla="*/ 5682 h 10000"/>
              <a:gd name="connsiteX3" fmla="*/ 3953 w 10000"/>
              <a:gd name="connsiteY3" fmla="*/ 10000 h 10000"/>
              <a:gd name="connsiteX0" fmla="*/ 14365 w 14365"/>
              <a:gd name="connsiteY0" fmla="*/ 0 h 10542"/>
              <a:gd name="connsiteX1" fmla="*/ 8157 w 14365"/>
              <a:gd name="connsiteY1" fmla="*/ 2898 h 10542"/>
              <a:gd name="connsiteX2" fmla="*/ 4376 w 14365"/>
              <a:gd name="connsiteY2" fmla="*/ 5682 h 10542"/>
              <a:gd name="connsiteX3" fmla="*/ 62 w 14365"/>
              <a:gd name="connsiteY3" fmla="*/ 10542 h 10542"/>
              <a:gd name="connsiteX0" fmla="*/ 14303 w 14303"/>
              <a:gd name="connsiteY0" fmla="*/ 0 h 10542"/>
              <a:gd name="connsiteX1" fmla="*/ 8095 w 14303"/>
              <a:gd name="connsiteY1" fmla="*/ 2898 h 10542"/>
              <a:gd name="connsiteX2" fmla="*/ 4314 w 14303"/>
              <a:gd name="connsiteY2" fmla="*/ 5682 h 10542"/>
              <a:gd name="connsiteX3" fmla="*/ 0 w 14303"/>
              <a:gd name="connsiteY3" fmla="*/ 10542 h 10542"/>
              <a:gd name="connsiteX0" fmla="*/ 14303 w 14303"/>
              <a:gd name="connsiteY0" fmla="*/ 0 h 10542"/>
              <a:gd name="connsiteX1" fmla="*/ 8095 w 14303"/>
              <a:gd name="connsiteY1" fmla="*/ 2898 h 10542"/>
              <a:gd name="connsiteX2" fmla="*/ 3724 w 14303"/>
              <a:gd name="connsiteY2" fmla="*/ 5436 h 10542"/>
              <a:gd name="connsiteX3" fmla="*/ 0 w 14303"/>
              <a:gd name="connsiteY3" fmla="*/ 10542 h 10542"/>
              <a:gd name="connsiteX0" fmla="*/ 14303 w 14303"/>
              <a:gd name="connsiteY0" fmla="*/ 0 h 10542"/>
              <a:gd name="connsiteX1" fmla="*/ 8095 w 14303"/>
              <a:gd name="connsiteY1" fmla="*/ 2898 h 10542"/>
              <a:gd name="connsiteX2" fmla="*/ 3724 w 14303"/>
              <a:gd name="connsiteY2" fmla="*/ 5436 h 10542"/>
              <a:gd name="connsiteX3" fmla="*/ 0 w 14303"/>
              <a:gd name="connsiteY3" fmla="*/ 10542 h 10542"/>
              <a:gd name="connsiteX0" fmla="*/ 14303 w 14303"/>
              <a:gd name="connsiteY0" fmla="*/ 0 h 10542"/>
              <a:gd name="connsiteX1" fmla="*/ 8095 w 14303"/>
              <a:gd name="connsiteY1" fmla="*/ 2898 h 10542"/>
              <a:gd name="connsiteX2" fmla="*/ 3724 w 14303"/>
              <a:gd name="connsiteY2" fmla="*/ 5436 h 10542"/>
              <a:gd name="connsiteX3" fmla="*/ 0 w 14303"/>
              <a:gd name="connsiteY3" fmla="*/ 10542 h 10542"/>
              <a:gd name="connsiteX0" fmla="*/ 14303 w 14303"/>
              <a:gd name="connsiteY0" fmla="*/ 0 h 10542"/>
              <a:gd name="connsiteX1" fmla="*/ 8095 w 14303"/>
              <a:gd name="connsiteY1" fmla="*/ 2898 h 10542"/>
              <a:gd name="connsiteX2" fmla="*/ 3724 w 14303"/>
              <a:gd name="connsiteY2" fmla="*/ 5436 h 10542"/>
              <a:gd name="connsiteX3" fmla="*/ 0 w 14303"/>
              <a:gd name="connsiteY3" fmla="*/ 10542 h 10542"/>
              <a:gd name="connsiteX0" fmla="*/ 14303 w 14303"/>
              <a:gd name="connsiteY0" fmla="*/ 0 h 10542"/>
              <a:gd name="connsiteX1" fmla="*/ 1018 w 14303"/>
              <a:gd name="connsiteY1" fmla="*/ 2455 h 10542"/>
              <a:gd name="connsiteX2" fmla="*/ 3724 w 14303"/>
              <a:gd name="connsiteY2" fmla="*/ 5436 h 10542"/>
              <a:gd name="connsiteX3" fmla="*/ 0 w 14303"/>
              <a:gd name="connsiteY3" fmla="*/ 10542 h 10542"/>
              <a:gd name="connsiteX0" fmla="*/ 15697 w 15697"/>
              <a:gd name="connsiteY0" fmla="*/ 0 h 10542"/>
              <a:gd name="connsiteX1" fmla="*/ 2412 w 15697"/>
              <a:gd name="connsiteY1" fmla="*/ 2455 h 10542"/>
              <a:gd name="connsiteX2" fmla="*/ 7 w 15697"/>
              <a:gd name="connsiteY2" fmla="*/ 5608 h 10542"/>
              <a:gd name="connsiteX3" fmla="*/ 1394 w 15697"/>
              <a:gd name="connsiteY3" fmla="*/ 10542 h 10542"/>
              <a:gd name="connsiteX0" fmla="*/ 15777 w 15777"/>
              <a:gd name="connsiteY0" fmla="*/ 0 h 10542"/>
              <a:gd name="connsiteX1" fmla="*/ 2492 w 15777"/>
              <a:gd name="connsiteY1" fmla="*/ 2455 h 10542"/>
              <a:gd name="connsiteX2" fmla="*/ 87 w 15777"/>
              <a:gd name="connsiteY2" fmla="*/ 5608 h 10542"/>
              <a:gd name="connsiteX3" fmla="*/ 1474 w 15777"/>
              <a:gd name="connsiteY3" fmla="*/ 10542 h 10542"/>
              <a:gd name="connsiteX0" fmla="*/ 15745 w 15745"/>
              <a:gd name="connsiteY0" fmla="*/ 0 h 10542"/>
              <a:gd name="connsiteX1" fmla="*/ 2460 w 15745"/>
              <a:gd name="connsiteY1" fmla="*/ 2455 h 10542"/>
              <a:gd name="connsiteX2" fmla="*/ 55 w 15745"/>
              <a:gd name="connsiteY2" fmla="*/ 5608 h 10542"/>
              <a:gd name="connsiteX3" fmla="*/ 3295 w 15745"/>
              <a:gd name="connsiteY3" fmla="*/ 8275 h 10542"/>
              <a:gd name="connsiteX4" fmla="*/ 1442 w 15745"/>
              <a:gd name="connsiteY4" fmla="*/ 10542 h 10542"/>
              <a:gd name="connsiteX0" fmla="*/ 15745 w 15745"/>
              <a:gd name="connsiteY0" fmla="*/ 0 h 10542"/>
              <a:gd name="connsiteX1" fmla="*/ 2460 w 15745"/>
              <a:gd name="connsiteY1" fmla="*/ 2455 h 10542"/>
              <a:gd name="connsiteX2" fmla="*/ 55 w 15745"/>
              <a:gd name="connsiteY2" fmla="*/ 5608 h 10542"/>
              <a:gd name="connsiteX3" fmla="*/ 3295 w 15745"/>
              <a:gd name="connsiteY3" fmla="*/ 8275 h 10542"/>
              <a:gd name="connsiteX4" fmla="*/ 1442 w 15745"/>
              <a:gd name="connsiteY4" fmla="*/ 10542 h 10542"/>
              <a:gd name="connsiteX0" fmla="*/ 15745 w 15745"/>
              <a:gd name="connsiteY0" fmla="*/ 0 h 10542"/>
              <a:gd name="connsiteX1" fmla="*/ 2460 w 15745"/>
              <a:gd name="connsiteY1" fmla="*/ 2455 h 10542"/>
              <a:gd name="connsiteX2" fmla="*/ 55 w 15745"/>
              <a:gd name="connsiteY2" fmla="*/ 5608 h 10542"/>
              <a:gd name="connsiteX3" fmla="*/ 3295 w 15745"/>
              <a:gd name="connsiteY3" fmla="*/ 8275 h 10542"/>
              <a:gd name="connsiteX4" fmla="*/ 1442 w 15745"/>
              <a:gd name="connsiteY4" fmla="*/ 10542 h 10542"/>
              <a:gd name="connsiteX0" fmla="*/ 15745 w 15745"/>
              <a:gd name="connsiteY0" fmla="*/ 0 h 10542"/>
              <a:gd name="connsiteX1" fmla="*/ 2460 w 15745"/>
              <a:gd name="connsiteY1" fmla="*/ 2455 h 10542"/>
              <a:gd name="connsiteX2" fmla="*/ 55 w 15745"/>
              <a:gd name="connsiteY2" fmla="*/ 5608 h 10542"/>
              <a:gd name="connsiteX3" fmla="*/ 3295 w 15745"/>
              <a:gd name="connsiteY3" fmla="*/ 8275 h 10542"/>
              <a:gd name="connsiteX4" fmla="*/ 1442 w 15745"/>
              <a:gd name="connsiteY4" fmla="*/ 10542 h 10542"/>
              <a:gd name="connsiteX0" fmla="*/ 15745 w 15745"/>
              <a:gd name="connsiteY0" fmla="*/ 0 h 10542"/>
              <a:gd name="connsiteX1" fmla="*/ 2460 w 15745"/>
              <a:gd name="connsiteY1" fmla="*/ 2455 h 10542"/>
              <a:gd name="connsiteX2" fmla="*/ 55 w 15745"/>
              <a:gd name="connsiteY2" fmla="*/ 5608 h 10542"/>
              <a:gd name="connsiteX3" fmla="*/ 3295 w 15745"/>
              <a:gd name="connsiteY3" fmla="*/ 8275 h 10542"/>
              <a:gd name="connsiteX4" fmla="*/ 1442 w 15745"/>
              <a:gd name="connsiteY4" fmla="*/ 10542 h 10542"/>
              <a:gd name="connsiteX0" fmla="*/ 15745 w 15745"/>
              <a:gd name="connsiteY0" fmla="*/ 0 h 10542"/>
              <a:gd name="connsiteX1" fmla="*/ 2460 w 15745"/>
              <a:gd name="connsiteY1" fmla="*/ 2455 h 10542"/>
              <a:gd name="connsiteX2" fmla="*/ 55 w 15745"/>
              <a:gd name="connsiteY2" fmla="*/ 5608 h 10542"/>
              <a:gd name="connsiteX3" fmla="*/ 3295 w 15745"/>
              <a:gd name="connsiteY3" fmla="*/ 8275 h 10542"/>
              <a:gd name="connsiteX4" fmla="*/ 1442 w 15745"/>
              <a:gd name="connsiteY4" fmla="*/ 10542 h 10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" h="10542">
                <a:moveTo>
                  <a:pt x="15745" y="0"/>
                </a:moveTo>
                <a:cubicBezTo>
                  <a:pt x="13488" y="1332"/>
                  <a:pt x="5075" y="1520"/>
                  <a:pt x="2460" y="2455"/>
                </a:cubicBezTo>
                <a:cubicBezTo>
                  <a:pt x="-155" y="3390"/>
                  <a:pt x="-84" y="4638"/>
                  <a:pt x="55" y="5608"/>
                </a:cubicBezTo>
                <a:cubicBezTo>
                  <a:pt x="194" y="6578"/>
                  <a:pt x="3359" y="7404"/>
                  <a:pt x="3295" y="8275"/>
                </a:cubicBezTo>
                <a:cubicBezTo>
                  <a:pt x="3231" y="9146"/>
                  <a:pt x="1472" y="10185"/>
                  <a:pt x="1442" y="1054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5181600" y="2430077"/>
            <a:ext cx="1447800" cy="776105"/>
            <a:chOff x="5780088" y="802698"/>
            <a:chExt cx="1447800" cy="776105"/>
          </a:xfrm>
        </p:grpSpPr>
        <p:sp>
          <p:nvSpPr>
            <p:cNvPr id="76" name="TextBox 75"/>
            <p:cNvSpPr txBox="1"/>
            <p:nvPr/>
          </p:nvSpPr>
          <p:spPr>
            <a:xfrm>
              <a:off x="5780088" y="802698"/>
              <a:ext cx="1447800" cy="394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80088" y="1183823"/>
              <a:ext cx="1447800" cy="394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sp>
        <p:nvSpPr>
          <p:cNvPr id="78" name="Freeform 36"/>
          <p:cNvSpPr>
            <a:spLocks/>
          </p:cNvSpPr>
          <p:nvPr/>
        </p:nvSpPr>
        <p:spPr bwMode="auto">
          <a:xfrm>
            <a:off x="1144589" y="3191434"/>
            <a:ext cx="850440" cy="1020204"/>
          </a:xfrm>
          <a:custGeom>
            <a:avLst/>
            <a:gdLst>
              <a:gd name="T0" fmla="*/ 1589 w 1589"/>
              <a:gd name="T1" fmla="*/ 0 h 279"/>
              <a:gd name="T2" fmla="*/ 1344 w 1589"/>
              <a:gd name="T3" fmla="*/ 163 h 279"/>
              <a:gd name="T4" fmla="*/ 926 w 1589"/>
              <a:gd name="T5" fmla="*/ 99 h 279"/>
              <a:gd name="T6" fmla="*/ 233 w 1589"/>
              <a:gd name="T7" fmla="*/ 58 h 279"/>
              <a:gd name="T8" fmla="*/ 0 w 1589"/>
              <a:gd name="T9" fmla="*/ 279 h 279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1466 w 10468"/>
              <a:gd name="connsiteY2" fmla="*/ 4789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5320 w 8956"/>
              <a:gd name="connsiteY0" fmla="*/ 0 h 16485"/>
              <a:gd name="connsiteX1" fmla="*/ 8926 w 8956"/>
              <a:gd name="connsiteY1" fmla="*/ 11262 h 16485"/>
              <a:gd name="connsiteX2" fmla="*/ 2714 w 8956"/>
              <a:gd name="connsiteY2" fmla="*/ 8177 h 16485"/>
              <a:gd name="connsiteX3" fmla="*/ 0 w 8956"/>
              <a:gd name="connsiteY3" fmla="*/ 16485 h 16485"/>
              <a:gd name="connsiteX0" fmla="*/ 5940 w 5940"/>
              <a:gd name="connsiteY0" fmla="*/ 0 h 10000"/>
              <a:gd name="connsiteX1" fmla="*/ 4625 w 5940"/>
              <a:gd name="connsiteY1" fmla="*/ 2605 h 10000"/>
              <a:gd name="connsiteX2" fmla="*/ 3030 w 5940"/>
              <a:gd name="connsiteY2" fmla="*/ 4960 h 10000"/>
              <a:gd name="connsiteX3" fmla="*/ 0 w 5940"/>
              <a:gd name="connsiteY3" fmla="*/ 10000 h 10000"/>
              <a:gd name="connsiteX0" fmla="*/ 10000 w 10000"/>
              <a:gd name="connsiteY0" fmla="*/ 0 h 10000"/>
              <a:gd name="connsiteX1" fmla="*/ 7786 w 10000"/>
              <a:gd name="connsiteY1" fmla="*/ 2605 h 10000"/>
              <a:gd name="connsiteX2" fmla="*/ 2853 w 10000"/>
              <a:gd name="connsiteY2" fmla="*/ 5077 h 10000"/>
              <a:gd name="connsiteX3" fmla="*/ 0 w 10000"/>
              <a:gd name="connsiteY3" fmla="*/ 10000 h 10000"/>
              <a:gd name="connsiteX0" fmla="*/ 10000 w 10000"/>
              <a:gd name="connsiteY0" fmla="*/ 0 h 10000"/>
              <a:gd name="connsiteX1" fmla="*/ 7786 w 10000"/>
              <a:gd name="connsiteY1" fmla="*/ 2605 h 10000"/>
              <a:gd name="connsiteX2" fmla="*/ 2853 w 10000"/>
              <a:gd name="connsiteY2" fmla="*/ 5077 h 10000"/>
              <a:gd name="connsiteX3" fmla="*/ 0 w 10000"/>
              <a:gd name="connsiteY3" fmla="*/ 10000 h 10000"/>
              <a:gd name="connsiteX0" fmla="*/ 10000 w 10000"/>
              <a:gd name="connsiteY0" fmla="*/ 0 h 10000"/>
              <a:gd name="connsiteX1" fmla="*/ 7786 w 10000"/>
              <a:gd name="connsiteY1" fmla="*/ 2605 h 10000"/>
              <a:gd name="connsiteX2" fmla="*/ 2853 w 10000"/>
              <a:gd name="connsiteY2" fmla="*/ 5077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9515" y="565"/>
                  <a:pt x="9466" y="1700"/>
                  <a:pt x="7786" y="2605"/>
                </a:cubicBezTo>
                <a:cubicBezTo>
                  <a:pt x="6106" y="3510"/>
                  <a:pt x="4933" y="3374"/>
                  <a:pt x="2853" y="5077"/>
                </a:cubicBezTo>
                <a:cubicBezTo>
                  <a:pt x="773" y="6780"/>
                  <a:pt x="461" y="9196"/>
                  <a:pt x="0" y="100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28"/>
          <p:cNvSpPr>
            <a:spLocks/>
          </p:cNvSpPr>
          <p:nvPr/>
        </p:nvSpPr>
        <p:spPr bwMode="auto">
          <a:xfrm>
            <a:off x="4383715" y="3509962"/>
            <a:ext cx="520073" cy="2306829"/>
          </a:xfrm>
          <a:custGeom>
            <a:avLst/>
            <a:gdLst>
              <a:gd name="T0" fmla="*/ 0 w 558"/>
              <a:gd name="T1" fmla="*/ 1495 h 1495"/>
              <a:gd name="T2" fmla="*/ 372 w 558"/>
              <a:gd name="T3" fmla="*/ 1390 h 1495"/>
              <a:gd name="T4" fmla="*/ 373 w 558"/>
              <a:gd name="T5" fmla="*/ 945 h 1495"/>
              <a:gd name="T6" fmla="*/ 271 w 558"/>
              <a:gd name="T7" fmla="*/ 327 h 1495"/>
              <a:gd name="T8" fmla="*/ 558 w 558"/>
              <a:gd name="T9" fmla="*/ 0 h 1495"/>
              <a:gd name="connsiteX0" fmla="*/ 0 w 6622"/>
              <a:gd name="connsiteY0" fmla="*/ 9825 h 9825"/>
              <a:gd name="connsiteX1" fmla="*/ 3289 w 6622"/>
              <a:gd name="connsiteY1" fmla="*/ 9298 h 9825"/>
              <a:gd name="connsiteX2" fmla="*/ 3307 w 6622"/>
              <a:gd name="connsiteY2" fmla="*/ 6321 h 9825"/>
              <a:gd name="connsiteX3" fmla="*/ 1479 w 6622"/>
              <a:gd name="connsiteY3" fmla="*/ 2187 h 9825"/>
              <a:gd name="connsiteX4" fmla="*/ 6622 w 6622"/>
              <a:gd name="connsiteY4" fmla="*/ 0 h 9825"/>
              <a:gd name="connsiteX0" fmla="*/ 0 w 8866"/>
              <a:gd name="connsiteY0" fmla="*/ 9893 h 9893"/>
              <a:gd name="connsiteX1" fmla="*/ 3833 w 8866"/>
              <a:gd name="connsiteY1" fmla="*/ 9464 h 9893"/>
              <a:gd name="connsiteX2" fmla="*/ 3860 w 8866"/>
              <a:gd name="connsiteY2" fmla="*/ 6434 h 9893"/>
              <a:gd name="connsiteX3" fmla="*/ 1099 w 8866"/>
              <a:gd name="connsiteY3" fmla="*/ 2226 h 9893"/>
              <a:gd name="connsiteX4" fmla="*/ 8866 w 8866"/>
              <a:gd name="connsiteY4" fmla="*/ 0 h 9893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4354 w 10000"/>
              <a:gd name="connsiteY2" fmla="*/ 6504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4354 w 10000"/>
              <a:gd name="connsiteY2" fmla="*/ 6504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4354 w 10000"/>
              <a:gd name="connsiteY2" fmla="*/ 6504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2116 w 10000"/>
              <a:gd name="connsiteY2" fmla="*/ 5351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2116 w 10000"/>
              <a:gd name="connsiteY2" fmla="*/ 5351 h 10000"/>
              <a:gd name="connsiteX3" fmla="*/ 1240 w 10000"/>
              <a:gd name="connsiteY3" fmla="*/ 2250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6401 w 10000"/>
              <a:gd name="connsiteY1" fmla="*/ 8053 h 10000"/>
              <a:gd name="connsiteX2" fmla="*/ 2116 w 10000"/>
              <a:gd name="connsiteY2" fmla="*/ 5351 h 10000"/>
              <a:gd name="connsiteX3" fmla="*/ 1240 w 10000"/>
              <a:gd name="connsiteY3" fmla="*/ 2250 h 10000"/>
              <a:gd name="connsiteX4" fmla="*/ 1000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6589" y="9300"/>
                  <a:pt x="6048" y="8828"/>
                  <a:pt x="6401" y="8053"/>
                </a:cubicBezTo>
                <a:cubicBezTo>
                  <a:pt x="6754" y="7278"/>
                  <a:pt x="3296" y="6210"/>
                  <a:pt x="2116" y="5351"/>
                </a:cubicBezTo>
                <a:cubicBezTo>
                  <a:pt x="936" y="4492"/>
                  <a:pt x="293" y="3331"/>
                  <a:pt x="1240" y="2250"/>
                </a:cubicBezTo>
                <a:cubicBezTo>
                  <a:pt x="2186" y="1170"/>
                  <a:pt x="8169" y="468"/>
                  <a:pt x="100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cxnSp>
        <p:nvCxnSpPr>
          <p:cNvPr id="4" name="Curved Connector 3"/>
          <p:cNvCxnSpPr/>
          <p:nvPr/>
        </p:nvCxnSpPr>
        <p:spPr bwMode="auto">
          <a:xfrm rot="5400000">
            <a:off x="4645819" y="2974181"/>
            <a:ext cx="766762" cy="30480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032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28"/>
          <p:cNvSpPr>
            <a:spLocks/>
          </p:cNvSpPr>
          <p:nvPr/>
        </p:nvSpPr>
        <p:spPr bwMode="auto">
          <a:xfrm>
            <a:off x="2903770" y="2745281"/>
            <a:ext cx="1718055" cy="3137993"/>
          </a:xfrm>
          <a:custGeom>
            <a:avLst/>
            <a:gdLst>
              <a:gd name="T0" fmla="*/ 0 w 558"/>
              <a:gd name="T1" fmla="*/ 1495 h 1495"/>
              <a:gd name="T2" fmla="*/ 372 w 558"/>
              <a:gd name="T3" fmla="*/ 1390 h 1495"/>
              <a:gd name="T4" fmla="*/ 373 w 558"/>
              <a:gd name="T5" fmla="*/ 945 h 1495"/>
              <a:gd name="T6" fmla="*/ 271 w 558"/>
              <a:gd name="T7" fmla="*/ 327 h 1495"/>
              <a:gd name="T8" fmla="*/ 558 w 558"/>
              <a:gd name="T9" fmla="*/ 0 h 1495"/>
              <a:gd name="connsiteX0" fmla="*/ 1396 w 11396"/>
              <a:gd name="connsiteY0" fmla="*/ 10000 h 10000"/>
              <a:gd name="connsiteX1" fmla="*/ 8063 w 11396"/>
              <a:gd name="connsiteY1" fmla="*/ 9298 h 10000"/>
              <a:gd name="connsiteX2" fmla="*/ 11 w 11396"/>
              <a:gd name="connsiteY2" fmla="*/ 5060 h 10000"/>
              <a:gd name="connsiteX3" fmla="*/ 6253 w 11396"/>
              <a:gd name="connsiteY3" fmla="*/ 2187 h 10000"/>
              <a:gd name="connsiteX4" fmla="*/ 11396 w 11396"/>
              <a:gd name="connsiteY4" fmla="*/ 0 h 10000"/>
              <a:gd name="connsiteX0" fmla="*/ 12904 w 22904"/>
              <a:gd name="connsiteY0" fmla="*/ 10000 h 10000"/>
              <a:gd name="connsiteX1" fmla="*/ 19571 w 22904"/>
              <a:gd name="connsiteY1" fmla="*/ 9298 h 10000"/>
              <a:gd name="connsiteX2" fmla="*/ 11519 w 22904"/>
              <a:gd name="connsiteY2" fmla="*/ 5060 h 10000"/>
              <a:gd name="connsiteX3" fmla="*/ 25 w 22904"/>
              <a:gd name="connsiteY3" fmla="*/ 1486 h 10000"/>
              <a:gd name="connsiteX4" fmla="*/ 22904 w 22904"/>
              <a:gd name="connsiteY4" fmla="*/ 0 h 10000"/>
              <a:gd name="connsiteX0" fmla="*/ 12904 w 19577"/>
              <a:gd name="connsiteY0" fmla="*/ 13222 h 13222"/>
              <a:gd name="connsiteX1" fmla="*/ 19571 w 19577"/>
              <a:gd name="connsiteY1" fmla="*/ 12520 h 13222"/>
              <a:gd name="connsiteX2" fmla="*/ 11519 w 19577"/>
              <a:gd name="connsiteY2" fmla="*/ 8282 h 13222"/>
              <a:gd name="connsiteX3" fmla="*/ 25 w 19577"/>
              <a:gd name="connsiteY3" fmla="*/ 4708 h 13222"/>
              <a:gd name="connsiteX4" fmla="*/ 2634 w 19577"/>
              <a:gd name="connsiteY4" fmla="*/ 0 h 13222"/>
              <a:gd name="connsiteX0" fmla="*/ 14095 w 20768"/>
              <a:gd name="connsiteY0" fmla="*/ 13222 h 13222"/>
              <a:gd name="connsiteX1" fmla="*/ 20762 w 20768"/>
              <a:gd name="connsiteY1" fmla="*/ 12520 h 13222"/>
              <a:gd name="connsiteX2" fmla="*/ 12710 w 20768"/>
              <a:gd name="connsiteY2" fmla="*/ 8282 h 13222"/>
              <a:gd name="connsiteX3" fmla="*/ 1216 w 20768"/>
              <a:gd name="connsiteY3" fmla="*/ 4708 h 13222"/>
              <a:gd name="connsiteX4" fmla="*/ 3825 w 20768"/>
              <a:gd name="connsiteY4" fmla="*/ 0 h 13222"/>
              <a:gd name="connsiteX0" fmla="*/ 14561 w 21234"/>
              <a:gd name="connsiteY0" fmla="*/ 13222 h 13222"/>
              <a:gd name="connsiteX1" fmla="*/ 21228 w 21234"/>
              <a:gd name="connsiteY1" fmla="*/ 12520 h 13222"/>
              <a:gd name="connsiteX2" fmla="*/ 13176 w 21234"/>
              <a:gd name="connsiteY2" fmla="*/ 8282 h 13222"/>
              <a:gd name="connsiteX3" fmla="*/ 1682 w 21234"/>
              <a:gd name="connsiteY3" fmla="*/ 4708 h 13222"/>
              <a:gd name="connsiteX4" fmla="*/ 4291 w 21234"/>
              <a:gd name="connsiteY4" fmla="*/ 0 h 13222"/>
              <a:gd name="connsiteX0" fmla="*/ 14561 w 21234"/>
              <a:gd name="connsiteY0" fmla="*/ 13222 h 13222"/>
              <a:gd name="connsiteX1" fmla="*/ 21228 w 21234"/>
              <a:gd name="connsiteY1" fmla="*/ 12520 h 13222"/>
              <a:gd name="connsiteX2" fmla="*/ 13176 w 21234"/>
              <a:gd name="connsiteY2" fmla="*/ 8282 h 13222"/>
              <a:gd name="connsiteX3" fmla="*/ 1682 w 21234"/>
              <a:gd name="connsiteY3" fmla="*/ 4708 h 13222"/>
              <a:gd name="connsiteX4" fmla="*/ 4291 w 21234"/>
              <a:gd name="connsiteY4" fmla="*/ 0 h 13222"/>
              <a:gd name="connsiteX0" fmla="*/ 14728 w 21401"/>
              <a:gd name="connsiteY0" fmla="*/ 13222 h 13222"/>
              <a:gd name="connsiteX1" fmla="*/ 21395 w 21401"/>
              <a:gd name="connsiteY1" fmla="*/ 12520 h 13222"/>
              <a:gd name="connsiteX2" fmla="*/ 13343 w 21401"/>
              <a:gd name="connsiteY2" fmla="*/ 8282 h 13222"/>
              <a:gd name="connsiteX3" fmla="*/ 1849 w 21401"/>
              <a:gd name="connsiteY3" fmla="*/ 4708 h 13222"/>
              <a:gd name="connsiteX4" fmla="*/ 4458 w 21401"/>
              <a:gd name="connsiteY4" fmla="*/ 0 h 13222"/>
              <a:gd name="connsiteX0" fmla="*/ 14798 w 21470"/>
              <a:gd name="connsiteY0" fmla="*/ 13222 h 13226"/>
              <a:gd name="connsiteX1" fmla="*/ 21465 w 21470"/>
              <a:gd name="connsiteY1" fmla="*/ 12520 h 13226"/>
              <a:gd name="connsiteX2" fmla="*/ 13601 w 21470"/>
              <a:gd name="connsiteY2" fmla="*/ 6916 h 13226"/>
              <a:gd name="connsiteX3" fmla="*/ 1919 w 21470"/>
              <a:gd name="connsiteY3" fmla="*/ 4708 h 13226"/>
              <a:gd name="connsiteX4" fmla="*/ 4528 w 21470"/>
              <a:gd name="connsiteY4" fmla="*/ 0 h 13226"/>
              <a:gd name="connsiteX0" fmla="*/ 14798 w 21001"/>
              <a:gd name="connsiteY0" fmla="*/ 13222 h 13222"/>
              <a:gd name="connsiteX1" fmla="*/ 20996 w 21001"/>
              <a:gd name="connsiteY1" fmla="*/ 10559 h 13222"/>
              <a:gd name="connsiteX2" fmla="*/ 13601 w 21001"/>
              <a:gd name="connsiteY2" fmla="*/ 6916 h 13222"/>
              <a:gd name="connsiteX3" fmla="*/ 1919 w 21001"/>
              <a:gd name="connsiteY3" fmla="*/ 4708 h 13222"/>
              <a:gd name="connsiteX4" fmla="*/ 4528 w 21001"/>
              <a:gd name="connsiteY4" fmla="*/ 0 h 13222"/>
              <a:gd name="connsiteX0" fmla="*/ 14798 w 21015"/>
              <a:gd name="connsiteY0" fmla="*/ 13222 h 13222"/>
              <a:gd name="connsiteX1" fmla="*/ 20996 w 21015"/>
              <a:gd name="connsiteY1" fmla="*/ 10559 h 13222"/>
              <a:gd name="connsiteX2" fmla="*/ 13601 w 21015"/>
              <a:gd name="connsiteY2" fmla="*/ 6916 h 13222"/>
              <a:gd name="connsiteX3" fmla="*/ 1919 w 21015"/>
              <a:gd name="connsiteY3" fmla="*/ 4708 h 13222"/>
              <a:gd name="connsiteX4" fmla="*/ 4528 w 21015"/>
              <a:gd name="connsiteY4" fmla="*/ 0 h 13222"/>
              <a:gd name="connsiteX0" fmla="*/ 15346 w 21563"/>
              <a:gd name="connsiteY0" fmla="*/ 13222 h 13222"/>
              <a:gd name="connsiteX1" fmla="*/ 21544 w 21563"/>
              <a:gd name="connsiteY1" fmla="*/ 10559 h 13222"/>
              <a:gd name="connsiteX2" fmla="*/ 14149 w 21563"/>
              <a:gd name="connsiteY2" fmla="*/ 6916 h 13222"/>
              <a:gd name="connsiteX3" fmla="*/ 1435 w 21563"/>
              <a:gd name="connsiteY3" fmla="*/ 4638 h 13222"/>
              <a:gd name="connsiteX4" fmla="*/ 5076 w 21563"/>
              <a:gd name="connsiteY4" fmla="*/ 0 h 13222"/>
              <a:gd name="connsiteX0" fmla="*/ 13775 w 19992"/>
              <a:gd name="connsiteY0" fmla="*/ 13222 h 13222"/>
              <a:gd name="connsiteX1" fmla="*/ 19973 w 19992"/>
              <a:gd name="connsiteY1" fmla="*/ 10559 h 13222"/>
              <a:gd name="connsiteX2" fmla="*/ 12578 w 19992"/>
              <a:gd name="connsiteY2" fmla="*/ 6916 h 13222"/>
              <a:gd name="connsiteX3" fmla="*/ 3524 w 19992"/>
              <a:gd name="connsiteY3" fmla="*/ 4533 h 13222"/>
              <a:gd name="connsiteX4" fmla="*/ 3505 w 19992"/>
              <a:gd name="connsiteY4" fmla="*/ 0 h 13222"/>
              <a:gd name="connsiteX0" fmla="*/ 12340 w 18557"/>
              <a:gd name="connsiteY0" fmla="*/ 13222 h 13222"/>
              <a:gd name="connsiteX1" fmla="*/ 18538 w 18557"/>
              <a:gd name="connsiteY1" fmla="*/ 10559 h 13222"/>
              <a:gd name="connsiteX2" fmla="*/ 11143 w 18557"/>
              <a:gd name="connsiteY2" fmla="*/ 6916 h 13222"/>
              <a:gd name="connsiteX3" fmla="*/ 2089 w 18557"/>
              <a:gd name="connsiteY3" fmla="*/ 4533 h 13222"/>
              <a:gd name="connsiteX4" fmla="*/ 2070 w 18557"/>
              <a:gd name="connsiteY4" fmla="*/ 0 h 13222"/>
              <a:gd name="connsiteX0" fmla="*/ 12373 w 18590"/>
              <a:gd name="connsiteY0" fmla="*/ 13222 h 13222"/>
              <a:gd name="connsiteX1" fmla="*/ 18571 w 18590"/>
              <a:gd name="connsiteY1" fmla="*/ 10559 h 13222"/>
              <a:gd name="connsiteX2" fmla="*/ 11176 w 18590"/>
              <a:gd name="connsiteY2" fmla="*/ 6916 h 13222"/>
              <a:gd name="connsiteX3" fmla="*/ 2028 w 18590"/>
              <a:gd name="connsiteY3" fmla="*/ 4638 h 13222"/>
              <a:gd name="connsiteX4" fmla="*/ 2103 w 18590"/>
              <a:gd name="connsiteY4" fmla="*/ 0 h 13222"/>
              <a:gd name="connsiteX0" fmla="*/ 12578 w 18795"/>
              <a:gd name="connsiteY0" fmla="*/ 13222 h 13222"/>
              <a:gd name="connsiteX1" fmla="*/ 18776 w 18795"/>
              <a:gd name="connsiteY1" fmla="*/ 10559 h 13222"/>
              <a:gd name="connsiteX2" fmla="*/ 11381 w 18795"/>
              <a:gd name="connsiteY2" fmla="*/ 6916 h 13222"/>
              <a:gd name="connsiteX3" fmla="*/ 2233 w 18795"/>
              <a:gd name="connsiteY3" fmla="*/ 4638 h 13222"/>
              <a:gd name="connsiteX4" fmla="*/ 2308 w 18795"/>
              <a:gd name="connsiteY4" fmla="*/ 0 h 13222"/>
              <a:gd name="connsiteX0" fmla="*/ 15769 w 18903"/>
              <a:gd name="connsiteY0" fmla="*/ 13222 h 13222"/>
              <a:gd name="connsiteX1" fmla="*/ 18776 w 18903"/>
              <a:gd name="connsiteY1" fmla="*/ 10559 h 13222"/>
              <a:gd name="connsiteX2" fmla="*/ 11381 w 18903"/>
              <a:gd name="connsiteY2" fmla="*/ 6916 h 13222"/>
              <a:gd name="connsiteX3" fmla="*/ 2233 w 18903"/>
              <a:gd name="connsiteY3" fmla="*/ 4638 h 13222"/>
              <a:gd name="connsiteX4" fmla="*/ 2308 w 18903"/>
              <a:gd name="connsiteY4" fmla="*/ 0 h 13222"/>
              <a:gd name="connsiteX0" fmla="*/ 18303 w 19438"/>
              <a:gd name="connsiteY0" fmla="*/ 12346 h 12346"/>
              <a:gd name="connsiteX1" fmla="*/ 18776 w 19438"/>
              <a:gd name="connsiteY1" fmla="*/ 10559 h 12346"/>
              <a:gd name="connsiteX2" fmla="*/ 11381 w 19438"/>
              <a:gd name="connsiteY2" fmla="*/ 6916 h 12346"/>
              <a:gd name="connsiteX3" fmla="*/ 2233 w 19438"/>
              <a:gd name="connsiteY3" fmla="*/ 4638 h 12346"/>
              <a:gd name="connsiteX4" fmla="*/ 2308 w 19438"/>
              <a:gd name="connsiteY4" fmla="*/ 0 h 12346"/>
              <a:gd name="connsiteX0" fmla="*/ 17271 w 19116"/>
              <a:gd name="connsiteY0" fmla="*/ 13222 h 13222"/>
              <a:gd name="connsiteX1" fmla="*/ 18776 w 19116"/>
              <a:gd name="connsiteY1" fmla="*/ 10559 h 13222"/>
              <a:gd name="connsiteX2" fmla="*/ 11381 w 19116"/>
              <a:gd name="connsiteY2" fmla="*/ 6916 h 13222"/>
              <a:gd name="connsiteX3" fmla="*/ 2233 w 19116"/>
              <a:gd name="connsiteY3" fmla="*/ 4638 h 13222"/>
              <a:gd name="connsiteX4" fmla="*/ 2308 w 19116"/>
              <a:gd name="connsiteY4" fmla="*/ 0 h 13222"/>
              <a:gd name="connsiteX0" fmla="*/ 17271 w 19518"/>
              <a:gd name="connsiteY0" fmla="*/ 13222 h 13222"/>
              <a:gd name="connsiteX1" fmla="*/ 18776 w 19518"/>
              <a:gd name="connsiteY1" fmla="*/ 10559 h 13222"/>
              <a:gd name="connsiteX2" fmla="*/ 11381 w 19518"/>
              <a:gd name="connsiteY2" fmla="*/ 6916 h 13222"/>
              <a:gd name="connsiteX3" fmla="*/ 2233 w 19518"/>
              <a:gd name="connsiteY3" fmla="*/ 4638 h 13222"/>
              <a:gd name="connsiteX4" fmla="*/ 2308 w 19518"/>
              <a:gd name="connsiteY4" fmla="*/ 0 h 13222"/>
              <a:gd name="connsiteX0" fmla="*/ 16989 w 19395"/>
              <a:gd name="connsiteY0" fmla="*/ 13222 h 13222"/>
              <a:gd name="connsiteX1" fmla="*/ 18776 w 19395"/>
              <a:gd name="connsiteY1" fmla="*/ 10559 h 13222"/>
              <a:gd name="connsiteX2" fmla="*/ 11381 w 19395"/>
              <a:gd name="connsiteY2" fmla="*/ 6916 h 13222"/>
              <a:gd name="connsiteX3" fmla="*/ 2233 w 19395"/>
              <a:gd name="connsiteY3" fmla="*/ 4638 h 13222"/>
              <a:gd name="connsiteX4" fmla="*/ 2308 w 19395"/>
              <a:gd name="connsiteY4" fmla="*/ 0 h 1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95" h="13222">
                <a:moveTo>
                  <a:pt x="16989" y="13222"/>
                </a:moveTo>
                <a:cubicBezTo>
                  <a:pt x="19919" y="12226"/>
                  <a:pt x="19711" y="11610"/>
                  <a:pt x="18776" y="10559"/>
                </a:cubicBezTo>
                <a:cubicBezTo>
                  <a:pt x="17841" y="9508"/>
                  <a:pt x="14138" y="7903"/>
                  <a:pt x="11381" y="6916"/>
                </a:cubicBezTo>
                <a:cubicBezTo>
                  <a:pt x="8624" y="5929"/>
                  <a:pt x="4402" y="5791"/>
                  <a:pt x="2233" y="4638"/>
                </a:cubicBezTo>
                <a:cubicBezTo>
                  <a:pt x="64" y="3485"/>
                  <a:pt x="-1489" y="2241"/>
                  <a:pt x="2308" y="0"/>
                </a:cubicBezTo>
              </a:path>
            </a:pathLst>
          </a:cu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 Item to a List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10600" cy="4457700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addAfter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*q){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-&gt; next =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 next;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-&gt; next =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p;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646" name="Freeform 46"/>
          <p:cNvSpPr>
            <a:spLocks/>
          </p:cNvSpPr>
          <p:nvPr/>
        </p:nvSpPr>
        <p:spPr bwMode="auto">
          <a:xfrm>
            <a:off x="4876800" y="3841750"/>
            <a:ext cx="1238250" cy="304800"/>
          </a:xfrm>
          <a:custGeom>
            <a:avLst/>
            <a:gdLst>
              <a:gd name="T0" fmla="*/ 0 w 780"/>
              <a:gd name="T1" fmla="*/ 28 h 192"/>
              <a:gd name="T2" fmla="*/ 384 w 780"/>
              <a:gd name="T3" fmla="*/ 187 h 192"/>
              <a:gd name="T4" fmla="*/ 780 w 780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0" h="192">
                <a:moveTo>
                  <a:pt x="0" y="28"/>
                </a:moveTo>
                <a:cubicBezTo>
                  <a:pt x="64" y="54"/>
                  <a:pt x="254" y="192"/>
                  <a:pt x="384" y="187"/>
                </a:cubicBezTo>
                <a:cubicBezTo>
                  <a:pt x="514" y="182"/>
                  <a:pt x="698" y="39"/>
                  <a:pt x="780" y="0"/>
                </a:cubicBezTo>
              </a:path>
            </a:pathLst>
          </a:custGeom>
          <a:noFill/>
          <a:ln w="22225" cap="flat" cmpd="sng">
            <a:solidFill>
              <a:schemeClr val="folHlink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144588" y="3509963"/>
            <a:ext cx="7580312" cy="2814637"/>
            <a:chOff x="1144588" y="3509963"/>
            <a:chExt cx="7580312" cy="2814637"/>
          </a:xfrm>
        </p:grpSpPr>
        <p:sp>
          <p:nvSpPr>
            <p:cNvPr id="52" name="Freeform 29"/>
            <p:cNvSpPr>
              <a:spLocks/>
            </p:cNvSpPr>
            <p:nvPr/>
          </p:nvSpPr>
          <p:spPr bwMode="auto">
            <a:xfrm>
              <a:off x="1905000" y="4800600"/>
              <a:ext cx="1054100" cy="539750"/>
            </a:xfrm>
            <a:custGeom>
              <a:avLst/>
              <a:gdLst>
                <a:gd name="T0" fmla="*/ 0 w 664"/>
                <a:gd name="T1" fmla="*/ 0 h 340"/>
                <a:gd name="T2" fmla="*/ 151 w 664"/>
                <a:gd name="T3" fmla="*/ 238 h 340"/>
                <a:gd name="T4" fmla="*/ 327 w 664"/>
                <a:gd name="T5" fmla="*/ 329 h 340"/>
                <a:gd name="T6" fmla="*/ 664 w 664"/>
                <a:gd name="T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4" h="340">
                  <a:moveTo>
                    <a:pt x="0" y="0"/>
                  </a:moveTo>
                  <a:cubicBezTo>
                    <a:pt x="25" y="40"/>
                    <a:pt x="96" y="183"/>
                    <a:pt x="151" y="238"/>
                  </a:cubicBezTo>
                  <a:cubicBezTo>
                    <a:pt x="206" y="293"/>
                    <a:pt x="242" y="318"/>
                    <a:pt x="327" y="329"/>
                  </a:cubicBezTo>
                  <a:cubicBezTo>
                    <a:pt x="412" y="340"/>
                    <a:pt x="594" y="307"/>
                    <a:pt x="664" y="30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30"/>
            <p:cNvGrpSpPr>
              <a:grpSpLocks/>
            </p:cNvGrpSpPr>
            <p:nvPr/>
          </p:nvGrpSpPr>
          <p:grpSpPr bwMode="auto">
            <a:xfrm>
              <a:off x="8153400" y="6096000"/>
              <a:ext cx="304800" cy="228600"/>
              <a:chOff x="461" y="3552"/>
              <a:chExt cx="192" cy="144"/>
            </a:xfrm>
          </p:grpSpPr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33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34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Freeform 35"/>
            <p:cNvSpPr>
              <a:spLocks/>
            </p:cNvSpPr>
            <p:nvPr/>
          </p:nvSpPr>
          <p:spPr bwMode="auto">
            <a:xfrm>
              <a:off x="7800975" y="5391150"/>
              <a:ext cx="506413" cy="685800"/>
            </a:xfrm>
            <a:custGeom>
              <a:avLst/>
              <a:gdLst>
                <a:gd name="T0" fmla="*/ 0 w 319"/>
                <a:gd name="T1" fmla="*/ 0 h 432"/>
                <a:gd name="T2" fmla="*/ 144 w 319"/>
                <a:gd name="T3" fmla="*/ 54 h 432"/>
                <a:gd name="T4" fmla="*/ 252 w 319"/>
                <a:gd name="T5" fmla="*/ 198 h 432"/>
                <a:gd name="T6" fmla="*/ 319 w 319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432">
                  <a:moveTo>
                    <a:pt x="0" y="0"/>
                  </a:moveTo>
                  <a:cubicBezTo>
                    <a:pt x="25" y="9"/>
                    <a:pt x="102" y="21"/>
                    <a:pt x="144" y="54"/>
                  </a:cubicBezTo>
                  <a:cubicBezTo>
                    <a:pt x="186" y="87"/>
                    <a:pt x="223" y="135"/>
                    <a:pt x="252" y="198"/>
                  </a:cubicBezTo>
                  <a:cubicBezTo>
                    <a:pt x="281" y="261"/>
                    <a:pt x="305" y="383"/>
                    <a:pt x="319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37"/>
            <p:cNvSpPr>
              <a:spLocks/>
            </p:cNvSpPr>
            <p:nvPr/>
          </p:nvSpPr>
          <p:spPr bwMode="auto">
            <a:xfrm>
              <a:off x="6143625" y="4011613"/>
              <a:ext cx="1133475" cy="693737"/>
            </a:xfrm>
            <a:custGeom>
              <a:avLst/>
              <a:gdLst>
                <a:gd name="T0" fmla="*/ 0 w 714"/>
                <a:gd name="T1" fmla="*/ 41 h 437"/>
                <a:gd name="T2" fmla="*/ 384 w 714"/>
                <a:gd name="T3" fmla="*/ 23 h 437"/>
                <a:gd name="T4" fmla="*/ 648 w 714"/>
                <a:gd name="T5" fmla="*/ 179 h 437"/>
                <a:gd name="T6" fmla="*/ 714 w 714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4" h="437">
                  <a:moveTo>
                    <a:pt x="0" y="41"/>
                  </a:moveTo>
                  <a:cubicBezTo>
                    <a:pt x="64" y="38"/>
                    <a:pt x="276" y="0"/>
                    <a:pt x="384" y="23"/>
                  </a:cubicBezTo>
                  <a:cubicBezTo>
                    <a:pt x="492" y="46"/>
                    <a:pt x="593" y="110"/>
                    <a:pt x="648" y="179"/>
                  </a:cubicBezTo>
                  <a:cubicBezTo>
                    <a:pt x="703" y="248"/>
                    <a:pt x="700" y="383"/>
                    <a:pt x="714" y="43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144588" y="4206096"/>
              <a:ext cx="1447800" cy="776105"/>
              <a:chOff x="2235200" y="3581275"/>
              <a:chExt cx="1447800" cy="776105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2235200" y="3581275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payload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35200" y="3962400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next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959100" y="5278678"/>
              <a:ext cx="1447800" cy="776105"/>
              <a:chOff x="2235200" y="3581275"/>
              <a:chExt cx="1447800" cy="776105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235200" y="3962400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next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235200" y="3581275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payload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903788" y="3509963"/>
              <a:ext cx="1447800" cy="776105"/>
              <a:chOff x="2235200" y="3581275"/>
              <a:chExt cx="1447800" cy="77610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2235200" y="3581275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payload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35200" y="3962400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next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277100" y="4675159"/>
              <a:ext cx="1447800" cy="776105"/>
              <a:chOff x="2235200" y="3581275"/>
              <a:chExt cx="1447800" cy="776105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235200" y="3581275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payload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35200" y="3962400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next</a:t>
                </a: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3124200" y="2612819"/>
            <a:ext cx="1447800" cy="776105"/>
            <a:chOff x="5780088" y="802698"/>
            <a:chExt cx="1447800" cy="776105"/>
          </a:xfrm>
        </p:grpSpPr>
        <p:sp>
          <p:nvSpPr>
            <p:cNvPr id="76" name="TextBox 75"/>
            <p:cNvSpPr txBox="1"/>
            <p:nvPr/>
          </p:nvSpPr>
          <p:spPr>
            <a:xfrm>
              <a:off x="5780088" y="802698"/>
              <a:ext cx="1447800" cy="394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80088" y="1183823"/>
              <a:ext cx="1447800" cy="394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sp>
        <p:nvSpPr>
          <p:cNvPr id="78" name="Freeform 36"/>
          <p:cNvSpPr>
            <a:spLocks/>
          </p:cNvSpPr>
          <p:nvPr/>
        </p:nvSpPr>
        <p:spPr bwMode="auto">
          <a:xfrm>
            <a:off x="1144589" y="3191434"/>
            <a:ext cx="850440" cy="1020204"/>
          </a:xfrm>
          <a:custGeom>
            <a:avLst/>
            <a:gdLst>
              <a:gd name="T0" fmla="*/ 1589 w 1589"/>
              <a:gd name="T1" fmla="*/ 0 h 279"/>
              <a:gd name="T2" fmla="*/ 1344 w 1589"/>
              <a:gd name="T3" fmla="*/ 163 h 279"/>
              <a:gd name="T4" fmla="*/ 926 w 1589"/>
              <a:gd name="T5" fmla="*/ 99 h 279"/>
              <a:gd name="T6" fmla="*/ 233 w 1589"/>
              <a:gd name="T7" fmla="*/ 58 h 279"/>
              <a:gd name="T8" fmla="*/ 0 w 1589"/>
              <a:gd name="T9" fmla="*/ 279 h 279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1466 w 10468"/>
              <a:gd name="connsiteY2" fmla="*/ 4789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5320 w 8956"/>
              <a:gd name="connsiteY0" fmla="*/ 0 h 16485"/>
              <a:gd name="connsiteX1" fmla="*/ 8926 w 8956"/>
              <a:gd name="connsiteY1" fmla="*/ 11262 h 16485"/>
              <a:gd name="connsiteX2" fmla="*/ 2714 w 8956"/>
              <a:gd name="connsiteY2" fmla="*/ 8177 h 16485"/>
              <a:gd name="connsiteX3" fmla="*/ 0 w 8956"/>
              <a:gd name="connsiteY3" fmla="*/ 16485 h 16485"/>
              <a:gd name="connsiteX0" fmla="*/ 5940 w 5940"/>
              <a:gd name="connsiteY0" fmla="*/ 0 h 10000"/>
              <a:gd name="connsiteX1" fmla="*/ 4625 w 5940"/>
              <a:gd name="connsiteY1" fmla="*/ 2605 h 10000"/>
              <a:gd name="connsiteX2" fmla="*/ 3030 w 5940"/>
              <a:gd name="connsiteY2" fmla="*/ 4960 h 10000"/>
              <a:gd name="connsiteX3" fmla="*/ 0 w 5940"/>
              <a:gd name="connsiteY3" fmla="*/ 10000 h 10000"/>
              <a:gd name="connsiteX0" fmla="*/ 10000 w 10000"/>
              <a:gd name="connsiteY0" fmla="*/ 0 h 10000"/>
              <a:gd name="connsiteX1" fmla="*/ 7786 w 10000"/>
              <a:gd name="connsiteY1" fmla="*/ 2605 h 10000"/>
              <a:gd name="connsiteX2" fmla="*/ 2853 w 10000"/>
              <a:gd name="connsiteY2" fmla="*/ 5077 h 10000"/>
              <a:gd name="connsiteX3" fmla="*/ 0 w 10000"/>
              <a:gd name="connsiteY3" fmla="*/ 10000 h 10000"/>
              <a:gd name="connsiteX0" fmla="*/ 10000 w 10000"/>
              <a:gd name="connsiteY0" fmla="*/ 0 h 10000"/>
              <a:gd name="connsiteX1" fmla="*/ 7786 w 10000"/>
              <a:gd name="connsiteY1" fmla="*/ 2605 h 10000"/>
              <a:gd name="connsiteX2" fmla="*/ 2853 w 10000"/>
              <a:gd name="connsiteY2" fmla="*/ 5077 h 10000"/>
              <a:gd name="connsiteX3" fmla="*/ 0 w 10000"/>
              <a:gd name="connsiteY3" fmla="*/ 10000 h 10000"/>
              <a:gd name="connsiteX0" fmla="*/ 10000 w 10000"/>
              <a:gd name="connsiteY0" fmla="*/ 0 h 10000"/>
              <a:gd name="connsiteX1" fmla="*/ 7786 w 10000"/>
              <a:gd name="connsiteY1" fmla="*/ 2605 h 10000"/>
              <a:gd name="connsiteX2" fmla="*/ 2853 w 10000"/>
              <a:gd name="connsiteY2" fmla="*/ 5077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9515" y="565"/>
                  <a:pt x="9466" y="1700"/>
                  <a:pt x="7786" y="2605"/>
                </a:cubicBezTo>
                <a:cubicBezTo>
                  <a:pt x="6106" y="3510"/>
                  <a:pt x="4933" y="3374"/>
                  <a:pt x="2853" y="5077"/>
                </a:cubicBezTo>
                <a:cubicBezTo>
                  <a:pt x="773" y="6780"/>
                  <a:pt x="461" y="9196"/>
                  <a:pt x="0" y="100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/>
          <p:nvPr/>
        </p:nvSpPr>
        <p:spPr bwMode="auto">
          <a:xfrm>
            <a:off x="3815542" y="3391593"/>
            <a:ext cx="1105593" cy="374380"/>
          </a:xfrm>
          <a:custGeom>
            <a:avLst/>
            <a:gdLst>
              <a:gd name="connsiteX0" fmla="*/ 0 w 1105593"/>
              <a:gd name="connsiteY0" fmla="*/ 0 h 374380"/>
              <a:gd name="connsiteX1" fmla="*/ 166254 w 1105593"/>
              <a:gd name="connsiteY1" fmla="*/ 249382 h 374380"/>
              <a:gd name="connsiteX2" fmla="*/ 473825 w 1105593"/>
              <a:gd name="connsiteY2" fmla="*/ 365760 h 374380"/>
              <a:gd name="connsiteX3" fmla="*/ 1097280 w 1105593"/>
              <a:gd name="connsiteY3" fmla="*/ 365760 h 374380"/>
              <a:gd name="connsiteX4" fmla="*/ 1105593 w 1105593"/>
              <a:gd name="connsiteY4" fmla="*/ 365760 h 37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5593" h="374380">
                <a:moveTo>
                  <a:pt x="0" y="0"/>
                </a:moveTo>
                <a:cubicBezTo>
                  <a:pt x="43641" y="94211"/>
                  <a:pt x="87283" y="188422"/>
                  <a:pt x="166254" y="249382"/>
                </a:cubicBezTo>
                <a:cubicBezTo>
                  <a:pt x="245225" y="310342"/>
                  <a:pt x="318654" y="346364"/>
                  <a:pt x="473825" y="365760"/>
                </a:cubicBezTo>
                <a:cubicBezTo>
                  <a:pt x="628996" y="385156"/>
                  <a:pt x="1097280" y="365760"/>
                  <a:pt x="1097280" y="365760"/>
                </a:cubicBezTo>
                <a:lnTo>
                  <a:pt x="1105593" y="365760"/>
                </a:ln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round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47"/>
          <p:cNvSpPr txBox="1">
            <a:spLocks noChangeArrowheads="1"/>
          </p:cNvSpPr>
          <p:nvPr/>
        </p:nvSpPr>
        <p:spPr bwMode="auto">
          <a:xfrm>
            <a:off x="4416425" y="152400"/>
            <a:ext cx="4727575" cy="711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Question: What to do if we cannot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guarantee that </a:t>
            </a:r>
            <a:r>
              <a:rPr lang="en-US" sz="2000" i="1" dirty="0">
                <a:latin typeface="+mn-lt"/>
              </a:rPr>
              <a:t>p</a:t>
            </a:r>
            <a:r>
              <a:rPr lang="en-US" sz="2000" dirty="0">
                <a:latin typeface="+mn-lt"/>
              </a:rPr>
              <a:t> and </a:t>
            </a:r>
            <a:r>
              <a:rPr lang="en-US" sz="2000" i="1" dirty="0">
                <a:latin typeface="+mn-lt"/>
              </a:rPr>
              <a:t>q</a:t>
            </a:r>
            <a:r>
              <a:rPr lang="en-US" sz="2000" dirty="0">
                <a:latin typeface="+mn-lt"/>
              </a:rPr>
              <a:t> are non-NULL?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cxnSp>
        <p:nvCxnSpPr>
          <p:cNvPr id="4" name="Curved Connector 3"/>
          <p:cNvCxnSpPr/>
          <p:nvPr/>
        </p:nvCxnSpPr>
        <p:spPr bwMode="auto">
          <a:xfrm rot="5400000">
            <a:off x="2468094" y="2510282"/>
            <a:ext cx="3242589" cy="233682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8739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 Item to a List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-11868" y="1508125"/>
            <a:ext cx="8470068" cy="49720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addAfter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*q){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(p &amp;&amp; q) 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q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 next =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 next;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 next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p;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13734" name="Group 38"/>
          <p:cNvGrpSpPr>
            <a:grpSpLocks/>
          </p:cNvGrpSpPr>
          <p:nvPr/>
        </p:nvGrpSpPr>
        <p:grpSpPr bwMode="auto">
          <a:xfrm>
            <a:off x="8839200" y="5943600"/>
            <a:ext cx="304800" cy="228600"/>
            <a:chOff x="461" y="3552"/>
            <a:chExt cx="192" cy="144"/>
          </a:xfrm>
        </p:grpSpPr>
        <p:sp>
          <p:nvSpPr>
            <p:cNvPr id="413735" name="Line 39"/>
            <p:cNvSpPr>
              <a:spLocks noChangeShapeType="1"/>
            </p:cNvSpPr>
            <p:nvPr/>
          </p:nvSpPr>
          <p:spPr bwMode="auto">
            <a:xfrm>
              <a:off x="461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36" name="Line 40"/>
            <p:cNvSpPr>
              <a:spLocks noChangeShapeType="1"/>
            </p:cNvSpPr>
            <p:nvPr/>
          </p:nvSpPr>
          <p:spPr bwMode="auto">
            <a:xfrm>
              <a:off x="485" y="36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37" name="Line 41"/>
            <p:cNvSpPr>
              <a:spLocks noChangeShapeType="1"/>
            </p:cNvSpPr>
            <p:nvPr/>
          </p:nvSpPr>
          <p:spPr bwMode="auto">
            <a:xfrm>
              <a:off x="508" y="3648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38" name="Line 42"/>
            <p:cNvSpPr>
              <a:spLocks noChangeShapeType="1"/>
            </p:cNvSpPr>
            <p:nvPr/>
          </p:nvSpPr>
          <p:spPr bwMode="auto">
            <a:xfrm>
              <a:off x="528" y="3696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3739" name="Freeform 43"/>
          <p:cNvSpPr>
            <a:spLocks/>
          </p:cNvSpPr>
          <p:nvPr/>
        </p:nvSpPr>
        <p:spPr bwMode="auto">
          <a:xfrm>
            <a:off x="8486775" y="5540375"/>
            <a:ext cx="509588" cy="398463"/>
          </a:xfrm>
          <a:custGeom>
            <a:avLst/>
            <a:gdLst>
              <a:gd name="T0" fmla="*/ 0 w 321"/>
              <a:gd name="T1" fmla="*/ 2 h 251"/>
              <a:gd name="T2" fmla="*/ 245 w 321"/>
              <a:gd name="T3" fmla="*/ 42 h 251"/>
              <a:gd name="T4" fmla="*/ 321 w 321"/>
              <a:gd name="T5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1" h="251">
                <a:moveTo>
                  <a:pt x="0" y="2"/>
                </a:moveTo>
                <a:cubicBezTo>
                  <a:pt x="41" y="9"/>
                  <a:pt x="192" y="0"/>
                  <a:pt x="245" y="42"/>
                </a:cubicBezTo>
                <a:cubicBezTo>
                  <a:pt x="298" y="84"/>
                  <a:pt x="305" y="208"/>
                  <a:pt x="321" y="25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28"/>
          <p:cNvSpPr>
            <a:spLocks/>
          </p:cNvSpPr>
          <p:nvPr/>
        </p:nvSpPr>
        <p:spPr bwMode="auto">
          <a:xfrm>
            <a:off x="2903770" y="2745281"/>
            <a:ext cx="1718055" cy="3137993"/>
          </a:xfrm>
          <a:custGeom>
            <a:avLst/>
            <a:gdLst>
              <a:gd name="T0" fmla="*/ 0 w 558"/>
              <a:gd name="T1" fmla="*/ 1495 h 1495"/>
              <a:gd name="T2" fmla="*/ 372 w 558"/>
              <a:gd name="T3" fmla="*/ 1390 h 1495"/>
              <a:gd name="T4" fmla="*/ 373 w 558"/>
              <a:gd name="T5" fmla="*/ 945 h 1495"/>
              <a:gd name="T6" fmla="*/ 271 w 558"/>
              <a:gd name="T7" fmla="*/ 327 h 1495"/>
              <a:gd name="T8" fmla="*/ 558 w 558"/>
              <a:gd name="T9" fmla="*/ 0 h 1495"/>
              <a:gd name="connsiteX0" fmla="*/ 1396 w 11396"/>
              <a:gd name="connsiteY0" fmla="*/ 10000 h 10000"/>
              <a:gd name="connsiteX1" fmla="*/ 8063 w 11396"/>
              <a:gd name="connsiteY1" fmla="*/ 9298 h 10000"/>
              <a:gd name="connsiteX2" fmla="*/ 11 w 11396"/>
              <a:gd name="connsiteY2" fmla="*/ 5060 h 10000"/>
              <a:gd name="connsiteX3" fmla="*/ 6253 w 11396"/>
              <a:gd name="connsiteY3" fmla="*/ 2187 h 10000"/>
              <a:gd name="connsiteX4" fmla="*/ 11396 w 11396"/>
              <a:gd name="connsiteY4" fmla="*/ 0 h 10000"/>
              <a:gd name="connsiteX0" fmla="*/ 12904 w 22904"/>
              <a:gd name="connsiteY0" fmla="*/ 10000 h 10000"/>
              <a:gd name="connsiteX1" fmla="*/ 19571 w 22904"/>
              <a:gd name="connsiteY1" fmla="*/ 9298 h 10000"/>
              <a:gd name="connsiteX2" fmla="*/ 11519 w 22904"/>
              <a:gd name="connsiteY2" fmla="*/ 5060 h 10000"/>
              <a:gd name="connsiteX3" fmla="*/ 25 w 22904"/>
              <a:gd name="connsiteY3" fmla="*/ 1486 h 10000"/>
              <a:gd name="connsiteX4" fmla="*/ 22904 w 22904"/>
              <a:gd name="connsiteY4" fmla="*/ 0 h 10000"/>
              <a:gd name="connsiteX0" fmla="*/ 12904 w 19577"/>
              <a:gd name="connsiteY0" fmla="*/ 13222 h 13222"/>
              <a:gd name="connsiteX1" fmla="*/ 19571 w 19577"/>
              <a:gd name="connsiteY1" fmla="*/ 12520 h 13222"/>
              <a:gd name="connsiteX2" fmla="*/ 11519 w 19577"/>
              <a:gd name="connsiteY2" fmla="*/ 8282 h 13222"/>
              <a:gd name="connsiteX3" fmla="*/ 25 w 19577"/>
              <a:gd name="connsiteY3" fmla="*/ 4708 h 13222"/>
              <a:gd name="connsiteX4" fmla="*/ 2634 w 19577"/>
              <a:gd name="connsiteY4" fmla="*/ 0 h 13222"/>
              <a:gd name="connsiteX0" fmla="*/ 14095 w 20768"/>
              <a:gd name="connsiteY0" fmla="*/ 13222 h 13222"/>
              <a:gd name="connsiteX1" fmla="*/ 20762 w 20768"/>
              <a:gd name="connsiteY1" fmla="*/ 12520 h 13222"/>
              <a:gd name="connsiteX2" fmla="*/ 12710 w 20768"/>
              <a:gd name="connsiteY2" fmla="*/ 8282 h 13222"/>
              <a:gd name="connsiteX3" fmla="*/ 1216 w 20768"/>
              <a:gd name="connsiteY3" fmla="*/ 4708 h 13222"/>
              <a:gd name="connsiteX4" fmla="*/ 3825 w 20768"/>
              <a:gd name="connsiteY4" fmla="*/ 0 h 13222"/>
              <a:gd name="connsiteX0" fmla="*/ 14561 w 21234"/>
              <a:gd name="connsiteY0" fmla="*/ 13222 h 13222"/>
              <a:gd name="connsiteX1" fmla="*/ 21228 w 21234"/>
              <a:gd name="connsiteY1" fmla="*/ 12520 h 13222"/>
              <a:gd name="connsiteX2" fmla="*/ 13176 w 21234"/>
              <a:gd name="connsiteY2" fmla="*/ 8282 h 13222"/>
              <a:gd name="connsiteX3" fmla="*/ 1682 w 21234"/>
              <a:gd name="connsiteY3" fmla="*/ 4708 h 13222"/>
              <a:gd name="connsiteX4" fmla="*/ 4291 w 21234"/>
              <a:gd name="connsiteY4" fmla="*/ 0 h 13222"/>
              <a:gd name="connsiteX0" fmla="*/ 14561 w 21234"/>
              <a:gd name="connsiteY0" fmla="*/ 13222 h 13222"/>
              <a:gd name="connsiteX1" fmla="*/ 21228 w 21234"/>
              <a:gd name="connsiteY1" fmla="*/ 12520 h 13222"/>
              <a:gd name="connsiteX2" fmla="*/ 13176 w 21234"/>
              <a:gd name="connsiteY2" fmla="*/ 8282 h 13222"/>
              <a:gd name="connsiteX3" fmla="*/ 1682 w 21234"/>
              <a:gd name="connsiteY3" fmla="*/ 4708 h 13222"/>
              <a:gd name="connsiteX4" fmla="*/ 4291 w 21234"/>
              <a:gd name="connsiteY4" fmla="*/ 0 h 13222"/>
              <a:gd name="connsiteX0" fmla="*/ 14728 w 21401"/>
              <a:gd name="connsiteY0" fmla="*/ 13222 h 13222"/>
              <a:gd name="connsiteX1" fmla="*/ 21395 w 21401"/>
              <a:gd name="connsiteY1" fmla="*/ 12520 h 13222"/>
              <a:gd name="connsiteX2" fmla="*/ 13343 w 21401"/>
              <a:gd name="connsiteY2" fmla="*/ 8282 h 13222"/>
              <a:gd name="connsiteX3" fmla="*/ 1849 w 21401"/>
              <a:gd name="connsiteY3" fmla="*/ 4708 h 13222"/>
              <a:gd name="connsiteX4" fmla="*/ 4458 w 21401"/>
              <a:gd name="connsiteY4" fmla="*/ 0 h 13222"/>
              <a:gd name="connsiteX0" fmla="*/ 14798 w 21470"/>
              <a:gd name="connsiteY0" fmla="*/ 13222 h 13226"/>
              <a:gd name="connsiteX1" fmla="*/ 21465 w 21470"/>
              <a:gd name="connsiteY1" fmla="*/ 12520 h 13226"/>
              <a:gd name="connsiteX2" fmla="*/ 13601 w 21470"/>
              <a:gd name="connsiteY2" fmla="*/ 6916 h 13226"/>
              <a:gd name="connsiteX3" fmla="*/ 1919 w 21470"/>
              <a:gd name="connsiteY3" fmla="*/ 4708 h 13226"/>
              <a:gd name="connsiteX4" fmla="*/ 4528 w 21470"/>
              <a:gd name="connsiteY4" fmla="*/ 0 h 13226"/>
              <a:gd name="connsiteX0" fmla="*/ 14798 w 21001"/>
              <a:gd name="connsiteY0" fmla="*/ 13222 h 13222"/>
              <a:gd name="connsiteX1" fmla="*/ 20996 w 21001"/>
              <a:gd name="connsiteY1" fmla="*/ 10559 h 13222"/>
              <a:gd name="connsiteX2" fmla="*/ 13601 w 21001"/>
              <a:gd name="connsiteY2" fmla="*/ 6916 h 13222"/>
              <a:gd name="connsiteX3" fmla="*/ 1919 w 21001"/>
              <a:gd name="connsiteY3" fmla="*/ 4708 h 13222"/>
              <a:gd name="connsiteX4" fmla="*/ 4528 w 21001"/>
              <a:gd name="connsiteY4" fmla="*/ 0 h 13222"/>
              <a:gd name="connsiteX0" fmla="*/ 14798 w 21015"/>
              <a:gd name="connsiteY0" fmla="*/ 13222 h 13222"/>
              <a:gd name="connsiteX1" fmla="*/ 20996 w 21015"/>
              <a:gd name="connsiteY1" fmla="*/ 10559 h 13222"/>
              <a:gd name="connsiteX2" fmla="*/ 13601 w 21015"/>
              <a:gd name="connsiteY2" fmla="*/ 6916 h 13222"/>
              <a:gd name="connsiteX3" fmla="*/ 1919 w 21015"/>
              <a:gd name="connsiteY3" fmla="*/ 4708 h 13222"/>
              <a:gd name="connsiteX4" fmla="*/ 4528 w 21015"/>
              <a:gd name="connsiteY4" fmla="*/ 0 h 13222"/>
              <a:gd name="connsiteX0" fmla="*/ 15346 w 21563"/>
              <a:gd name="connsiteY0" fmla="*/ 13222 h 13222"/>
              <a:gd name="connsiteX1" fmla="*/ 21544 w 21563"/>
              <a:gd name="connsiteY1" fmla="*/ 10559 h 13222"/>
              <a:gd name="connsiteX2" fmla="*/ 14149 w 21563"/>
              <a:gd name="connsiteY2" fmla="*/ 6916 h 13222"/>
              <a:gd name="connsiteX3" fmla="*/ 1435 w 21563"/>
              <a:gd name="connsiteY3" fmla="*/ 4638 h 13222"/>
              <a:gd name="connsiteX4" fmla="*/ 5076 w 21563"/>
              <a:gd name="connsiteY4" fmla="*/ 0 h 13222"/>
              <a:gd name="connsiteX0" fmla="*/ 13775 w 19992"/>
              <a:gd name="connsiteY0" fmla="*/ 13222 h 13222"/>
              <a:gd name="connsiteX1" fmla="*/ 19973 w 19992"/>
              <a:gd name="connsiteY1" fmla="*/ 10559 h 13222"/>
              <a:gd name="connsiteX2" fmla="*/ 12578 w 19992"/>
              <a:gd name="connsiteY2" fmla="*/ 6916 h 13222"/>
              <a:gd name="connsiteX3" fmla="*/ 3524 w 19992"/>
              <a:gd name="connsiteY3" fmla="*/ 4533 h 13222"/>
              <a:gd name="connsiteX4" fmla="*/ 3505 w 19992"/>
              <a:gd name="connsiteY4" fmla="*/ 0 h 13222"/>
              <a:gd name="connsiteX0" fmla="*/ 12340 w 18557"/>
              <a:gd name="connsiteY0" fmla="*/ 13222 h 13222"/>
              <a:gd name="connsiteX1" fmla="*/ 18538 w 18557"/>
              <a:gd name="connsiteY1" fmla="*/ 10559 h 13222"/>
              <a:gd name="connsiteX2" fmla="*/ 11143 w 18557"/>
              <a:gd name="connsiteY2" fmla="*/ 6916 h 13222"/>
              <a:gd name="connsiteX3" fmla="*/ 2089 w 18557"/>
              <a:gd name="connsiteY3" fmla="*/ 4533 h 13222"/>
              <a:gd name="connsiteX4" fmla="*/ 2070 w 18557"/>
              <a:gd name="connsiteY4" fmla="*/ 0 h 13222"/>
              <a:gd name="connsiteX0" fmla="*/ 12373 w 18590"/>
              <a:gd name="connsiteY0" fmla="*/ 13222 h 13222"/>
              <a:gd name="connsiteX1" fmla="*/ 18571 w 18590"/>
              <a:gd name="connsiteY1" fmla="*/ 10559 h 13222"/>
              <a:gd name="connsiteX2" fmla="*/ 11176 w 18590"/>
              <a:gd name="connsiteY2" fmla="*/ 6916 h 13222"/>
              <a:gd name="connsiteX3" fmla="*/ 2028 w 18590"/>
              <a:gd name="connsiteY3" fmla="*/ 4638 h 13222"/>
              <a:gd name="connsiteX4" fmla="*/ 2103 w 18590"/>
              <a:gd name="connsiteY4" fmla="*/ 0 h 13222"/>
              <a:gd name="connsiteX0" fmla="*/ 12578 w 18795"/>
              <a:gd name="connsiteY0" fmla="*/ 13222 h 13222"/>
              <a:gd name="connsiteX1" fmla="*/ 18776 w 18795"/>
              <a:gd name="connsiteY1" fmla="*/ 10559 h 13222"/>
              <a:gd name="connsiteX2" fmla="*/ 11381 w 18795"/>
              <a:gd name="connsiteY2" fmla="*/ 6916 h 13222"/>
              <a:gd name="connsiteX3" fmla="*/ 2233 w 18795"/>
              <a:gd name="connsiteY3" fmla="*/ 4638 h 13222"/>
              <a:gd name="connsiteX4" fmla="*/ 2308 w 18795"/>
              <a:gd name="connsiteY4" fmla="*/ 0 h 13222"/>
              <a:gd name="connsiteX0" fmla="*/ 15769 w 18903"/>
              <a:gd name="connsiteY0" fmla="*/ 13222 h 13222"/>
              <a:gd name="connsiteX1" fmla="*/ 18776 w 18903"/>
              <a:gd name="connsiteY1" fmla="*/ 10559 h 13222"/>
              <a:gd name="connsiteX2" fmla="*/ 11381 w 18903"/>
              <a:gd name="connsiteY2" fmla="*/ 6916 h 13222"/>
              <a:gd name="connsiteX3" fmla="*/ 2233 w 18903"/>
              <a:gd name="connsiteY3" fmla="*/ 4638 h 13222"/>
              <a:gd name="connsiteX4" fmla="*/ 2308 w 18903"/>
              <a:gd name="connsiteY4" fmla="*/ 0 h 13222"/>
              <a:gd name="connsiteX0" fmla="*/ 18303 w 19438"/>
              <a:gd name="connsiteY0" fmla="*/ 12346 h 12346"/>
              <a:gd name="connsiteX1" fmla="*/ 18776 w 19438"/>
              <a:gd name="connsiteY1" fmla="*/ 10559 h 12346"/>
              <a:gd name="connsiteX2" fmla="*/ 11381 w 19438"/>
              <a:gd name="connsiteY2" fmla="*/ 6916 h 12346"/>
              <a:gd name="connsiteX3" fmla="*/ 2233 w 19438"/>
              <a:gd name="connsiteY3" fmla="*/ 4638 h 12346"/>
              <a:gd name="connsiteX4" fmla="*/ 2308 w 19438"/>
              <a:gd name="connsiteY4" fmla="*/ 0 h 12346"/>
              <a:gd name="connsiteX0" fmla="*/ 17271 w 19116"/>
              <a:gd name="connsiteY0" fmla="*/ 13222 h 13222"/>
              <a:gd name="connsiteX1" fmla="*/ 18776 w 19116"/>
              <a:gd name="connsiteY1" fmla="*/ 10559 h 13222"/>
              <a:gd name="connsiteX2" fmla="*/ 11381 w 19116"/>
              <a:gd name="connsiteY2" fmla="*/ 6916 h 13222"/>
              <a:gd name="connsiteX3" fmla="*/ 2233 w 19116"/>
              <a:gd name="connsiteY3" fmla="*/ 4638 h 13222"/>
              <a:gd name="connsiteX4" fmla="*/ 2308 w 19116"/>
              <a:gd name="connsiteY4" fmla="*/ 0 h 13222"/>
              <a:gd name="connsiteX0" fmla="*/ 17271 w 19518"/>
              <a:gd name="connsiteY0" fmla="*/ 13222 h 13222"/>
              <a:gd name="connsiteX1" fmla="*/ 18776 w 19518"/>
              <a:gd name="connsiteY1" fmla="*/ 10559 h 13222"/>
              <a:gd name="connsiteX2" fmla="*/ 11381 w 19518"/>
              <a:gd name="connsiteY2" fmla="*/ 6916 h 13222"/>
              <a:gd name="connsiteX3" fmla="*/ 2233 w 19518"/>
              <a:gd name="connsiteY3" fmla="*/ 4638 h 13222"/>
              <a:gd name="connsiteX4" fmla="*/ 2308 w 19518"/>
              <a:gd name="connsiteY4" fmla="*/ 0 h 13222"/>
              <a:gd name="connsiteX0" fmla="*/ 16989 w 19395"/>
              <a:gd name="connsiteY0" fmla="*/ 13222 h 13222"/>
              <a:gd name="connsiteX1" fmla="*/ 18776 w 19395"/>
              <a:gd name="connsiteY1" fmla="*/ 10559 h 13222"/>
              <a:gd name="connsiteX2" fmla="*/ 11381 w 19395"/>
              <a:gd name="connsiteY2" fmla="*/ 6916 h 13222"/>
              <a:gd name="connsiteX3" fmla="*/ 2233 w 19395"/>
              <a:gd name="connsiteY3" fmla="*/ 4638 h 13222"/>
              <a:gd name="connsiteX4" fmla="*/ 2308 w 19395"/>
              <a:gd name="connsiteY4" fmla="*/ 0 h 1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95" h="13222">
                <a:moveTo>
                  <a:pt x="16989" y="13222"/>
                </a:moveTo>
                <a:cubicBezTo>
                  <a:pt x="19919" y="12226"/>
                  <a:pt x="19711" y="11610"/>
                  <a:pt x="18776" y="10559"/>
                </a:cubicBezTo>
                <a:cubicBezTo>
                  <a:pt x="17841" y="9508"/>
                  <a:pt x="14138" y="7903"/>
                  <a:pt x="11381" y="6916"/>
                </a:cubicBezTo>
                <a:cubicBezTo>
                  <a:pt x="8624" y="5929"/>
                  <a:pt x="4402" y="5791"/>
                  <a:pt x="2233" y="4638"/>
                </a:cubicBezTo>
                <a:cubicBezTo>
                  <a:pt x="64" y="3485"/>
                  <a:pt x="-1489" y="2241"/>
                  <a:pt x="2308" y="0"/>
                </a:cubicBezTo>
              </a:path>
            </a:pathLst>
          </a:cu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9" name="Freeform 46"/>
          <p:cNvSpPr>
            <a:spLocks/>
          </p:cNvSpPr>
          <p:nvPr/>
        </p:nvSpPr>
        <p:spPr bwMode="auto">
          <a:xfrm>
            <a:off x="4876800" y="3841750"/>
            <a:ext cx="1238250" cy="304800"/>
          </a:xfrm>
          <a:custGeom>
            <a:avLst/>
            <a:gdLst>
              <a:gd name="T0" fmla="*/ 0 w 780"/>
              <a:gd name="T1" fmla="*/ 28 h 192"/>
              <a:gd name="T2" fmla="*/ 384 w 780"/>
              <a:gd name="T3" fmla="*/ 187 h 192"/>
              <a:gd name="T4" fmla="*/ 780 w 780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0" h="192">
                <a:moveTo>
                  <a:pt x="0" y="28"/>
                </a:moveTo>
                <a:cubicBezTo>
                  <a:pt x="64" y="54"/>
                  <a:pt x="254" y="192"/>
                  <a:pt x="384" y="187"/>
                </a:cubicBezTo>
                <a:cubicBezTo>
                  <a:pt x="514" y="182"/>
                  <a:pt x="698" y="39"/>
                  <a:pt x="780" y="0"/>
                </a:cubicBezTo>
              </a:path>
            </a:pathLst>
          </a:custGeom>
          <a:noFill/>
          <a:ln w="22225" cap="flat" cmpd="sng">
            <a:solidFill>
              <a:schemeClr val="folHlink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4588" y="3509963"/>
            <a:ext cx="7580312" cy="2814637"/>
            <a:chOff x="1144588" y="3509963"/>
            <a:chExt cx="7580312" cy="2814637"/>
          </a:xfrm>
        </p:grpSpPr>
        <p:sp>
          <p:nvSpPr>
            <p:cNvPr id="81" name="Freeform 29"/>
            <p:cNvSpPr>
              <a:spLocks/>
            </p:cNvSpPr>
            <p:nvPr/>
          </p:nvSpPr>
          <p:spPr bwMode="auto">
            <a:xfrm>
              <a:off x="1905000" y="4800600"/>
              <a:ext cx="1054100" cy="539750"/>
            </a:xfrm>
            <a:custGeom>
              <a:avLst/>
              <a:gdLst>
                <a:gd name="T0" fmla="*/ 0 w 664"/>
                <a:gd name="T1" fmla="*/ 0 h 340"/>
                <a:gd name="T2" fmla="*/ 151 w 664"/>
                <a:gd name="T3" fmla="*/ 238 h 340"/>
                <a:gd name="T4" fmla="*/ 327 w 664"/>
                <a:gd name="T5" fmla="*/ 329 h 340"/>
                <a:gd name="T6" fmla="*/ 664 w 664"/>
                <a:gd name="T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4" h="340">
                  <a:moveTo>
                    <a:pt x="0" y="0"/>
                  </a:moveTo>
                  <a:cubicBezTo>
                    <a:pt x="25" y="40"/>
                    <a:pt x="96" y="183"/>
                    <a:pt x="151" y="238"/>
                  </a:cubicBezTo>
                  <a:cubicBezTo>
                    <a:pt x="206" y="293"/>
                    <a:pt x="242" y="318"/>
                    <a:pt x="327" y="329"/>
                  </a:cubicBezTo>
                  <a:cubicBezTo>
                    <a:pt x="412" y="340"/>
                    <a:pt x="594" y="307"/>
                    <a:pt x="664" y="30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" name="Group 30"/>
            <p:cNvGrpSpPr>
              <a:grpSpLocks/>
            </p:cNvGrpSpPr>
            <p:nvPr/>
          </p:nvGrpSpPr>
          <p:grpSpPr bwMode="auto">
            <a:xfrm>
              <a:off x="8153400" y="6096000"/>
              <a:ext cx="304800" cy="228600"/>
              <a:chOff x="461" y="3552"/>
              <a:chExt cx="192" cy="144"/>
            </a:xfrm>
          </p:grpSpPr>
          <p:sp>
            <p:nvSpPr>
              <p:cNvPr id="97" name="Line 31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2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33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34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7800975" y="5391150"/>
              <a:ext cx="506413" cy="685800"/>
            </a:xfrm>
            <a:custGeom>
              <a:avLst/>
              <a:gdLst>
                <a:gd name="T0" fmla="*/ 0 w 319"/>
                <a:gd name="T1" fmla="*/ 0 h 432"/>
                <a:gd name="T2" fmla="*/ 144 w 319"/>
                <a:gd name="T3" fmla="*/ 54 h 432"/>
                <a:gd name="T4" fmla="*/ 252 w 319"/>
                <a:gd name="T5" fmla="*/ 198 h 432"/>
                <a:gd name="T6" fmla="*/ 319 w 319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432">
                  <a:moveTo>
                    <a:pt x="0" y="0"/>
                  </a:moveTo>
                  <a:cubicBezTo>
                    <a:pt x="25" y="9"/>
                    <a:pt x="102" y="21"/>
                    <a:pt x="144" y="54"/>
                  </a:cubicBezTo>
                  <a:cubicBezTo>
                    <a:pt x="186" y="87"/>
                    <a:pt x="223" y="135"/>
                    <a:pt x="252" y="198"/>
                  </a:cubicBezTo>
                  <a:cubicBezTo>
                    <a:pt x="281" y="261"/>
                    <a:pt x="305" y="383"/>
                    <a:pt x="319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6143625" y="4011613"/>
              <a:ext cx="1133475" cy="693737"/>
            </a:xfrm>
            <a:custGeom>
              <a:avLst/>
              <a:gdLst>
                <a:gd name="T0" fmla="*/ 0 w 714"/>
                <a:gd name="T1" fmla="*/ 41 h 437"/>
                <a:gd name="T2" fmla="*/ 384 w 714"/>
                <a:gd name="T3" fmla="*/ 23 h 437"/>
                <a:gd name="T4" fmla="*/ 648 w 714"/>
                <a:gd name="T5" fmla="*/ 179 h 437"/>
                <a:gd name="T6" fmla="*/ 714 w 714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4" h="437">
                  <a:moveTo>
                    <a:pt x="0" y="41"/>
                  </a:moveTo>
                  <a:cubicBezTo>
                    <a:pt x="64" y="38"/>
                    <a:pt x="276" y="0"/>
                    <a:pt x="384" y="23"/>
                  </a:cubicBezTo>
                  <a:cubicBezTo>
                    <a:pt x="492" y="46"/>
                    <a:pt x="593" y="110"/>
                    <a:pt x="648" y="179"/>
                  </a:cubicBezTo>
                  <a:cubicBezTo>
                    <a:pt x="703" y="248"/>
                    <a:pt x="700" y="383"/>
                    <a:pt x="714" y="43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144588" y="4206096"/>
              <a:ext cx="1447800" cy="776105"/>
              <a:chOff x="2235200" y="3581275"/>
              <a:chExt cx="1447800" cy="776105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235200" y="3581275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payload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235200" y="3962400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next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2959100" y="5278678"/>
              <a:ext cx="1447800" cy="776105"/>
              <a:chOff x="2235200" y="3581275"/>
              <a:chExt cx="1447800" cy="776105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2235200" y="3962400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next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35200" y="3581275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payload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903788" y="3509963"/>
              <a:ext cx="1447800" cy="776105"/>
              <a:chOff x="2235200" y="3581275"/>
              <a:chExt cx="1447800" cy="776105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2235200" y="3581275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payload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35200" y="3962400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next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7277100" y="4675159"/>
              <a:ext cx="1447800" cy="776105"/>
              <a:chOff x="2235200" y="3581275"/>
              <a:chExt cx="1447800" cy="77610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235200" y="3581275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payload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35200" y="3962400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next</a:t>
                </a: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3124200" y="2612819"/>
            <a:ext cx="1447800" cy="776105"/>
            <a:chOff x="5780088" y="802698"/>
            <a:chExt cx="1447800" cy="776105"/>
          </a:xfrm>
        </p:grpSpPr>
        <p:sp>
          <p:nvSpPr>
            <p:cNvPr id="104" name="TextBox 103"/>
            <p:cNvSpPr txBox="1"/>
            <p:nvPr/>
          </p:nvSpPr>
          <p:spPr>
            <a:xfrm>
              <a:off x="5780088" y="802698"/>
              <a:ext cx="1447800" cy="394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80088" y="1183823"/>
              <a:ext cx="1447800" cy="394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sp>
        <p:nvSpPr>
          <p:cNvPr id="106" name="Freeform 36"/>
          <p:cNvSpPr>
            <a:spLocks/>
          </p:cNvSpPr>
          <p:nvPr/>
        </p:nvSpPr>
        <p:spPr bwMode="auto">
          <a:xfrm>
            <a:off x="1144589" y="3191434"/>
            <a:ext cx="850440" cy="1020204"/>
          </a:xfrm>
          <a:custGeom>
            <a:avLst/>
            <a:gdLst>
              <a:gd name="T0" fmla="*/ 1589 w 1589"/>
              <a:gd name="T1" fmla="*/ 0 h 279"/>
              <a:gd name="T2" fmla="*/ 1344 w 1589"/>
              <a:gd name="T3" fmla="*/ 163 h 279"/>
              <a:gd name="T4" fmla="*/ 926 w 1589"/>
              <a:gd name="T5" fmla="*/ 99 h 279"/>
              <a:gd name="T6" fmla="*/ 233 w 1589"/>
              <a:gd name="T7" fmla="*/ 58 h 279"/>
              <a:gd name="T8" fmla="*/ 0 w 1589"/>
              <a:gd name="T9" fmla="*/ 279 h 279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458 w 10468"/>
              <a:gd name="connsiteY1" fmla="*/ 8552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5828 w 10468"/>
              <a:gd name="connsiteY2" fmla="*/ 6258 h 12710"/>
              <a:gd name="connsiteX3" fmla="*/ 1466 w 10468"/>
              <a:gd name="connsiteY3" fmla="*/ 4789 h 12710"/>
              <a:gd name="connsiteX4" fmla="*/ 0 w 10468"/>
              <a:gd name="connsiteY4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1466 w 10468"/>
              <a:gd name="connsiteY2" fmla="*/ 4789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10468 w 10468"/>
              <a:gd name="connsiteY0" fmla="*/ 0 h 12710"/>
              <a:gd name="connsiteX1" fmla="*/ 8926 w 10468"/>
              <a:gd name="connsiteY1" fmla="*/ 7487 h 12710"/>
              <a:gd name="connsiteX2" fmla="*/ 2714 w 10468"/>
              <a:gd name="connsiteY2" fmla="*/ 4402 h 12710"/>
              <a:gd name="connsiteX3" fmla="*/ 0 w 10468"/>
              <a:gd name="connsiteY3" fmla="*/ 12710 h 12710"/>
              <a:gd name="connsiteX0" fmla="*/ 5320 w 8956"/>
              <a:gd name="connsiteY0" fmla="*/ 0 h 16485"/>
              <a:gd name="connsiteX1" fmla="*/ 8926 w 8956"/>
              <a:gd name="connsiteY1" fmla="*/ 11262 h 16485"/>
              <a:gd name="connsiteX2" fmla="*/ 2714 w 8956"/>
              <a:gd name="connsiteY2" fmla="*/ 8177 h 16485"/>
              <a:gd name="connsiteX3" fmla="*/ 0 w 8956"/>
              <a:gd name="connsiteY3" fmla="*/ 16485 h 16485"/>
              <a:gd name="connsiteX0" fmla="*/ 5940 w 5940"/>
              <a:gd name="connsiteY0" fmla="*/ 0 h 10000"/>
              <a:gd name="connsiteX1" fmla="*/ 4625 w 5940"/>
              <a:gd name="connsiteY1" fmla="*/ 2605 h 10000"/>
              <a:gd name="connsiteX2" fmla="*/ 3030 w 5940"/>
              <a:gd name="connsiteY2" fmla="*/ 4960 h 10000"/>
              <a:gd name="connsiteX3" fmla="*/ 0 w 5940"/>
              <a:gd name="connsiteY3" fmla="*/ 10000 h 10000"/>
              <a:gd name="connsiteX0" fmla="*/ 10000 w 10000"/>
              <a:gd name="connsiteY0" fmla="*/ 0 h 10000"/>
              <a:gd name="connsiteX1" fmla="*/ 7786 w 10000"/>
              <a:gd name="connsiteY1" fmla="*/ 2605 h 10000"/>
              <a:gd name="connsiteX2" fmla="*/ 2853 w 10000"/>
              <a:gd name="connsiteY2" fmla="*/ 5077 h 10000"/>
              <a:gd name="connsiteX3" fmla="*/ 0 w 10000"/>
              <a:gd name="connsiteY3" fmla="*/ 10000 h 10000"/>
              <a:gd name="connsiteX0" fmla="*/ 10000 w 10000"/>
              <a:gd name="connsiteY0" fmla="*/ 0 h 10000"/>
              <a:gd name="connsiteX1" fmla="*/ 7786 w 10000"/>
              <a:gd name="connsiteY1" fmla="*/ 2605 h 10000"/>
              <a:gd name="connsiteX2" fmla="*/ 2853 w 10000"/>
              <a:gd name="connsiteY2" fmla="*/ 5077 h 10000"/>
              <a:gd name="connsiteX3" fmla="*/ 0 w 10000"/>
              <a:gd name="connsiteY3" fmla="*/ 10000 h 10000"/>
              <a:gd name="connsiteX0" fmla="*/ 10000 w 10000"/>
              <a:gd name="connsiteY0" fmla="*/ 0 h 10000"/>
              <a:gd name="connsiteX1" fmla="*/ 7786 w 10000"/>
              <a:gd name="connsiteY1" fmla="*/ 2605 h 10000"/>
              <a:gd name="connsiteX2" fmla="*/ 2853 w 10000"/>
              <a:gd name="connsiteY2" fmla="*/ 5077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9515" y="565"/>
                  <a:pt x="9466" y="1700"/>
                  <a:pt x="7786" y="2605"/>
                </a:cubicBezTo>
                <a:cubicBezTo>
                  <a:pt x="6106" y="3510"/>
                  <a:pt x="4933" y="3374"/>
                  <a:pt x="2853" y="5077"/>
                </a:cubicBezTo>
                <a:cubicBezTo>
                  <a:pt x="773" y="6780"/>
                  <a:pt x="461" y="9196"/>
                  <a:pt x="0" y="100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06"/>
          <p:cNvSpPr/>
          <p:nvPr/>
        </p:nvSpPr>
        <p:spPr bwMode="auto">
          <a:xfrm>
            <a:off x="3815542" y="3391593"/>
            <a:ext cx="1105593" cy="374380"/>
          </a:xfrm>
          <a:custGeom>
            <a:avLst/>
            <a:gdLst>
              <a:gd name="connsiteX0" fmla="*/ 0 w 1105593"/>
              <a:gd name="connsiteY0" fmla="*/ 0 h 374380"/>
              <a:gd name="connsiteX1" fmla="*/ 166254 w 1105593"/>
              <a:gd name="connsiteY1" fmla="*/ 249382 h 374380"/>
              <a:gd name="connsiteX2" fmla="*/ 473825 w 1105593"/>
              <a:gd name="connsiteY2" fmla="*/ 365760 h 374380"/>
              <a:gd name="connsiteX3" fmla="*/ 1097280 w 1105593"/>
              <a:gd name="connsiteY3" fmla="*/ 365760 h 374380"/>
              <a:gd name="connsiteX4" fmla="*/ 1105593 w 1105593"/>
              <a:gd name="connsiteY4" fmla="*/ 365760 h 37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5593" h="374380">
                <a:moveTo>
                  <a:pt x="0" y="0"/>
                </a:moveTo>
                <a:cubicBezTo>
                  <a:pt x="43641" y="94211"/>
                  <a:pt x="87283" y="188422"/>
                  <a:pt x="166254" y="249382"/>
                </a:cubicBezTo>
                <a:cubicBezTo>
                  <a:pt x="245225" y="310342"/>
                  <a:pt x="318654" y="346364"/>
                  <a:pt x="473825" y="365760"/>
                </a:cubicBezTo>
                <a:cubicBezTo>
                  <a:pt x="628996" y="385156"/>
                  <a:pt x="1097280" y="365760"/>
                  <a:pt x="1097280" y="365760"/>
                </a:cubicBezTo>
                <a:lnTo>
                  <a:pt x="1105593" y="365760"/>
                </a:ln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round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3743" name="Group 47"/>
          <p:cNvGrpSpPr>
            <a:grpSpLocks/>
          </p:cNvGrpSpPr>
          <p:nvPr/>
        </p:nvGrpSpPr>
        <p:grpSpPr bwMode="auto">
          <a:xfrm>
            <a:off x="2781974" y="1821355"/>
            <a:ext cx="4463359" cy="461963"/>
            <a:chOff x="681" y="-29"/>
            <a:chExt cx="2691" cy="291"/>
          </a:xfrm>
        </p:grpSpPr>
        <p:sp>
          <p:nvSpPr>
            <p:cNvPr id="413744" name="Line 48"/>
            <p:cNvSpPr>
              <a:spLocks noChangeShapeType="1"/>
            </p:cNvSpPr>
            <p:nvPr/>
          </p:nvSpPr>
          <p:spPr bwMode="auto">
            <a:xfrm flipH="1">
              <a:off x="681" y="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45" name="Text Box 49"/>
            <p:cNvSpPr txBox="1">
              <a:spLocks noChangeArrowheads="1"/>
            </p:cNvSpPr>
            <p:nvPr/>
          </p:nvSpPr>
          <p:spPr bwMode="auto">
            <a:xfrm>
              <a:off x="881" y="-29"/>
              <a:ext cx="2491" cy="291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227013" indent="-227013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dirty="0">
                  <a:latin typeface="+mn-lt"/>
                </a:rPr>
                <a:t>Note test for non-null </a:t>
              </a:r>
              <a:r>
                <a:rPr lang="en-US" i="1" dirty="0">
                  <a:latin typeface="+mn-lt"/>
                </a:rPr>
                <a:t>p </a:t>
              </a:r>
              <a:r>
                <a:rPr lang="en-US" dirty="0">
                  <a:latin typeface="+mn-lt"/>
                </a:rPr>
                <a:t>and</a:t>
              </a:r>
              <a:r>
                <a:rPr lang="en-US" i="1" dirty="0">
                  <a:latin typeface="+mn-lt"/>
                </a:rPr>
                <a:t> q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8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C-style </a:t>
            </a:r>
            <a:r>
              <a:rPr lang="en-US" dirty="0" err="1" smtClean="0"/>
              <a:t>struct</a:t>
            </a:r>
            <a:r>
              <a:rPr lang="en-US" dirty="0" smtClean="0"/>
              <a:t> is like an object with just data--no functions or run-time type checking.</a:t>
            </a:r>
          </a:p>
          <a:p>
            <a:r>
              <a:rPr lang="en-US" dirty="0" smtClean="0"/>
              <a:t>What you can do:</a:t>
            </a:r>
          </a:p>
          <a:p>
            <a:pPr lvl="1"/>
            <a:r>
              <a:rPr lang="en-US" dirty="0" smtClean="0"/>
              <a:t>Treat the </a:t>
            </a:r>
            <a:r>
              <a:rPr lang="en-US" dirty="0" err="1" smtClean="0"/>
              <a:t>struct</a:t>
            </a:r>
            <a:r>
              <a:rPr lang="en-US" dirty="0" smtClean="0"/>
              <a:t> as a unit.</a:t>
            </a:r>
          </a:p>
          <a:p>
            <a:pPr lvl="1"/>
            <a:r>
              <a:rPr lang="en-US" dirty="0" smtClean="0"/>
              <a:t>Access the fields (a.k.a. members) inside the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about Adding an Item</a:t>
            </a:r>
            <a:br>
              <a:rPr lang="en-US" sz="4000"/>
            </a:br>
            <a:r>
              <a:rPr lang="en-US" sz="4000" i="0"/>
              <a:t>before</a:t>
            </a:r>
            <a:r>
              <a:rPr lang="en-US" sz="4000"/>
              <a:t> another Item?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sz="2400" i="1" dirty="0" err="1">
                <a:latin typeface="+mn-lt"/>
              </a:rPr>
              <a:t>struct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listItem</a:t>
            </a:r>
            <a:r>
              <a:rPr lang="en-US" sz="2400" i="1" dirty="0">
                <a:latin typeface="+mn-lt"/>
              </a:rPr>
              <a:t> *p;</a:t>
            </a:r>
          </a:p>
          <a:p>
            <a:r>
              <a:rPr lang="en-US" sz="2400" dirty="0">
                <a:latin typeface="+mn-lt"/>
              </a:rPr>
              <a:t>Add an item </a:t>
            </a:r>
            <a:r>
              <a:rPr lang="en-US" sz="2400" i="1" dirty="0">
                <a:latin typeface="+mn-lt"/>
              </a:rPr>
              <a:t>before</a:t>
            </a:r>
            <a:r>
              <a:rPr lang="en-US" sz="2400" dirty="0">
                <a:latin typeface="+mn-lt"/>
              </a:rPr>
              <a:t> item pointed to by </a:t>
            </a:r>
            <a:r>
              <a:rPr lang="en-US" sz="2400" i="1" dirty="0">
                <a:latin typeface="+mn-lt"/>
              </a:rPr>
              <a:t>p (p != NULL)</a:t>
            </a:r>
          </a:p>
        </p:txBody>
      </p:sp>
      <p:sp>
        <p:nvSpPr>
          <p:cNvPr id="397316" name="Freeform 4"/>
          <p:cNvSpPr>
            <a:spLocks/>
          </p:cNvSpPr>
          <p:nvPr/>
        </p:nvSpPr>
        <p:spPr bwMode="auto">
          <a:xfrm>
            <a:off x="2997094" y="2147365"/>
            <a:ext cx="1899875" cy="1434035"/>
          </a:xfrm>
          <a:custGeom>
            <a:avLst/>
            <a:gdLst>
              <a:gd name="T0" fmla="*/ 0 w 1614"/>
              <a:gd name="T1" fmla="*/ 0 h 986"/>
              <a:gd name="T2" fmla="*/ 876 w 1614"/>
              <a:gd name="T3" fmla="*/ 284 h 986"/>
              <a:gd name="T4" fmla="*/ 1398 w 1614"/>
              <a:gd name="T5" fmla="*/ 740 h 986"/>
              <a:gd name="T6" fmla="*/ 1614 w 1614"/>
              <a:gd name="T7" fmla="*/ 986 h 986"/>
              <a:gd name="connsiteX0" fmla="*/ 0 w 8893"/>
              <a:gd name="connsiteY0" fmla="*/ 0 h 12231"/>
              <a:gd name="connsiteX1" fmla="*/ 5428 w 8893"/>
              <a:gd name="connsiteY1" fmla="*/ 2880 h 12231"/>
              <a:gd name="connsiteX2" fmla="*/ 8662 w 8893"/>
              <a:gd name="connsiteY2" fmla="*/ 7505 h 12231"/>
              <a:gd name="connsiteX3" fmla="*/ 8313 w 8893"/>
              <a:gd name="connsiteY3" fmla="*/ 12231 h 12231"/>
              <a:gd name="connsiteX0" fmla="*/ 0 w 9517"/>
              <a:gd name="connsiteY0" fmla="*/ 0 h 10000"/>
              <a:gd name="connsiteX1" fmla="*/ 6104 w 9517"/>
              <a:gd name="connsiteY1" fmla="*/ 2355 h 10000"/>
              <a:gd name="connsiteX2" fmla="*/ 9156 w 9517"/>
              <a:gd name="connsiteY2" fmla="*/ 4877 h 10000"/>
              <a:gd name="connsiteX3" fmla="*/ 9348 w 9517"/>
              <a:gd name="connsiteY3" fmla="*/ 10000 h 10000"/>
              <a:gd name="connsiteX0" fmla="*/ 0 w 9949"/>
              <a:gd name="connsiteY0" fmla="*/ 0 h 10000"/>
              <a:gd name="connsiteX1" fmla="*/ 6414 w 9949"/>
              <a:gd name="connsiteY1" fmla="*/ 2355 h 10000"/>
              <a:gd name="connsiteX2" fmla="*/ 9621 w 9949"/>
              <a:gd name="connsiteY2" fmla="*/ 4877 h 10000"/>
              <a:gd name="connsiteX3" fmla="*/ 9822 w 9949"/>
              <a:gd name="connsiteY3" fmla="*/ 10000 h 10000"/>
              <a:gd name="connsiteX0" fmla="*/ 0 w 9999"/>
              <a:gd name="connsiteY0" fmla="*/ 0 h 10000"/>
              <a:gd name="connsiteX1" fmla="*/ 6447 w 9999"/>
              <a:gd name="connsiteY1" fmla="*/ 2355 h 10000"/>
              <a:gd name="connsiteX2" fmla="*/ 9670 w 9999"/>
              <a:gd name="connsiteY2" fmla="*/ 4877 h 10000"/>
              <a:gd name="connsiteX3" fmla="*/ 9872 w 9999"/>
              <a:gd name="connsiteY3" fmla="*/ 10000 h 10000"/>
              <a:gd name="connsiteX0" fmla="*/ 0 w 10171"/>
              <a:gd name="connsiteY0" fmla="*/ 0 h 10000"/>
              <a:gd name="connsiteX1" fmla="*/ 6448 w 10171"/>
              <a:gd name="connsiteY1" fmla="*/ 2355 h 10000"/>
              <a:gd name="connsiteX2" fmla="*/ 9671 w 10171"/>
              <a:gd name="connsiteY2" fmla="*/ 4877 h 10000"/>
              <a:gd name="connsiteX3" fmla="*/ 9873 w 10171"/>
              <a:gd name="connsiteY3" fmla="*/ 10000 h 10000"/>
              <a:gd name="connsiteX0" fmla="*/ 0 w 9873"/>
              <a:gd name="connsiteY0" fmla="*/ 0 h 10000"/>
              <a:gd name="connsiteX1" fmla="*/ 6448 w 9873"/>
              <a:gd name="connsiteY1" fmla="*/ 2355 h 10000"/>
              <a:gd name="connsiteX2" fmla="*/ 9132 w 9873"/>
              <a:gd name="connsiteY2" fmla="*/ 4399 h 10000"/>
              <a:gd name="connsiteX3" fmla="*/ 9873 w 9873"/>
              <a:gd name="connsiteY3" fmla="*/ 10000 h 10000"/>
              <a:gd name="connsiteX0" fmla="*/ 0 w 10000"/>
              <a:gd name="connsiteY0" fmla="*/ 0 h 10000"/>
              <a:gd name="connsiteX1" fmla="*/ 6531 w 10000"/>
              <a:gd name="connsiteY1" fmla="*/ 2355 h 10000"/>
              <a:gd name="connsiteX2" fmla="*/ 9249 w 10000"/>
              <a:gd name="connsiteY2" fmla="*/ 4399 h 10000"/>
              <a:gd name="connsiteX3" fmla="*/ 10000 w 10000"/>
              <a:gd name="connsiteY3" fmla="*/ 10000 h 10000"/>
              <a:gd name="connsiteX0" fmla="*/ 0 w 10000"/>
              <a:gd name="connsiteY0" fmla="*/ 0 h 10000"/>
              <a:gd name="connsiteX1" fmla="*/ 6531 w 10000"/>
              <a:gd name="connsiteY1" fmla="*/ 2355 h 10000"/>
              <a:gd name="connsiteX2" fmla="*/ 9249 w 10000"/>
              <a:gd name="connsiteY2" fmla="*/ 4399 h 10000"/>
              <a:gd name="connsiteX3" fmla="*/ 10000 w 10000"/>
              <a:gd name="connsiteY3" fmla="*/ 10000 h 10000"/>
              <a:gd name="connsiteX0" fmla="*/ 0 w 10000"/>
              <a:gd name="connsiteY0" fmla="*/ 0 h 10000"/>
              <a:gd name="connsiteX1" fmla="*/ 6648 w 10000"/>
              <a:gd name="connsiteY1" fmla="*/ 1356 h 10000"/>
              <a:gd name="connsiteX2" fmla="*/ 9249 w 10000"/>
              <a:gd name="connsiteY2" fmla="*/ 4399 h 10000"/>
              <a:gd name="connsiteX3" fmla="*/ 10000 w 10000"/>
              <a:gd name="connsiteY3" fmla="*/ 10000 h 10000"/>
              <a:gd name="connsiteX0" fmla="*/ 0 w 10000"/>
              <a:gd name="connsiteY0" fmla="*/ 0 h 10000"/>
              <a:gd name="connsiteX1" fmla="*/ 6648 w 10000"/>
              <a:gd name="connsiteY1" fmla="*/ 1356 h 10000"/>
              <a:gd name="connsiteX2" fmla="*/ 9249 w 10000"/>
              <a:gd name="connsiteY2" fmla="*/ 4399 h 10000"/>
              <a:gd name="connsiteX3" fmla="*/ 10000 w 10000"/>
              <a:gd name="connsiteY3" fmla="*/ 10000 h 10000"/>
              <a:gd name="connsiteX0" fmla="*/ 0 w 10000"/>
              <a:gd name="connsiteY0" fmla="*/ 0 h 10000"/>
              <a:gd name="connsiteX1" fmla="*/ 6648 w 10000"/>
              <a:gd name="connsiteY1" fmla="*/ 1356 h 10000"/>
              <a:gd name="connsiteX2" fmla="*/ 9249 w 10000"/>
              <a:gd name="connsiteY2" fmla="*/ 4399 h 10000"/>
              <a:gd name="connsiteX3" fmla="*/ 1000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4163" y="477"/>
                  <a:pt x="5106" y="623"/>
                  <a:pt x="6648" y="1356"/>
                </a:cubicBezTo>
                <a:cubicBezTo>
                  <a:pt x="8190" y="2089"/>
                  <a:pt x="8690" y="2958"/>
                  <a:pt x="9249" y="4399"/>
                </a:cubicBezTo>
                <a:cubicBezTo>
                  <a:pt x="9808" y="5840"/>
                  <a:pt x="9938" y="7232"/>
                  <a:pt x="10000" y="100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44588" y="3120055"/>
            <a:ext cx="7580312" cy="3204545"/>
            <a:chOff x="1144588" y="3120055"/>
            <a:chExt cx="7580312" cy="3204545"/>
          </a:xfrm>
        </p:grpSpPr>
        <p:sp>
          <p:nvSpPr>
            <p:cNvPr id="49" name="Freeform 28"/>
            <p:cNvSpPr>
              <a:spLocks/>
            </p:cNvSpPr>
            <p:nvPr/>
          </p:nvSpPr>
          <p:spPr bwMode="auto">
            <a:xfrm>
              <a:off x="4017963" y="3509963"/>
              <a:ext cx="885825" cy="2373312"/>
            </a:xfrm>
            <a:custGeom>
              <a:avLst/>
              <a:gdLst>
                <a:gd name="T0" fmla="*/ 0 w 558"/>
                <a:gd name="T1" fmla="*/ 1495 h 1495"/>
                <a:gd name="T2" fmla="*/ 372 w 558"/>
                <a:gd name="T3" fmla="*/ 1390 h 1495"/>
                <a:gd name="T4" fmla="*/ 373 w 558"/>
                <a:gd name="T5" fmla="*/ 945 h 1495"/>
                <a:gd name="T6" fmla="*/ 271 w 558"/>
                <a:gd name="T7" fmla="*/ 327 h 1495"/>
                <a:gd name="T8" fmla="*/ 558 w 558"/>
                <a:gd name="T9" fmla="*/ 0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1495">
                  <a:moveTo>
                    <a:pt x="0" y="1495"/>
                  </a:moveTo>
                  <a:cubicBezTo>
                    <a:pt x="64" y="1477"/>
                    <a:pt x="310" y="1482"/>
                    <a:pt x="372" y="1390"/>
                  </a:cubicBezTo>
                  <a:cubicBezTo>
                    <a:pt x="434" y="1298"/>
                    <a:pt x="390" y="1122"/>
                    <a:pt x="373" y="945"/>
                  </a:cubicBezTo>
                  <a:cubicBezTo>
                    <a:pt x="356" y="768"/>
                    <a:pt x="240" y="484"/>
                    <a:pt x="271" y="327"/>
                  </a:cubicBezTo>
                  <a:cubicBezTo>
                    <a:pt x="302" y="170"/>
                    <a:pt x="498" y="68"/>
                    <a:pt x="55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9"/>
            <p:cNvSpPr>
              <a:spLocks/>
            </p:cNvSpPr>
            <p:nvPr/>
          </p:nvSpPr>
          <p:spPr bwMode="auto">
            <a:xfrm>
              <a:off x="1905000" y="4800600"/>
              <a:ext cx="1054100" cy="539750"/>
            </a:xfrm>
            <a:custGeom>
              <a:avLst/>
              <a:gdLst>
                <a:gd name="T0" fmla="*/ 0 w 664"/>
                <a:gd name="T1" fmla="*/ 0 h 340"/>
                <a:gd name="T2" fmla="*/ 151 w 664"/>
                <a:gd name="T3" fmla="*/ 238 h 340"/>
                <a:gd name="T4" fmla="*/ 327 w 664"/>
                <a:gd name="T5" fmla="*/ 329 h 340"/>
                <a:gd name="T6" fmla="*/ 664 w 664"/>
                <a:gd name="T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4" h="340">
                  <a:moveTo>
                    <a:pt x="0" y="0"/>
                  </a:moveTo>
                  <a:cubicBezTo>
                    <a:pt x="25" y="40"/>
                    <a:pt x="96" y="183"/>
                    <a:pt x="151" y="238"/>
                  </a:cubicBezTo>
                  <a:cubicBezTo>
                    <a:pt x="206" y="293"/>
                    <a:pt x="242" y="318"/>
                    <a:pt x="327" y="329"/>
                  </a:cubicBezTo>
                  <a:cubicBezTo>
                    <a:pt x="412" y="340"/>
                    <a:pt x="594" y="307"/>
                    <a:pt x="664" y="30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" name="Group 30"/>
            <p:cNvGrpSpPr>
              <a:grpSpLocks/>
            </p:cNvGrpSpPr>
            <p:nvPr/>
          </p:nvGrpSpPr>
          <p:grpSpPr bwMode="auto">
            <a:xfrm>
              <a:off x="8153400" y="6096000"/>
              <a:ext cx="304800" cy="228600"/>
              <a:chOff x="461" y="3552"/>
              <a:chExt cx="192" cy="144"/>
            </a:xfrm>
          </p:grpSpPr>
          <p:sp>
            <p:nvSpPr>
              <p:cNvPr id="67" name="Line 31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32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33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34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7800975" y="5391150"/>
              <a:ext cx="506413" cy="685800"/>
            </a:xfrm>
            <a:custGeom>
              <a:avLst/>
              <a:gdLst>
                <a:gd name="T0" fmla="*/ 0 w 319"/>
                <a:gd name="T1" fmla="*/ 0 h 432"/>
                <a:gd name="T2" fmla="*/ 144 w 319"/>
                <a:gd name="T3" fmla="*/ 54 h 432"/>
                <a:gd name="T4" fmla="*/ 252 w 319"/>
                <a:gd name="T5" fmla="*/ 198 h 432"/>
                <a:gd name="T6" fmla="*/ 319 w 319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432">
                  <a:moveTo>
                    <a:pt x="0" y="0"/>
                  </a:moveTo>
                  <a:cubicBezTo>
                    <a:pt x="25" y="9"/>
                    <a:pt x="102" y="21"/>
                    <a:pt x="144" y="54"/>
                  </a:cubicBezTo>
                  <a:cubicBezTo>
                    <a:pt x="186" y="87"/>
                    <a:pt x="223" y="135"/>
                    <a:pt x="252" y="198"/>
                  </a:cubicBezTo>
                  <a:cubicBezTo>
                    <a:pt x="281" y="261"/>
                    <a:pt x="305" y="383"/>
                    <a:pt x="319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6"/>
            <p:cNvSpPr>
              <a:spLocks/>
            </p:cNvSpPr>
            <p:nvPr/>
          </p:nvSpPr>
          <p:spPr bwMode="auto">
            <a:xfrm>
              <a:off x="1144589" y="3120055"/>
              <a:ext cx="1673427" cy="1091583"/>
            </a:xfrm>
            <a:custGeom>
              <a:avLst/>
              <a:gdLst>
                <a:gd name="T0" fmla="*/ 1589 w 1589"/>
                <a:gd name="T1" fmla="*/ 0 h 279"/>
                <a:gd name="T2" fmla="*/ 1344 w 1589"/>
                <a:gd name="T3" fmla="*/ 163 h 279"/>
                <a:gd name="T4" fmla="*/ 926 w 1589"/>
                <a:gd name="T5" fmla="*/ 99 h 279"/>
                <a:gd name="T6" fmla="*/ 233 w 1589"/>
                <a:gd name="T7" fmla="*/ 58 h 279"/>
                <a:gd name="T8" fmla="*/ 0 w 1589"/>
                <a:gd name="T9" fmla="*/ 279 h 279"/>
                <a:gd name="connsiteX0" fmla="*/ 10468 w 10468"/>
                <a:gd name="connsiteY0" fmla="*/ 0 h 12710"/>
                <a:gd name="connsiteX1" fmla="*/ 8458 w 10468"/>
                <a:gd name="connsiteY1" fmla="*/ 8552 h 12710"/>
                <a:gd name="connsiteX2" fmla="*/ 5828 w 10468"/>
                <a:gd name="connsiteY2" fmla="*/ 6258 h 12710"/>
                <a:gd name="connsiteX3" fmla="*/ 1466 w 10468"/>
                <a:gd name="connsiteY3" fmla="*/ 4789 h 12710"/>
                <a:gd name="connsiteX4" fmla="*/ 0 w 10468"/>
                <a:gd name="connsiteY4" fmla="*/ 12710 h 12710"/>
                <a:gd name="connsiteX0" fmla="*/ 10468 w 10468"/>
                <a:gd name="connsiteY0" fmla="*/ 0 h 12710"/>
                <a:gd name="connsiteX1" fmla="*/ 8458 w 10468"/>
                <a:gd name="connsiteY1" fmla="*/ 8552 h 12710"/>
                <a:gd name="connsiteX2" fmla="*/ 5828 w 10468"/>
                <a:gd name="connsiteY2" fmla="*/ 6258 h 12710"/>
                <a:gd name="connsiteX3" fmla="*/ 1466 w 10468"/>
                <a:gd name="connsiteY3" fmla="*/ 4789 h 12710"/>
                <a:gd name="connsiteX4" fmla="*/ 0 w 10468"/>
                <a:gd name="connsiteY4" fmla="*/ 12710 h 12710"/>
                <a:gd name="connsiteX0" fmla="*/ 10468 w 10468"/>
                <a:gd name="connsiteY0" fmla="*/ 0 h 12710"/>
                <a:gd name="connsiteX1" fmla="*/ 8458 w 10468"/>
                <a:gd name="connsiteY1" fmla="*/ 8552 h 12710"/>
                <a:gd name="connsiteX2" fmla="*/ 5828 w 10468"/>
                <a:gd name="connsiteY2" fmla="*/ 6258 h 12710"/>
                <a:gd name="connsiteX3" fmla="*/ 1466 w 10468"/>
                <a:gd name="connsiteY3" fmla="*/ 4789 h 12710"/>
                <a:gd name="connsiteX4" fmla="*/ 0 w 10468"/>
                <a:gd name="connsiteY4" fmla="*/ 12710 h 12710"/>
                <a:gd name="connsiteX0" fmla="*/ 10468 w 10468"/>
                <a:gd name="connsiteY0" fmla="*/ 0 h 12710"/>
                <a:gd name="connsiteX1" fmla="*/ 8458 w 10468"/>
                <a:gd name="connsiteY1" fmla="*/ 8552 h 12710"/>
                <a:gd name="connsiteX2" fmla="*/ 5828 w 10468"/>
                <a:gd name="connsiteY2" fmla="*/ 6258 h 12710"/>
                <a:gd name="connsiteX3" fmla="*/ 1466 w 10468"/>
                <a:gd name="connsiteY3" fmla="*/ 4789 h 12710"/>
                <a:gd name="connsiteX4" fmla="*/ 0 w 10468"/>
                <a:gd name="connsiteY4" fmla="*/ 12710 h 12710"/>
                <a:gd name="connsiteX0" fmla="*/ 10468 w 10468"/>
                <a:gd name="connsiteY0" fmla="*/ 0 h 12710"/>
                <a:gd name="connsiteX1" fmla="*/ 8458 w 10468"/>
                <a:gd name="connsiteY1" fmla="*/ 8552 h 12710"/>
                <a:gd name="connsiteX2" fmla="*/ 5828 w 10468"/>
                <a:gd name="connsiteY2" fmla="*/ 6258 h 12710"/>
                <a:gd name="connsiteX3" fmla="*/ 1466 w 10468"/>
                <a:gd name="connsiteY3" fmla="*/ 4789 h 12710"/>
                <a:gd name="connsiteX4" fmla="*/ 0 w 10468"/>
                <a:gd name="connsiteY4" fmla="*/ 12710 h 12710"/>
                <a:gd name="connsiteX0" fmla="*/ 10468 w 10468"/>
                <a:gd name="connsiteY0" fmla="*/ 0 h 12710"/>
                <a:gd name="connsiteX1" fmla="*/ 8458 w 10468"/>
                <a:gd name="connsiteY1" fmla="*/ 8552 h 12710"/>
                <a:gd name="connsiteX2" fmla="*/ 5828 w 10468"/>
                <a:gd name="connsiteY2" fmla="*/ 6258 h 12710"/>
                <a:gd name="connsiteX3" fmla="*/ 1466 w 10468"/>
                <a:gd name="connsiteY3" fmla="*/ 4789 h 12710"/>
                <a:gd name="connsiteX4" fmla="*/ 0 w 10468"/>
                <a:gd name="connsiteY4" fmla="*/ 12710 h 12710"/>
                <a:gd name="connsiteX0" fmla="*/ 10468 w 10468"/>
                <a:gd name="connsiteY0" fmla="*/ 0 h 12710"/>
                <a:gd name="connsiteX1" fmla="*/ 8458 w 10468"/>
                <a:gd name="connsiteY1" fmla="*/ 8552 h 12710"/>
                <a:gd name="connsiteX2" fmla="*/ 5828 w 10468"/>
                <a:gd name="connsiteY2" fmla="*/ 6258 h 12710"/>
                <a:gd name="connsiteX3" fmla="*/ 1466 w 10468"/>
                <a:gd name="connsiteY3" fmla="*/ 4789 h 12710"/>
                <a:gd name="connsiteX4" fmla="*/ 0 w 10468"/>
                <a:gd name="connsiteY4" fmla="*/ 12710 h 12710"/>
                <a:gd name="connsiteX0" fmla="*/ 10468 w 10468"/>
                <a:gd name="connsiteY0" fmla="*/ 0 h 12710"/>
                <a:gd name="connsiteX1" fmla="*/ 8926 w 10468"/>
                <a:gd name="connsiteY1" fmla="*/ 7487 h 12710"/>
                <a:gd name="connsiteX2" fmla="*/ 5828 w 10468"/>
                <a:gd name="connsiteY2" fmla="*/ 6258 h 12710"/>
                <a:gd name="connsiteX3" fmla="*/ 1466 w 10468"/>
                <a:gd name="connsiteY3" fmla="*/ 4789 h 12710"/>
                <a:gd name="connsiteX4" fmla="*/ 0 w 10468"/>
                <a:gd name="connsiteY4" fmla="*/ 12710 h 12710"/>
                <a:gd name="connsiteX0" fmla="*/ 10468 w 10468"/>
                <a:gd name="connsiteY0" fmla="*/ 0 h 12710"/>
                <a:gd name="connsiteX1" fmla="*/ 8926 w 10468"/>
                <a:gd name="connsiteY1" fmla="*/ 7487 h 12710"/>
                <a:gd name="connsiteX2" fmla="*/ 5828 w 10468"/>
                <a:gd name="connsiteY2" fmla="*/ 6258 h 12710"/>
                <a:gd name="connsiteX3" fmla="*/ 1466 w 10468"/>
                <a:gd name="connsiteY3" fmla="*/ 4789 h 12710"/>
                <a:gd name="connsiteX4" fmla="*/ 0 w 10468"/>
                <a:gd name="connsiteY4" fmla="*/ 12710 h 12710"/>
                <a:gd name="connsiteX0" fmla="*/ 10468 w 10468"/>
                <a:gd name="connsiteY0" fmla="*/ 0 h 12710"/>
                <a:gd name="connsiteX1" fmla="*/ 8926 w 10468"/>
                <a:gd name="connsiteY1" fmla="*/ 7487 h 12710"/>
                <a:gd name="connsiteX2" fmla="*/ 1466 w 10468"/>
                <a:gd name="connsiteY2" fmla="*/ 4789 h 12710"/>
                <a:gd name="connsiteX3" fmla="*/ 0 w 10468"/>
                <a:gd name="connsiteY3" fmla="*/ 12710 h 12710"/>
                <a:gd name="connsiteX0" fmla="*/ 10468 w 10468"/>
                <a:gd name="connsiteY0" fmla="*/ 0 h 12710"/>
                <a:gd name="connsiteX1" fmla="*/ 8926 w 10468"/>
                <a:gd name="connsiteY1" fmla="*/ 7487 h 12710"/>
                <a:gd name="connsiteX2" fmla="*/ 2714 w 10468"/>
                <a:gd name="connsiteY2" fmla="*/ 4402 h 12710"/>
                <a:gd name="connsiteX3" fmla="*/ 0 w 10468"/>
                <a:gd name="connsiteY3" fmla="*/ 12710 h 12710"/>
                <a:gd name="connsiteX0" fmla="*/ 10468 w 10468"/>
                <a:gd name="connsiteY0" fmla="*/ 0 h 12710"/>
                <a:gd name="connsiteX1" fmla="*/ 8926 w 10468"/>
                <a:gd name="connsiteY1" fmla="*/ 7487 h 12710"/>
                <a:gd name="connsiteX2" fmla="*/ 2714 w 10468"/>
                <a:gd name="connsiteY2" fmla="*/ 4402 h 12710"/>
                <a:gd name="connsiteX3" fmla="*/ 0 w 10468"/>
                <a:gd name="connsiteY3" fmla="*/ 12710 h 12710"/>
                <a:gd name="connsiteX0" fmla="*/ 10468 w 10468"/>
                <a:gd name="connsiteY0" fmla="*/ 0 h 12710"/>
                <a:gd name="connsiteX1" fmla="*/ 8926 w 10468"/>
                <a:gd name="connsiteY1" fmla="*/ 7487 h 12710"/>
                <a:gd name="connsiteX2" fmla="*/ 2714 w 10468"/>
                <a:gd name="connsiteY2" fmla="*/ 4402 h 12710"/>
                <a:gd name="connsiteX3" fmla="*/ 0 w 10468"/>
                <a:gd name="connsiteY3" fmla="*/ 12710 h 1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8" h="12710">
                  <a:moveTo>
                    <a:pt x="10468" y="0"/>
                  </a:moveTo>
                  <a:cubicBezTo>
                    <a:pt x="10210" y="932"/>
                    <a:pt x="10218" y="6753"/>
                    <a:pt x="8926" y="7487"/>
                  </a:cubicBezTo>
                  <a:cubicBezTo>
                    <a:pt x="7634" y="8221"/>
                    <a:pt x="4463" y="3521"/>
                    <a:pt x="2714" y="4402"/>
                  </a:cubicBezTo>
                  <a:cubicBezTo>
                    <a:pt x="965" y="5283"/>
                    <a:pt x="245" y="11384"/>
                    <a:pt x="0" y="1271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7"/>
            <p:cNvSpPr>
              <a:spLocks/>
            </p:cNvSpPr>
            <p:nvPr/>
          </p:nvSpPr>
          <p:spPr bwMode="auto">
            <a:xfrm>
              <a:off x="6143625" y="4011613"/>
              <a:ext cx="1133475" cy="693737"/>
            </a:xfrm>
            <a:custGeom>
              <a:avLst/>
              <a:gdLst>
                <a:gd name="T0" fmla="*/ 0 w 714"/>
                <a:gd name="T1" fmla="*/ 41 h 437"/>
                <a:gd name="T2" fmla="*/ 384 w 714"/>
                <a:gd name="T3" fmla="*/ 23 h 437"/>
                <a:gd name="T4" fmla="*/ 648 w 714"/>
                <a:gd name="T5" fmla="*/ 179 h 437"/>
                <a:gd name="T6" fmla="*/ 714 w 714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4" h="437">
                  <a:moveTo>
                    <a:pt x="0" y="41"/>
                  </a:moveTo>
                  <a:cubicBezTo>
                    <a:pt x="64" y="38"/>
                    <a:pt x="276" y="0"/>
                    <a:pt x="384" y="23"/>
                  </a:cubicBezTo>
                  <a:cubicBezTo>
                    <a:pt x="492" y="46"/>
                    <a:pt x="593" y="110"/>
                    <a:pt x="648" y="179"/>
                  </a:cubicBezTo>
                  <a:cubicBezTo>
                    <a:pt x="703" y="248"/>
                    <a:pt x="700" y="383"/>
                    <a:pt x="714" y="43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144588" y="4206096"/>
              <a:ext cx="1447800" cy="776105"/>
              <a:chOff x="2235200" y="3581275"/>
              <a:chExt cx="1447800" cy="77610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2235200" y="3581275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payload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235200" y="3962400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next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959100" y="5278678"/>
              <a:ext cx="1447800" cy="776105"/>
              <a:chOff x="2235200" y="3581275"/>
              <a:chExt cx="1447800" cy="77610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2235200" y="3581275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payload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35200" y="3962400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next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903788" y="3509963"/>
              <a:ext cx="1447800" cy="776105"/>
              <a:chOff x="2235200" y="3581275"/>
              <a:chExt cx="1447800" cy="776105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235200" y="3581275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payload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35200" y="3962400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next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277100" y="4675159"/>
              <a:ext cx="1447800" cy="776105"/>
              <a:chOff x="2235200" y="3581275"/>
              <a:chExt cx="1447800" cy="77610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2235200" y="3581275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payload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235200" y="3962400"/>
                <a:ext cx="1447800" cy="394980"/>
              </a:xfrm>
              <a:prstGeom prst="rect">
                <a:avLst/>
              </a:prstGeom>
              <a:solidFill>
                <a:srgbClr val="F1C7C7"/>
              </a:solidFill>
              <a:ln>
                <a:solidFill>
                  <a:schemeClr val="tx1"/>
                </a:solidFill>
              </a:ln>
            </p:spPr>
            <p:txBody>
              <a:bodyPr wrap="square" lIns="25400" tIns="12700" rIns="25400" bIns="12700" rtlCol="0" anchor="ctr" anchorCtr="1">
                <a:no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next</a:t>
                </a: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5217344" y="1371600"/>
            <a:ext cx="1447800" cy="776105"/>
            <a:chOff x="5780088" y="802698"/>
            <a:chExt cx="1447800" cy="776105"/>
          </a:xfrm>
        </p:grpSpPr>
        <p:sp>
          <p:nvSpPr>
            <p:cNvPr id="72" name="TextBox 71"/>
            <p:cNvSpPr txBox="1"/>
            <p:nvPr/>
          </p:nvSpPr>
          <p:spPr>
            <a:xfrm>
              <a:off x="5780088" y="802698"/>
              <a:ext cx="1447800" cy="394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payload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80088" y="1183823"/>
              <a:ext cx="1447800" cy="394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25400" tIns="12700" rIns="25400" bIns="12700" rtlCol="0" anchor="ctr" anchorCtr="1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next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about Adding an Item</a:t>
            </a:r>
            <a:br>
              <a:rPr lang="en-US" sz="4000"/>
            </a:br>
            <a:r>
              <a:rPr lang="en-US" sz="4000" i="0"/>
              <a:t>before</a:t>
            </a:r>
            <a:r>
              <a:rPr lang="en-US" sz="4000"/>
              <a:t> another Item?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Answer:–</a:t>
            </a:r>
          </a:p>
          <a:p>
            <a:pPr lvl="1"/>
            <a:r>
              <a:rPr lang="en-US"/>
              <a:t>Need to search list from beginning to find previous item</a:t>
            </a:r>
          </a:p>
          <a:p>
            <a:pPr lvl="1"/>
            <a:r>
              <a:rPr lang="en-US"/>
              <a:t>Add new item after previous item</a:t>
            </a:r>
          </a:p>
          <a:p>
            <a:pPr lvl="3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Doubly-Linked List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78800" cy="45339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 payload;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*head, *tail;</a:t>
            </a:r>
          </a:p>
        </p:txBody>
      </p:sp>
      <p:grpSp>
        <p:nvGrpSpPr>
          <p:cNvPr id="401412" name="Group 4"/>
          <p:cNvGrpSpPr>
            <a:grpSpLocks/>
          </p:cNvGrpSpPr>
          <p:nvPr/>
        </p:nvGrpSpPr>
        <p:grpSpPr bwMode="auto">
          <a:xfrm>
            <a:off x="790575" y="5027613"/>
            <a:ext cx="1447800" cy="839788"/>
            <a:chOff x="3498" y="959"/>
            <a:chExt cx="912" cy="529"/>
          </a:xfrm>
        </p:grpSpPr>
        <p:grpSp>
          <p:nvGrpSpPr>
            <p:cNvPr id="401413" name="Group 5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01414" name="Rectangle 6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1415" name="Line 7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1416" name="Line 8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01417" name="Text Box 9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prev</a:t>
              </a:r>
            </a:p>
          </p:txBody>
        </p:sp>
        <p:sp>
          <p:nvSpPr>
            <p:cNvPr id="401418" name="Text Box 10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next</a:t>
              </a:r>
            </a:p>
          </p:txBody>
        </p:sp>
        <p:sp>
          <p:nvSpPr>
            <p:cNvPr id="401419" name="Text Box 11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+mn-lt"/>
                </a:rPr>
                <a:t>payload</a:t>
              </a:r>
            </a:p>
          </p:txBody>
        </p:sp>
      </p:grpSp>
      <p:grpSp>
        <p:nvGrpSpPr>
          <p:cNvPr id="401420" name="Group 12"/>
          <p:cNvGrpSpPr>
            <a:grpSpLocks/>
          </p:cNvGrpSpPr>
          <p:nvPr/>
        </p:nvGrpSpPr>
        <p:grpSpPr bwMode="auto">
          <a:xfrm>
            <a:off x="2924175" y="4189413"/>
            <a:ext cx="1447800" cy="839788"/>
            <a:chOff x="3498" y="959"/>
            <a:chExt cx="912" cy="529"/>
          </a:xfrm>
        </p:grpSpPr>
        <p:grpSp>
          <p:nvGrpSpPr>
            <p:cNvPr id="401421" name="Group 13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01422" name="Rectangle 14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1423" name="Line 15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1424" name="Line 16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01425" name="Text Box 17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prev</a:t>
              </a:r>
            </a:p>
          </p:txBody>
        </p:sp>
        <p:sp>
          <p:nvSpPr>
            <p:cNvPr id="401426" name="Text Box 18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next</a:t>
              </a:r>
            </a:p>
          </p:txBody>
        </p:sp>
        <p:sp>
          <p:nvSpPr>
            <p:cNvPr id="401427" name="Text Box 19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01428" name="Group 20"/>
          <p:cNvGrpSpPr>
            <a:grpSpLocks/>
          </p:cNvGrpSpPr>
          <p:nvPr/>
        </p:nvGrpSpPr>
        <p:grpSpPr bwMode="auto">
          <a:xfrm>
            <a:off x="5133975" y="4189413"/>
            <a:ext cx="1447800" cy="839788"/>
            <a:chOff x="3498" y="959"/>
            <a:chExt cx="912" cy="529"/>
          </a:xfrm>
        </p:grpSpPr>
        <p:grpSp>
          <p:nvGrpSpPr>
            <p:cNvPr id="401429" name="Group 21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01430" name="Rectangle 22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1431" name="Line 23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1432" name="Line 24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01433" name="Text Box 25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prev</a:t>
              </a:r>
            </a:p>
          </p:txBody>
        </p:sp>
        <p:sp>
          <p:nvSpPr>
            <p:cNvPr id="401434" name="Text Box 26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next</a:t>
              </a:r>
            </a:p>
          </p:txBody>
        </p:sp>
        <p:sp>
          <p:nvSpPr>
            <p:cNvPr id="401435" name="Text Box 27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01436" name="Group 28"/>
          <p:cNvGrpSpPr>
            <a:grpSpLocks/>
          </p:cNvGrpSpPr>
          <p:nvPr/>
        </p:nvGrpSpPr>
        <p:grpSpPr bwMode="auto">
          <a:xfrm>
            <a:off x="7496175" y="4722813"/>
            <a:ext cx="1447800" cy="839788"/>
            <a:chOff x="3498" y="959"/>
            <a:chExt cx="912" cy="529"/>
          </a:xfrm>
        </p:grpSpPr>
        <p:grpSp>
          <p:nvGrpSpPr>
            <p:cNvPr id="401437" name="Group 29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01438" name="Rectangle 30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1439" name="Line 31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1440" name="Line 32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01441" name="Text Box 33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prev</a:t>
              </a:r>
            </a:p>
          </p:txBody>
        </p:sp>
        <p:sp>
          <p:nvSpPr>
            <p:cNvPr id="401442" name="Text Box 34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next</a:t>
              </a:r>
            </a:p>
          </p:txBody>
        </p:sp>
        <p:sp>
          <p:nvSpPr>
            <p:cNvPr id="401443" name="Text Box 35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sp>
        <p:nvSpPr>
          <p:cNvPr id="401444" name="Freeform 36"/>
          <p:cNvSpPr>
            <a:spLocks/>
          </p:cNvSpPr>
          <p:nvPr/>
        </p:nvSpPr>
        <p:spPr bwMode="auto">
          <a:xfrm>
            <a:off x="2219325" y="4629150"/>
            <a:ext cx="733425" cy="819150"/>
          </a:xfrm>
          <a:custGeom>
            <a:avLst/>
            <a:gdLst>
              <a:gd name="T0" fmla="*/ 0 w 462"/>
              <a:gd name="T1" fmla="*/ 516 h 516"/>
              <a:gd name="T2" fmla="*/ 180 w 462"/>
              <a:gd name="T3" fmla="*/ 378 h 516"/>
              <a:gd name="T4" fmla="*/ 324 w 462"/>
              <a:gd name="T5" fmla="*/ 204 h 516"/>
              <a:gd name="T6" fmla="*/ 462 w 462"/>
              <a:gd name="T7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2" h="516">
                <a:moveTo>
                  <a:pt x="0" y="516"/>
                </a:moveTo>
                <a:cubicBezTo>
                  <a:pt x="29" y="494"/>
                  <a:pt x="126" y="430"/>
                  <a:pt x="180" y="378"/>
                </a:cubicBezTo>
                <a:cubicBezTo>
                  <a:pt x="234" y="326"/>
                  <a:pt x="277" y="267"/>
                  <a:pt x="324" y="204"/>
                </a:cubicBezTo>
                <a:cubicBezTo>
                  <a:pt x="371" y="141"/>
                  <a:pt x="433" y="42"/>
                  <a:pt x="46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01445" name="Freeform 37"/>
          <p:cNvSpPr>
            <a:spLocks/>
          </p:cNvSpPr>
          <p:nvPr/>
        </p:nvSpPr>
        <p:spPr bwMode="auto">
          <a:xfrm>
            <a:off x="2257425" y="4867275"/>
            <a:ext cx="723900" cy="323850"/>
          </a:xfrm>
          <a:custGeom>
            <a:avLst/>
            <a:gdLst>
              <a:gd name="T0" fmla="*/ 456 w 456"/>
              <a:gd name="T1" fmla="*/ 0 h 204"/>
              <a:gd name="T2" fmla="*/ 324 w 456"/>
              <a:gd name="T3" fmla="*/ 102 h 204"/>
              <a:gd name="T4" fmla="*/ 168 w 456"/>
              <a:gd name="T5" fmla="*/ 168 h 204"/>
              <a:gd name="T6" fmla="*/ 0 w 456"/>
              <a:gd name="T7" fmla="*/ 20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6" h="204">
                <a:moveTo>
                  <a:pt x="456" y="0"/>
                </a:moveTo>
                <a:cubicBezTo>
                  <a:pt x="435" y="17"/>
                  <a:pt x="372" y="74"/>
                  <a:pt x="324" y="102"/>
                </a:cubicBezTo>
                <a:cubicBezTo>
                  <a:pt x="276" y="130"/>
                  <a:pt x="222" y="151"/>
                  <a:pt x="168" y="168"/>
                </a:cubicBezTo>
                <a:cubicBezTo>
                  <a:pt x="114" y="185"/>
                  <a:pt x="35" y="197"/>
                  <a:pt x="0" y="2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01446" name="Freeform 38"/>
          <p:cNvSpPr>
            <a:spLocks/>
          </p:cNvSpPr>
          <p:nvPr/>
        </p:nvSpPr>
        <p:spPr bwMode="auto">
          <a:xfrm>
            <a:off x="4371975" y="4352925"/>
            <a:ext cx="809625" cy="504825"/>
          </a:xfrm>
          <a:custGeom>
            <a:avLst/>
            <a:gdLst>
              <a:gd name="T0" fmla="*/ 510 w 510"/>
              <a:gd name="T1" fmla="*/ 318 h 318"/>
              <a:gd name="T2" fmla="*/ 318 w 510"/>
              <a:gd name="T3" fmla="*/ 216 h 318"/>
              <a:gd name="T4" fmla="*/ 150 w 510"/>
              <a:gd name="T5" fmla="*/ 108 h 318"/>
              <a:gd name="T6" fmla="*/ 0 w 510"/>
              <a:gd name="T7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0" h="318">
                <a:moveTo>
                  <a:pt x="510" y="318"/>
                </a:moveTo>
                <a:cubicBezTo>
                  <a:pt x="478" y="301"/>
                  <a:pt x="378" y="251"/>
                  <a:pt x="318" y="216"/>
                </a:cubicBezTo>
                <a:cubicBezTo>
                  <a:pt x="258" y="181"/>
                  <a:pt x="203" y="144"/>
                  <a:pt x="150" y="108"/>
                </a:cubicBezTo>
                <a:cubicBezTo>
                  <a:pt x="97" y="72"/>
                  <a:pt x="31" y="2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01447" name="Freeform 39"/>
          <p:cNvSpPr>
            <a:spLocks/>
          </p:cNvSpPr>
          <p:nvPr/>
        </p:nvSpPr>
        <p:spPr bwMode="auto">
          <a:xfrm>
            <a:off x="4371975" y="4371975"/>
            <a:ext cx="742950" cy="485775"/>
          </a:xfrm>
          <a:custGeom>
            <a:avLst/>
            <a:gdLst>
              <a:gd name="T0" fmla="*/ 0 w 468"/>
              <a:gd name="T1" fmla="*/ 306 h 306"/>
              <a:gd name="T2" fmla="*/ 180 w 468"/>
              <a:gd name="T3" fmla="*/ 192 h 306"/>
              <a:gd name="T4" fmla="*/ 360 w 468"/>
              <a:gd name="T5" fmla="*/ 78 h 306"/>
              <a:gd name="T6" fmla="*/ 468 w 468"/>
              <a:gd name="T7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8" h="306">
                <a:moveTo>
                  <a:pt x="0" y="306"/>
                </a:moveTo>
                <a:cubicBezTo>
                  <a:pt x="30" y="287"/>
                  <a:pt x="120" y="230"/>
                  <a:pt x="180" y="192"/>
                </a:cubicBezTo>
                <a:cubicBezTo>
                  <a:pt x="240" y="154"/>
                  <a:pt x="312" y="110"/>
                  <a:pt x="360" y="78"/>
                </a:cubicBezTo>
                <a:cubicBezTo>
                  <a:pt x="408" y="46"/>
                  <a:pt x="446" y="16"/>
                  <a:pt x="46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01448" name="Freeform 40"/>
          <p:cNvSpPr>
            <a:spLocks/>
          </p:cNvSpPr>
          <p:nvPr/>
        </p:nvSpPr>
        <p:spPr bwMode="auto">
          <a:xfrm>
            <a:off x="6591300" y="4810125"/>
            <a:ext cx="876300" cy="571500"/>
          </a:xfrm>
          <a:custGeom>
            <a:avLst/>
            <a:gdLst>
              <a:gd name="T0" fmla="*/ 552 w 552"/>
              <a:gd name="T1" fmla="*/ 360 h 360"/>
              <a:gd name="T2" fmla="*/ 360 w 552"/>
              <a:gd name="T3" fmla="*/ 258 h 360"/>
              <a:gd name="T4" fmla="*/ 192 w 552"/>
              <a:gd name="T5" fmla="*/ 150 h 360"/>
              <a:gd name="T6" fmla="*/ 0 w 552"/>
              <a:gd name="T7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2" h="360">
                <a:moveTo>
                  <a:pt x="552" y="360"/>
                </a:moveTo>
                <a:cubicBezTo>
                  <a:pt x="520" y="343"/>
                  <a:pt x="420" y="293"/>
                  <a:pt x="360" y="258"/>
                </a:cubicBezTo>
                <a:cubicBezTo>
                  <a:pt x="300" y="223"/>
                  <a:pt x="252" y="193"/>
                  <a:pt x="192" y="150"/>
                </a:cubicBezTo>
                <a:cubicBezTo>
                  <a:pt x="132" y="107"/>
                  <a:pt x="40" y="31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01449" name="Freeform 41"/>
          <p:cNvSpPr>
            <a:spLocks/>
          </p:cNvSpPr>
          <p:nvPr/>
        </p:nvSpPr>
        <p:spPr bwMode="auto">
          <a:xfrm>
            <a:off x="6619875" y="4448175"/>
            <a:ext cx="866775" cy="466725"/>
          </a:xfrm>
          <a:custGeom>
            <a:avLst/>
            <a:gdLst>
              <a:gd name="T0" fmla="*/ 0 w 546"/>
              <a:gd name="T1" fmla="*/ 0 h 294"/>
              <a:gd name="T2" fmla="*/ 192 w 546"/>
              <a:gd name="T3" fmla="*/ 156 h 294"/>
              <a:gd name="T4" fmla="*/ 324 w 546"/>
              <a:gd name="T5" fmla="*/ 246 h 294"/>
              <a:gd name="T6" fmla="*/ 546 w 546"/>
              <a:gd name="T7" fmla="*/ 294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294">
                <a:moveTo>
                  <a:pt x="0" y="0"/>
                </a:moveTo>
                <a:cubicBezTo>
                  <a:pt x="32" y="26"/>
                  <a:pt x="138" y="115"/>
                  <a:pt x="192" y="156"/>
                </a:cubicBezTo>
                <a:cubicBezTo>
                  <a:pt x="246" y="197"/>
                  <a:pt x="265" y="223"/>
                  <a:pt x="324" y="246"/>
                </a:cubicBezTo>
                <a:cubicBezTo>
                  <a:pt x="383" y="269"/>
                  <a:pt x="500" y="284"/>
                  <a:pt x="546" y="29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01451" name="Freeform 43"/>
          <p:cNvSpPr>
            <a:spLocks/>
          </p:cNvSpPr>
          <p:nvPr/>
        </p:nvSpPr>
        <p:spPr bwMode="auto">
          <a:xfrm>
            <a:off x="7335837" y="3810000"/>
            <a:ext cx="173038" cy="900113"/>
          </a:xfrm>
          <a:custGeom>
            <a:avLst/>
            <a:gdLst>
              <a:gd name="T0" fmla="*/ 0 w 2042"/>
              <a:gd name="T1" fmla="*/ 0 h 759"/>
              <a:gd name="T2" fmla="*/ 768 w 2042"/>
              <a:gd name="T3" fmla="*/ 72 h 759"/>
              <a:gd name="T4" fmla="*/ 1443 w 2042"/>
              <a:gd name="T5" fmla="*/ 271 h 759"/>
              <a:gd name="T6" fmla="*/ 2042 w 2042"/>
              <a:gd name="T7" fmla="*/ 759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2" h="759">
                <a:moveTo>
                  <a:pt x="0" y="0"/>
                </a:moveTo>
                <a:cubicBezTo>
                  <a:pt x="128" y="12"/>
                  <a:pt x="528" y="27"/>
                  <a:pt x="768" y="72"/>
                </a:cubicBezTo>
                <a:cubicBezTo>
                  <a:pt x="1008" y="117"/>
                  <a:pt x="1231" y="157"/>
                  <a:pt x="1443" y="271"/>
                </a:cubicBezTo>
                <a:cubicBezTo>
                  <a:pt x="1655" y="385"/>
                  <a:pt x="1917" y="657"/>
                  <a:pt x="2042" y="75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1452" name="Group 44"/>
          <p:cNvGrpSpPr>
            <a:grpSpLocks/>
          </p:cNvGrpSpPr>
          <p:nvPr/>
        </p:nvGrpSpPr>
        <p:grpSpPr bwMode="auto">
          <a:xfrm>
            <a:off x="8839200" y="6115050"/>
            <a:ext cx="304800" cy="228600"/>
            <a:chOff x="461" y="3552"/>
            <a:chExt cx="192" cy="144"/>
          </a:xfrm>
        </p:grpSpPr>
        <p:sp>
          <p:nvSpPr>
            <p:cNvPr id="401453" name="Line 45"/>
            <p:cNvSpPr>
              <a:spLocks noChangeShapeType="1"/>
            </p:cNvSpPr>
            <p:nvPr/>
          </p:nvSpPr>
          <p:spPr bwMode="auto">
            <a:xfrm>
              <a:off x="461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54" name="Line 46"/>
            <p:cNvSpPr>
              <a:spLocks noChangeShapeType="1"/>
            </p:cNvSpPr>
            <p:nvPr/>
          </p:nvSpPr>
          <p:spPr bwMode="auto">
            <a:xfrm>
              <a:off x="485" y="36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55" name="Line 47"/>
            <p:cNvSpPr>
              <a:spLocks noChangeShapeType="1"/>
            </p:cNvSpPr>
            <p:nvPr/>
          </p:nvSpPr>
          <p:spPr bwMode="auto">
            <a:xfrm>
              <a:off x="508" y="3648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56" name="Line 48"/>
            <p:cNvSpPr>
              <a:spLocks noChangeShapeType="1"/>
            </p:cNvSpPr>
            <p:nvPr/>
          </p:nvSpPr>
          <p:spPr bwMode="auto">
            <a:xfrm>
              <a:off x="528" y="3696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1457" name="Freeform 49"/>
          <p:cNvSpPr>
            <a:spLocks/>
          </p:cNvSpPr>
          <p:nvPr/>
        </p:nvSpPr>
        <p:spPr bwMode="auto">
          <a:xfrm>
            <a:off x="8486775" y="5410200"/>
            <a:ext cx="506413" cy="685800"/>
          </a:xfrm>
          <a:custGeom>
            <a:avLst/>
            <a:gdLst>
              <a:gd name="T0" fmla="*/ 0 w 319"/>
              <a:gd name="T1" fmla="*/ 0 h 432"/>
              <a:gd name="T2" fmla="*/ 144 w 319"/>
              <a:gd name="T3" fmla="*/ 54 h 432"/>
              <a:gd name="T4" fmla="*/ 252 w 319"/>
              <a:gd name="T5" fmla="*/ 198 h 432"/>
              <a:gd name="T6" fmla="*/ 319 w 319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9" h="432">
                <a:moveTo>
                  <a:pt x="0" y="0"/>
                </a:moveTo>
                <a:cubicBezTo>
                  <a:pt x="25" y="9"/>
                  <a:pt x="102" y="21"/>
                  <a:pt x="144" y="54"/>
                </a:cubicBezTo>
                <a:cubicBezTo>
                  <a:pt x="186" y="87"/>
                  <a:pt x="223" y="135"/>
                  <a:pt x="252" y="198"/>
                </a:cubicBezTo>
                <a:cubicBezTo>
                  <a:pt x="281" y="261"/>
                  <a:pt x="305" y="383"/>
                  <a:pt x="319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401458" name="Group 50"/>
          <p:cNvGrpSpPr>
            <a:grpSpLocks/>
          </p:cNvGrpSpPr>
          <p:nvPr/>
        </p:nvGrpSpPr>
        <p:grpSpPr bwMode="auto">
          <a:xfrm flipH="1">
            <a:off x="485775" y="6477000"/>
            <a:ext cx="304800" cy="228600"/>
            <a:chOff x="461" y="3552"/>
            <a:chExt cx="192" cy="144"/>
          </a:xfrm>
        </p:grpSpPr>
        <p:sp>
          <p:nvSpPr>
            <p:cNvPr id="401459" name="Line 51"/>
            <p:cNvSpPr>
              <a:spLocks noChangeShapeType="1"/>
            </p:cNvSpPr>
            <p:nvPr/>
          </p:nvSpPr>
          <p:spPr bwMode="auto">
            <a:xfrm>
              <a:off x="461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60" name="Line 52"/>
            <p:cNvSpPr>
              <a:spLocks noChangeShapeType="1"/>
            </p:cNvSpPr>
            <p:nvPr/>
          </p:nvSpPr>
          <p:spPr bwMode="auto">
            <a:xfrm>
              <a:off x="485" y="36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61" name="Line 53"/>
            <p:cNvSpPr>
              <a:spLocks noChangeShapeType="1"/>
            </p:cNvSpPr>
            <p:nvPr/>
          </p:nvSpPr>
          <p:spPr bwMode="auto">
            <a:xfrm>
              <a:off x="508" y="3648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62" name="Line 54"/>
            <p:cNvSpPr>
              <a:spLocks noChangeShapeType="1"/>
            </p:cNvSpPr>
            <p:nvPr/>
          </p:nvSpPr>
          <p:spPr bwMode="auto">
            <a:xfrm>
              <a:off x="528" y="3696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1463" name="Freeform 55"/>
          <p:cNvSpPr>
            <a:spLocks/>
          </p:cNvSpPr>
          <p:nvPr/>
        </p:nvSpPr>
        <p:spPr bwMode="auto">
          <a:xfrm flipH="1">
            <a:off x="638175" y="5791200"/>
            <a:ext cx="506413" cy="685800"/>
          </a:xfrm>
          <a:custGeom>
            <a:avLst/>
            <a:gdLst>
              <a:gd name="T0" fmla="*/ 0 w 319"/>
              <a:gd name="T1" fmla="*/ 0 h 432"/>
              <a:gd name="T2" fmla="*/ 144 w 319"/>
              <a:gd name="T3" fmla="*/ 54 h 432"/>
              <a:gd name="T4" fmla="*/ 252 w 319"/>
              <a:gd name="T5" fmla="*/ 198 h 432"/>
              <a:gd name="T6" fmla="*/ 319 w 319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9" h="432">
                <a:moveTo>
                  <a:pt x="0" y="0"/>
                </a:moveTo>
                <a:cubicBezTo>
                  <a:pt x="25" y="9"/>
                  <a:pt x="102" y="21"/>
                  <a:pt x="144" y="54"/>
                </a:cubicBezTo>
                <a:cubicBezTo>
                  <a:pt x="186" y="87"/>
                  <a:pt x="223" y="135"/>
                  <a:pt x="252" y="198"/>
                </a:cubicBezTo>
                <a:cubicBezTo>
                  <a:pt x="281" y="261"/>
                  <a:pt x="305" y="383"/>
                  <a:pt x="319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1464" name="Group 56"/>
          <p:cNvGrpSpPr>
            <a:grpSpLocks/>
          </p:cNvGrpSpPr>
          <p:nvPr/>
        </p:nvGrpSpPr>
        <p:grpSpPr bwMode="auto">
          <a:xfrm rot="19800000">
            <a:off x="4724004" y="2071795"/>
            <a:ext cx="4114800" cy="1046163"/>
            <a:chOff x="2640" y="2099"/>
            <a:chExt cx="2592" cy="659"/>
          </a:xfrm>
        </p:grpSpPr>
        <p:sp>
          <p:nvSpPr>
            <p:cNvPr id="401465" name="Text Box 57"/>
            <p:cNvSpPr txBox="1">
              <a:spLocks noChangeArrowheads="1"/>
            </p:cNvSpPr>
            <p:nvPr/>
          </p:nvSpPr>
          <p:spPr bwMode="auto">
            <a:xfrm>
              <a:off x="3312" y="2099"/>
              <a:ext cx="1920" cy="659"/>
            </a:xfrm>
            <a:prstGeom prst="rect">
              <a:avLst/>
            </a:prstGeom>
            <a:solidFill>
              <a:srgbClr val="FBCE7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In-class exercise:– how to add a new item </a:t>
              </a:r>
              <a:r>
                <a:rPr lang="en-US" i="1" dirty="0">
                  <a:latin typeface="+mn-lt"/>
                </a:rPr>
                <a:t>q</a:t>
              </a:r>
              <a:r>
                <a:rPr lang="en-US" sz="2000" dirty="0">
                  <a:latin typeface="+mn-lt"/>
                </a:rPr>
                <a:t> after a list item </a:t>
              </a:r>
              <a:r>
                <a:rPr lang="en-US" i="1" dirty="0">
                  <a:latin typeface="+mn-lt"/>
                </a:rPr>
                <a:t>p</a:t>
              </a:r>
            </a:p>
          </p:txBody>
        </p:sp>
        <p:sp>
          <p:nvSpPr>
            <p:cNvPr id="401466" name="Line 58"/>
            <p:cNvSpPr>
              <a:spLocks noChangeShapeType="1"/>
            </p:cNvSpPr>
            <p:nvPr/>
          </p:nvSpPr>
          <p:spPr bwMode="auto">
            <a:xfrm flipH="1">
              <a:off x="2640" y="2429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cxnSp>
        <p:nvCxnSpPr>
          <p:cNvPr id="4" name="Elbow Connector 3"/>
          <p:cNvCxnSpPr/>
          <p:nvPr/>
        </p:nvCxnSpPr>
        <p:spPr bwMode="auto">
          <a:xfrm rot="10800000" flipV="1">
            <a:off x="2257429" y="4038600"/>
            <a:ext cx="1276347" cy="1000124"/>
          </a:xfrm>
          <a:prstGeom prst="bentConnector3">
            <a:avLst>
              <a:gd name="adj1" fmla="val 8177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696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Kinds of List Structures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Queue</a:t>
            </a:r>
            <a:r>
              <a:rPr lang="en-US" sz="2800" dirty="0"/>
              <a:t> — FIFO </a:t>
            </a:r>
            <a:r>
              <a:rPr lang="en-US" sz="2000" dirty="0"/>
              <a:t>(First In, First Out)</a:t>
            </a:r>
            <a:endParaRPr lang="en-US" sz="2800" dirty="0"/>
          </a:p>
          <a:p>
            <a:pPr lvl="2"/>
            <a:r>
              <a:rPr lang="en-US" sz="2000" dirty="0"/>
              <a:t>Items added at </a:t>
            </a:r>
            <a:r>
              <a:rPr lang="en-US" sz="2000" i="1" dirty="0"/>
              <a:t>end</a:t>
            </a:r>
          </a:p>
          <a:p>
            <a:pPr lvl="2"/>
            <a:r>
              <a:rPr lang="en-US" sz="2000" dirty="0"/>
              <a:t>Items removed from </a:t>
            </a:r>
            <a:r>
              <a:rPr lang="en-US" sz="2000" i="1" dirty="0"/>
              <a:t>beginning</a:t>
            </a:r>
          </a:p>
          <a:p>
            <a:r>
              <a:rPr lang="en-US" sz="2800" i="1" dirty="0"/>
              <a:t>Stack</a:t>
            </a:r>
            <a:r>
              <a:rPr lang="en-US" sz="2800" dirty="0"/>
              <a:t> — LIFO </a:t>
            </a:r>
            <a:r>
              <a:rPr lang="en-US" sz="2000" dirty="0"/>
              <a:t>(Last In, First Out)</a:t>
            </a:r>
            <a:endParaRPr lang="en-US" sz="2800" dirty="0"/>
          </a:p>
          <a:p>
            <a:pPr lvl="2"/>
            <a:r>
              <a:rPr lang="en-US" sz="2000" dirty="0"/>
              <a:t>Items added at </a:t>
            </a:r>
            <a:r>
              <a:rPr lang="en-US" sz="2000" i="1" dirty="0"/>
              <a:t>beginning</a:t>
            </a:r>
            <a:r>
              <a:rPr lang="en-US" sz="2000" dirty="0"/>
              <a:t>, removed from </a:t>
            </a:r>
            <a:r>
              <a:rPr lang="en-US" sz="2000" i="1" dirty="0"/>
              <a:t>beginning</a:t>
            </a:r>
            <a:endParaRPr lang="en-US" sz="2000" dirty="0"/>
          </a:p>
          <a:p>
            <a:r>
              <a:rPr lang="en-US" sz="2800" i="1" dirty="0"/>
              <a:t>Circular list</a:t>
            </a:r>
          </a:p>
          <a:p>
            <a:pPr lvl="2"/>
            <a:r>
              <a:rPr lang="en-US" sz="2000" dirty="0"/>
              <a:t>Last item points to first item</a:t>
            </a:r>
          </a:p>
          <a:p>
            <a:pPr lvl="2"/>
            <a:r>
              <a:rPr lang="en-US" sz="2000" dirty="0"/>
              <a:t>Head may point to first or last item</a:t>
            </a:r>
          </a:p>
          <a:p>
            <a:pPr lvl="2"/>
            <a:r>
              <a:rPr lang="en-US" sz="2000" dirty="0"/>
              <a:t>Items added to </a:t>
            </a:r>
            <a:r>
              <a:rPr lang="en-US" sz="2000" i="1" dirty="0"/>
              <a:t>end</a:t>
            </a:r>
            <a:r>
              <a:rPr lang="en-US" sz="2000" dirty="0"/>
              <a:t>, removed from </a:t>
            </a:r>
            <a:r>
              <a:rPr lang="en-US" sz="2000" i="1" dirty="0"/>
              <a:t>beginning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Circular List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3761318"/>
            <a:ext cx="7896225" cy="28545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addToTail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*tail){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(p &amp;&amp; tail)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 -&gt; next = tail -&gt; next;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tail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 -&gt; next = 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(p)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tail  = p -&gt; next = p;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tail;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05541" name="Group 37"/>
          <p:cNvGrpSpPr>
            <a:grpSpLocks/>
          </p:cNvGrpSpPr>
          <p:nvPr/>
        </p:nvGrpSpPr>
        <p:grpSpPr bwMode="auto">
          <a:xfrm>
            <a:off x="865188" y="1508655"/>
            <a:ext cx="7586662" cy="2468563"/>
            <a:chOff x="849" y="1151"/>
            <a:chExt cx="4779" cy="1555"/>
          </a:xfrm>
        </p:grpSpPr>
        <p:sp>
          <p:nvSpPr>
            <p:cNvPr id="405534" name="Freeform 30"/>
            <p:cNvSpPr>
              <a:spLocks/>
            </p:cNvSpPr>
            <p:nvPr/>
          </p:nvSpPr>
          <p:spPr bwMode="auto">
            <a:xfrm>
              <a:off x="849" y="1417"/>
              <a:ext cx="4779" cy="1289"/>
            </a:xfrm>
            <a:custGeom>
              <a:avLst/>
              <a:gdLst>
                <a:gd name="T0" fmla="*/ 4671 w 4779"/>
                <a:gd name="T1" fmla="*/ 827 h 1289"/>
                <a:gd name="T2" fmla="*/ 4713 w 4779"/>
                <a:gd name="T3" fmla="*/ 1073 h 1289"/>
                <a:gd name="T4" fmla="*/ 4277 w 4779"/>
                <a:gd name="T5" fmla="*/ 1259 h 1289"/>
                <a:gd name="T6" fmla="*/ 2432 w 4779"/>
                <a:gd name="T7" fmla="*/ 1254 h 1289"/>
                <a:gd name="T8" fmla="*/ 751 w 4779"/>
                <a:gd name="T9" fmla="*/ 1143 h 1289"/>
                <a:gd name="T10" fmla="*/ 105 w 4779"/>
                <a:gd name="T11" fmla="*/ 725 h 1289"/>
                <a:gd name="T12" fmla="*/ 123 w 4779"/>
                <a:gd name="T13" fmla="*/ 113 h 1289"/>
                <a:gd name="T14" fmla="*/ 291 w 4779"/>
                <a:gd name="T15" fmla="*/ 47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79" h="1289">
                  <a:moveTo>
                    <a:pt x="4671" y="827"/>
                  </a:moveTo>
                  <a:cubicBezTo>
                    <a:pt x="4678" y="868"/>
                    <a:pt x="4779" y="1001"/>
                    <a:pt x="4713" y="1073"/>
                  </a:cubicBezTo>
                  <a:cubicBezTo>
                    <a:pt x="4647" y="1145"/>
                    <a:pt x="4657" y="1229"/>
                    <a:pt x="4277" y="1259"/>
                  </a:cubicBezTo>
                  <a:cubicBezTo>
                    <a:pt x="3897" y="1289"/>
                    <a:pt x="3020" y="1273"/>
                    <a:pt x="2432" y="1254"/>
                  </a:cubicBezTo>
                  <a:cubicBezTo>
                    <a:pt x="1844" y="1235"/>
                    <a:pt x="1139" y="1231"/>
                    <a:pt x="751" y="1143"/>
                  </a:cubicBezTo>
                  <a:cubicBezTo>
                    <a:pt x="363" y="1055"/>
                    <a:pt x="210" y="897"/>
                    <a:pt x="105" y="725"/>
                  </a:cubicBezTo>
                  <a:cubicBezTo>
                    <a:pt x="0" y="553"/>
                    <a:pt x="92" y="226"/>
                    <a:pt x="123" y="113"/>
                  </a:cubicBezTo>
                  <a:cubicBezTo>
                    <a:pt x="154" y="0"/>
                    <a:pt x="256" y="61"/>
                    <a:pt x="291" y="4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5532" name="Freeform 28"/>
            <p:cNvSpPr>
              <a:spLocks/>
            </p:cNvSpPr>
            <p:nvPr/>
          </p:nvSpPr>
          <p:spPr bwMode="auto">
            <a:xfrm>
              <a:off x="2994" y="1236"/>
              <a:ext cx="1020" cy="1334"/>
            </a:xfrm>
            <a:custGeom>
              <a:avLst/>
              <a:gdLst>
                <a:gd name="T0" fmla="*/ 0 w 1020"/>
                <a:gd name="T1" fmla="*/ 1182 h 1334"/>
                <a:gd name="T2" fmla="*/ 168 w 1020"/>
                <a:gd name="T3" fmla="*/ 1332 h 1334"/>
                <a:gd name="T4" fmla="*/ 384 w 1020"/>
                <a:gd name="T5" fmla="*/ 1194 h 1334"/>
                <a:gd name="T6" fmla="*/ 516 w 1020"/>
                <a:gd name="T7" fmla="*/ 768 h 1334"/>
                <a:gd name="T8" fmla="*/ 624 w 1020"/>
                <a:gd name="T9" fmla="*/ 408 h 1334"/>
                <a:gd name="T10" fmla="*/ 1020 w 1020"/>
                <a:gd name="T11" fmla="*/ 0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0" h="1334">
                  <a:moveTo>
                    <a:pt x="0" y="1182"/>
                  </a:moveTo>
                  <a:cubicBezTo>
                    <a:pt x="28" y="1207"/>
                    <a:pt x="104" y="1330"/>
                    <a:pt x="168" y="1332"/>
                  </a:cubicBezTo>
                  <a:cubicBezTo>
                    <a:pt x="232" y="1334"/>
                    <a:pt x="326" y="1288"/>
                    <a:pt x="384" y="1194"/>
                  </a:cubicBezTo>
                  <a:cubicBezTo>
                    <a:pt x="442" y="1100"/>
                    <a:pt x="476" y="899"/>
                    <a:pt x="516" y="768"/>
                  </a:cubicBezTo>
                  <a:cubicBezTo>
                    <a:pt x="556" y="637"/>
                    <a:pt x="540" y="536"/>
                    <a:pt x="624" y="408"/>
                  </a:cubicBezTo>
                  <a:cubicBezTo>
                    <a:pt x="708" y="280"/>
                    <a:pt x="938" y="85"/>
                    <a:pt x="102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5533" name="Freeform 29"/>
            <p:cNvSpPr>
              <a:spLocks/>
            </p:cNvSpPr>
            <p:nvPr/>
          </p:nvSpPr>
          <p:spPr bwMode="auto">
            <a:xfrm>
              <a:off x="1614" y="1680"/>
              <a:ext cx="664" cy="340"/>
            </a:xfrm>
            <a:custGeom>
              <a:avLst/>
              <a:gdLst>
                <a:gd name="T0" fmla="*/ 0 w 664"/>
                <a:gd name="T1" fmla="*/ 0 h 340"/>
                <a:gd name="T2" fmla="*/ 151 w 664"/>
                <a:gd name="T3" fmla="*/ 238 h 340"/>
                <a:gd name="T4" fmla="*/ 327 w 664"/>
                <a:gd name="T5" fmla="*/ 329 h 340"/>
                <a:gd name="T6" fmla="*/ 664 w 664"/>
                <a:gd name="T7" fmla="*/ 30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4" h="340">
                  <a:moveTo>
                    <a:pt x="0" y="0"/>
                  </a:moveTo>
                  <a:cubicBezTo>
                    <a:pt x="25" y="40"/>
                    <a:pt x="96" y="183"/>
                    <a:pt x="151" y="238"/>
                  </a:cubicBezTo>
                  <a:cubicBezTo>
                    <a:pt x="206" y="293"/>
                    <a:pt x="242" y="318"/>
                    <a:pt x="327" y="329"/>
                  </a:cubicBezTo>
                  <a:cubicBezTo>
                    <a:pt x="412" y="340"/>
                    <a:pt x="594" y="307"/>
                    <a:pt x="664" y="30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405508" name="Group 4"/>
            <p:cNvGrpSpPr>
              <a:grpSpLocks/>
            </p:cNvGrpSpPr>
            <p:nvPr/>
          </p:nvGrpSpPr>
          <p:grpSpPr bwMode="auto">
            <a:xfrm>
              <a:off x="1134" y="1295"/>
              <a:ext cx="912" cy="529"/>
              <a:chOff x="528" y="2447"/>
              <a:chExt cx="912" cy="529"/>
            </a:xfrm>
          </p:grpSpPr>
          <p:grpSp>
            <p:nvGrpSpPr>
              <p:cNvPr id="405509" name="Group 5"/>
              <p:cNvGrpSpPr>
                <a:grpSpLocks/>
              </p:cNvGrpSpPr>
              <p:nvPr/>
            </p:nvGrpSpPr>
            <p:grpSpPr bwMode="auto">
              <a:xfrm>
                <a:off x="528" y="2448"/>
                <a:ext cx="912" cy="528"/>
                <a:chOff x="528" y="2448"/>
                <a:chExt cx="912" cy="528"/>
              </a:xfrm>
            </p:grpSpPr>
            <p:sp>
              <p:nvSpPr>
                <p:cNvPr id="405510" name="Rectangle 6"/>
                <p:cNvSpPr>
                  <a:spLocks noChangeArrowheads="1"/>
                </p:cNvSpPr>
                <p:nvPr/>
              </p:nvSpPr>
              <p:spPr bwMode="auto">
                <a:xfrm>
                  <a:off x="528" y="2448"/>
                  <a:ext cx="912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05511" name="Line 7"/>
                <p:cNvSpPr>
                  <a:spLocks noChangeShapeType="1"/>
                </p:cNvSpPr>
                <p:nvPr/>
              </p:nvSpPr>
              <p:spPr bwMode="auto">
                <a:xfrm>
                  <a:off x="528" y="2712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405512" name="Text Box 8"/>
              <p:cNvSpPr txBox="1">
                <a:spLocks noChangeArrowheads="1"/>
              </p:cNvSpPr>
              <p:nvPr/>
            </p:nvSpPr>
            <p:spPr bwMode="auto">
              <a:xfrm>
                <a:off x="528" y="2447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+mn-lt"/>
                  </a:rPr>
                  <a:t>payload</a:t>
                </a:r>
              </a:p>
            </p:txBody>
          </p:sp>
          <p:sp>
            <p:nvSpPr>
              <p:cNvPr id="405513" name="Text Box 9"/>
              <p:cNvSpPr txBox="1">
                <a:spLocks noChangeArrowheads="1"/>
              </p:cNvSpPr>
              <p:nvPr/>
            </p:nvSpPr>
            <p:spPr bwMode="auto">
              <a:xfrm>
                <a:off x="528" y="2735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+mn-lt"/>
                  </a:rPr>
                  <a:t>next</a:t>
                </a:r>
              </a:p>
            </p:txBody>
          </p:sp>
        </p:grpSp>
        <p:grpSp>
          <p:nvGrpSpPr>
            <p:cNvPr id="405514" name="Group 10"/>
            <p:cNvGrpSpPr>
              <a:grpSpLocks/>
            </p:cNvGrpSpPr>
            <p:nvPr/>
          </p:nvGrpSpPr>
          <p:grpSpPr bwMode="auto">
            <a:xfrm>
              <a:off x="4686" y="1823"/>
              <a:ext cx="912" cy="529"/>
              <a:chOff x="528" y="2447"/>
              <a:chExt cx="912" cy="529"/>
            </a:xfrm>
          </p:grpSpPr>
          <p:grpSp>
            <p:nvGrpSpPr>
              <p:cNvPr id="405515" name="Group 11"/>
              <p:cNvGrpSpPr>
                <a:grpSpLocks/>
              </p:cNvGrpSpPr>
              <p:nvPr/>
            </p:nvGrpSpPr>
            <p:grpSpPr bwMode="auto">
              <a:xfrm>
                <a:off x="528" y="2448"/>
                <a:ext cx="912" cy="528"/>
                <a:chOff x="528" y="2448"/>
                <a:chExt cx="912" cy="528"/>
              </a:xfrm>
            </p:grpSpPr>
            <p:sp>
              <p:nvSpPr>
                <p:cNvPr id="405516" name="Rectangle 12"/>
                <p:cNvSpPr>
                  <a:spLocks noChangeArrowheads="1"/>
                </p:cNvSpPr>
                <p:nvPr/>
              </p:nvSpPr>
              <p:spPr bwMode="auto">
                <a:xfrm>
                  <a:off x="528" y="2448"/>
                  <a:ext cx="912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05517" name="Line 13"/>
                <p:cNvSpPr>
                  <a:spLocks noChangeShapeType="1"/>
                </p:cNvSpPr>
                <p:nvPr/>
              </p:nvSpPr>
              <p:spPr bwMode="auto">
                <a:xfrm>
                  <a:off x="528" y="2712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405518" name="Text Box 14"/>
              <p:cNvSpPr txBox="1">
                <a:spLocks noChangeArrowheads="1"/>
              </p:cNvSpPr>
              <p:nvPr/>
            </p:nvSpPr>
            <p:spPr bwMode="auto">
              <a:xfrm>
                <a:off x="528" y="2447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+mn-lt"/>
                  </a:rPr>
                  <a:t>payload</a:t>
                </a:r>
              </a:p>
            </p:txBody>
          </p:sp>
          <p:sp>
            <p:nvSpPr>
              <p:cNvPr id="405519" name="Text Box 15"/>
              <p:cNvSpPr txBox="1">
                <a:spLocks noChangeArrowheads="1"/>
              </p:cNvSpPr>
              <p:nvPr/>
            </p:nvSpPr>
            <p:spPr bwMode="auto">
              <a:xfrm>
                <a:off x="528" y="2735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+mn-lt"/>
                  </a:rPr>
                  <a:t>next</a:t>
                </a:r>
              </a:p>
            </p:txBody>
          </p:sp>
        </p:grpSp>
        <p:grpSp>
          <p:nvGrpSpPr>
            <p:cNvPr id="405520" name="Group 16"/>
            <p:cNvGrpSpPr>
              <a:grpSpLocks/>
            </p:cNvGrpSpPr>
            <p:nvPr/>
          </p:nvGrpSpPr>
          <p:grpSpPr bwMode="auto">
            <a:xfrm>
              <a:off x="2286" y="1967"/>
              <a:ext cx="912" cy="529"/>
              <a:chOff x="528" y="2447"/>
              <a:chExt cx="912" cy="529"/>
            </a:xfrm>
          </p:grpSpPr>
          <p:grpSp>
            <p:nvGrpSpPr>
              <p:cNvPr id="405521" name="Group 17"/>
              <p:cNvGrpSpPr>
                <a:grpSpLocks/>
              </p:cNvGrpSpPr>
              <p:nvPr/>
            </p:nvGrpSpPr>
            <p:grpSpPr bwMode="auto">
              <a:xfrm>
                <a:off x="528" y="2448"/>
                <a:ext cx="912" cy="528"/>
                <a:chOff x="528" y="2448"/>
                <a:chExt cx="912" cy="528"/>
              </a:xfrm>
            </p:grpSpPr>
            <p:sp>
              <p:nvSpPr>
                <p:cNvPr id="405522" name="Rectangle 18"/>
                <p:cNvSpPr>
                  <a:spLocks noChangeArrowheads="1"/>
                </p:cNvSpPr>
                <p:nvPr/>
              </p:nvSpPr>
              <p:spPr bwMode="auto">
                <a:xfrm>
                  <a:off x="528" y="2448"/>
                  <a:ext cx="912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05523" name="Line 19"/>
                <p:cNvSpPr>
                  <a:spLocks noChangeShapeType="1"/>
                </p:cNvSpPr>
                <p:nvPr/>
              </p:nvSpPr>
              <p:spPr bwMode="auto">
                <a:xfrm>
                  <a:off x="528" y="2712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405524" name="Text Box 20"/>
              <p:cNvSpPr txBox="1">
                <a:spLocks noChangeArrowheads="1"/>
              </p:cNvSpPr>
              <p:nvPr/>
            </p:nvSpPr>
            <p:spPr bwMode="auto">
              <a:xfrm>
                <a:off x="528" y="2447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+mn-lt"/>
                  </a:rPr>
                  <a:t>payload</a:t>
                </a:r>
              </a:p>
            </p:txBody>
          </p:sp>
          <p:sp>
            <p:nvSpPr>
              <p:cNvPr id="405525" name="Text Box 21"/>
              <p:cNvSpPr txBox="1">
                <a:spLocks noChangeArrowheads="1"/>
              </p:cNvSpPr>
              <p:nvPr/>
            </p:nvSpPr>
            <p:spPr bwMode="auto">
              <a:xfrm>
                <a:off x="528" y="2735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+mn-lt"/>
                  </a:rPr>
                  <a:t>next</a:t>
                </a:r>
              </a:p>
            </p:txBody>
          </p:sp>
        </p:grpSp>
        <p:grpSp>
          <p:nvGrpSpPr>
            <p:cNvPr id="405526" name="Group 22"/>
            <p:cNvGrpSpPr>
              <a:grpSpLocks/>
            </p:cNvGrpSpPr>
            <p:nvPr/>
          </p:nvGrpSpPr>
          <p:grpSpPr bwMode="auto">
            <a:xfrm>
              <a:off x="4014" y="1151"/>
              <a:ext cx="912" cy="529"/>
              <a:chOff x="528" y="2447"/>
              <a:chExt cx="912" cy="529"/>
            </a:xfrm>
          </p:grpSpPr>
          <p:grpSp>
            <p:nvGrpSpPr>
              <p:cNvPr id="405527" name="Group 23"/>
              <p:cNvGrpSpPr>
                <a:grpSpLocks/>
              </p:cNvGrpSpPr>
              <p:nvPr/>
            </p:nvGrpSpPr>
            <p:grpSpPr bwMode="auto">
              <a:xfrm>
                <a:off x="528" y="2448"/>
                <a:ext cx="912" cy="528"/>
                <a:chOff x="528" y="2448"/>
                <a:chExt cx="912" cy="528"/>
              </a:xfrm>
            </p:grpSpPr>
            <p:sp>
              <p:nvSpPr>
                <p:cNvPr id="405528" name="Rectangle 24"/>
                <p:cNvSpPr>
                  <a:spLocks noChangeArrowheads="1"/>
                </p:cNvSpPr>
                <p:nvPr/>
              </p:nvSpPr>
              <p:spPr bwMode="auto">
                <a:xfrm>
                  <a:off x="528" y="2448"/>
                  <a:ext cx="912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05529" name="Line 25"/>
                <p:cNvSpPr>
                  <a:spLocks noChangeShapeType="1"/>
                </p:cNvSpPr>
                <p:nvPr/>
              </p:nvSpPr>
              <p:spPr bwMode="auto">
                <a:xfrm>
                  <a:off x="528" y="2712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405530" name="Text Box 26"/>
              <p:cNvSpPr txBox="1">
                <a:spLocks noChangeArrowheads="1"/>
              </p:cNvSpPr>
              <p:nvPr/>
            </p:nvSpPr>
            <p:spPr bwMode="auto">
              <a:xfrm>
                <a:off x="528" y="2447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+mn-lt"/>
                  </a:rPr>
                  <a:t>payload</a:t>
                </a:r>
              </a:p>
            </p:txBody>
          </p:sp>
          <p:sp>
            <p:nvSpPr>
              <p:cNvPr id="405531" name="Text Box 27"/>
              <p:cNvSpPr txBox="1">
                <a:spLocks noChangeArrowheads="1"/>
              </p:cNvSpPr>
              <p:nvPr/>
            </p:nvSpPr>
            <p:spPr bwMode="auto">
              <a:xfrm>
                <a:off x="528" y="2735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+mn-lt"/>
                  </a:rPr>
                  <a:t>next</a:t>
                </a:r>
              </a:p>
            </p:txBody>
          </p:sp>
        </p:grpSp>
        <p:sp>
          <p:nvSpPr>
            <p:cNvPr id="405535" name="Freeform 31"/>
            <p:cNvSpPr>
              <a:spLocks/>
            </p:cNvSpPr>
            <p:nvPr/>
          </p:nvSpPr>
          <p:spPr bwMode="auto">
            <a:xfrm>
              <a:off x="4944" y="1494"/>
              <a:ext cx="263" cy="318"/>
            </a:xfrm>
            <a:custGeom>
              <a:avLst/>
              <a:gdLst>
                <a:gd name="T0" fmla="*/ 0 w 263"/>
                <a:gd name="T1" fmla="*/ 0 h 318"/>
                <a:gd name="T2" fmla="*/ 222 w 263"/>
                <a:gd name="T3" fmla="*/ 66 h 318"/>
                <a:gd name="T4" fmla="*/ 246 w 263"/>
                <a:gd name="T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3" h="318">
                  <a:moveTo>
                    <a:pt x="0" y="0"/>
                  </a:moveTo>
                  <a:cubicBezTo>
                    <a:pt x="37" y="11"/>
                    <a:pt x="181" y="13"/>
                    <a:pt x="222" y="66"/>
                  </a:cubicBezTo>
                  <a:cubicBezTo>
                    <a:pt x="263" y="119"/>
                    <a:pt x="241" y="266"/>
                    <a:pt x="246" y="31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05536" name="Text Box 32"/>
          <p:cNvSpPr txBox="1">
            <a:spLocks noChangeArrowheads="1"/>
          </p:cNvSpPr>
          <p:nvPr/>
        </p:nvSpPr>
        <p:spPr bwMode="auto">
          <a:xfrm>
            <a:off x="6786043" y="803564"/>
            <a:ext cx="22476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 err="1">
                <a:latin typeface="+mn-lt"/>
              </a:rPr>
              <a:t>struct</a:t>
            </a:r>
            <a:r>
              <a:rPr lang="en-US" sz="2000" i="1" dirty="0">
                <a:latin typeface="+mn-lt"/>
              </a:rPr>
              <a:t> </a:t>
            </a:r>
            <a:r>
              <a:rPr lang="en-US" sz="2000" i="1" dirty="0" err="1">
                <a:latin typeface="+mn-lt"/>
              </a:rPr>
              <a:t>listItem</a:t>
            </a:r>
            <a:r>
              <a:rPr lang="en-US" sz="2000" i="1" dirty="0">
                <a:latin typeface="+mn-lt"/>
              </a:rPr>
              <a:t> *tail;</a:t>
            </a:r>
          </a:p>
        </p:txBody>
      </p:sp>
      <p:sp>
        <p:nvSpPr>
          <p:cNvPr id="405537" name="Freeform 33"/>
          <p:cNvSpPr>
            <a:spLocks/>
          </p:cNvSpPr>
          <p:nvPr/>
        </p:nvSpPr>
        <p:spPr bwMode="auto">
          <a:xfrm>
            <a:off x="8451850" y="1182688"/>
            <a:ext cx="458788" cy="1689100"/>
          </a:xfrm>
          <a:custGeom>
            <a:avLst/>
            <a:gdLst>
              <a:gd name="T0" fmla="*/ 197 w 289"/>
              <a:gd name="T1" fmla="*/ 0 h 1064"/>
              <a:gd name="T2" fmla="*/ 256 w 289"/>
              <a:gd name="T3" fmla="*/ 512 h 1064"/>
              <a:gd name="T4" fmla="*/ 0 w 289"/>
              <a:gd name="T5" fmla="*/ 1064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" h="1064">
                <a:moveTo>
                  <a:pt x="197" y="0"/>
                </a:moveTo>
                <a:cubicBezTo>
                  <a:pt x="207" y="85"/>
                  <a:pt x="289" y="335"/>
                  <a:pt x="256" y="512"/>
                </a:cubicBezTo>
                <a:cubicBezTo>
                  <a:pt x="223" y="689"/>
                  <a:pt x="53" y="949"/>
                  <a:pt x="0" y="10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405542" name="Group 38"/>
          <p:cNvGrpSpPr>
            <a:grpSpLocks/>
          </p:cNvGrpSpPr>
          <p:nvPr/>
        </p:nvGrpSpPr>
        <p:grpSpPr bwMode="auto">
          <a:xfrm>
            <a:off x="1972628" y="244384"/>
            <a:ext cx="3787776" cy="1465263"/>
            <a:chOff x="155" y="96"/>
            <a:chExt cx="2386" cy="923"/>
          </a:xfrm>
        </p:grpSpPr>
        <p:sp>
          <p:nvSpPr>
            <p:cNvPr id="405539" name="Freeform 35"/>
            <p:cNvSpPr>
              <a:spLocks/>
            </p:cNvSpPr>
            <p:nvPr/>
          </p:nvSpPr>
          <p:spPr bwMode="auto">
            <a:xfrm>
              <a:off x="155" y="579"/>
              <a:ext cx="866" cy="440"/>
            </a:xfrm>
            <a:custGeom>
              <a:avLst/>
              <a:gdLst>
                <a:gd name="T0" fmla="*/ 635 w 635"/>
                <a:gd name="T1" fmla="*/ 0 h 797"/>
                <a:gd name="T2" fmla="*/ 99 w 635"/>
                <a:gd name="T3" fmla="*/ 460 h 797"/>
                <a:gd name="T4" fmla="*/ 41 w 635"/>
                <a:gd name="T5" fmla="*/ 797 h 797"/>
                <a:gd name="connsiteX0" fmla="*/ 30464 w 30464"/>
                <a:gd name="connsiteY0" fmla="*/ 0 h 6518"/>
                <a:gd name="connsiteX1" fmla="*/ 22023 w 30464"/>
                <a:gd name="connsiteY1" fmla="*/ 5772 h 6518"/>
                <a:gd name="connsiteX2" fmla="*/ 0 w 30464"/>
                <a:gd name="connsiteY2" fmla="*/ 6518 h 6518"/>
                <a:gd name="connsiteX0" fmla="*/ 10000 w 10000"/>
                <a:gd name="connsiteY0" fmla="*/ 0 h 10000"/>
                <a:gd name="connsiteX1" fmla="*/ 2735 w 10000"/>
                <a:gd name="connsiteY1" fmla="*/ 4718 h 10000"/>
                <a:gd name="connsiteX2" fmla="*/ 0 w 10000"/>
                <a:gd name="connsiteY2" fmla="*/ 10000 h 10000"/>
                <a:gd name="connsiteX0" fmla="*/ 10000 w 10000"/>
                <a:gd name="connsiteY0" fmla="*/ 0 h 10000"/>
                <a:gd name="connsiteX1" fmla="*/ 2735 w 10000"/>
                <a:gd name="connsiteY1" fmla="*/ 4718 h 10000"/>
                <a:gd name="connsiteX2" fmla="*/ 0 w 10000"/>
                <a:gd name="connsiteY2" fmla="*/ 10000 h 10000"/>
                <a:gd name="connsiteX0" fmla="*/ 10000 w 10000"/>
                <a:gd name="connsiteY0" fmla="*/ 0 h 10000"/>
                <a:gd name="connsiteX1" fmla="*/ 2735 w 10000"/>
                <a:gd name="connsiteY1" fmla="*/ 4718 h 10000"/>
                <a:gd name="connsiteX2" fmla="*/ 0 w 10000"/>
                <a:gd name="connsiteY2" fmla="*/ 10000 h 10000"/>
                <a:gd name="connsiteX0" fmla="*/ 10000 w 10000"/>
                <a:gd name="connsiteY0" fmla="*/ 0 h 10000"/>
                <a:gd name="connsiteX1" fmla="*/ 2735 w 10000"/>
                <a:gd name="connsiteY1" fmla="*/ 4718 h 10000"/>
                <a:gd name="connsiteX2" fmla="*/ 0 w 10000"/>
                <a:gd name="connsiteY2" fmla="*/ 10000 h 10000"/>
                <a:gd name="connsiteX0" fmla="*/ 4477 w 4477"/>
                <a:gd name="connsiteY0" fmla="*/ 0 h 8487"/>
                <a:gd name="connsiteX1" fmla="*/ 2735 w 4477"/>
                <a:gd name="connsiteY1" fmla="*/ 3205 h 8487"/>
                <a:gd name="connsiteX2" fmla="*/ 0 w 4477"/>
                <a:gd name="connsiteY2" fmla="*/ 8487 h 8487"/>
                <a:gd name="connsiteX0" fmla="*/ 10000 w 10000"/>
                <a:gd name="connsiteY0" fmla="*/ 0 h 10000"/>
                <a:gd name="connsiteX1" fmla="*/ 6109 w 10000"/>
                <a:gd name="connsiteY1" fmla="*/ 3776 h 10000"/>
                <a:gd name="connsiteX2" fmla="*/ 0 w 10000"/>
                <a:gd name="connsiteY2" fmla="*/ 10000 h 10000"/>
                <a:gd name="connsiteX0" fmla="*/ 10000 w 10000"/>
                <a:gd name="connsiteY0" fmla="*/ 0 h 10000"/>
                <a:gd name="connsiteX1" fmla="*/ 4355 w 10000"/>
                <a:gd name="connsiteY1" fmla="*/ 4133 h 10000"/>
                <a:gd name="connsiteX2" fmla="*/ 0 w 10000"/>
                <a:gd name="connsiteY2" fmla="*/ 10000 h 10000"/>
                <a:gd name="connsiteX0" fmla="*/ 10000 w 10000"/>
                <a:gd name="connsiteY0" fmla="*/ 0 h 10000"/>
                <a:gd name="connsiteX1" fmla="*/ 4355 w 10000"/>
                <a:gd name="connsiteY1" fmla="*/ 4133 h 10000"/>
                <a:gd name="connsiteX2" fmla="*/ 0 w 10000"/>
                <a:gd name="connsiteY2" fmla="*/ 10000 h 10000"/>
                <a:gd name="connsiteX0" fmla="*/ 10000 w 10000"/>
                <a:gd name="connsiteY0" fmla="*/ 0 h 10000"/>
                <a:gd name="connsiteX1" fmla="*/ 4355 w 10000"/>
                <a:gd name="connsiteY1" fmla="*/ 4133 h 10000"/>
                <a:gd name="connsiteX2" fmla="*/ 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671" y="3769"/>
                    <a:pt x="6202" y="2824"/>
                    <a:pt x="4355" y="4133"/>
                  </a:cubicBezTo>
                  <a:cubicBezTo>
                    <a:pt x="2508" y="5442"/>
                    <a:pt x="924" y="6152"/>
                    <a:pt x="0" y="100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5538" name="Text Box 34"/>
            <p:cNvSpPr txBox="1">
              <a:spLocks noChangeArrowheads="1"/>
            </p:cNvSpPr>
            <p:nvPr/>
          </p:nvSpPr>
          <p:spPr bwMode="auto">
            <a:xfrm>
              <a:off x="1008" y="96"/>
              <a:ext cx="1533" cy="485"/>
            </a:xfrm>
            <a:prstGeom prst="rect">
              <a:avLst/>
            </a:prstGeom>
            <a:solidFill>
              <a:srgbClr val="D5F1C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n-lt"/>
                </a:rPr>
                <a:t>Optional:–</a:t>
              </a:r>
            </a:p>
            <a:p>
              <a:r>
                <a:rPr lang="en-US" sz="2000" i="1" dirty="0" err="1">
                  <a:latin typeface="+mn-lt"/>
                </a:rPr>
                <a:t>struct</a:t>
              </a:r>
              <a:r>
                <a:rPr lang="en-US" sz="2000" i="1" dirty="0">
                  <a:latin typeface="+mn-lt"/>
                </a:rPr>
                <a:t> </a:t>
              </a:r>
              <a:r>
                <a:rPr lang="en-US" sz="2000" i="1" dirty="0" err="1">
                  <a:latin typeface="+mn-lt"/>
                </a:rPr>
                <a:t>listItem</a:t>
              </a:r>
              <a:r>
                <a:rPr lang="en-US" sz="2000" i="1" dirty="0">
                  <a:latin typeface="+mn-lt"/>
                </a:rPr>
                <a:t> *head;</a:t>
              </a:r>
              <a:endParaRPr lang="en-US" i="1" dirty="0">
                <a:latin typeface="+mn-lt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E13AD-A73B-47DB-8E42-C6C02032456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5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define a </a:t>
            </a:r>
            <a:r>
              <a:rPr lang="en-US" dirty="0" err="1" smtClean="0"/>
              <a:t>struct</a:t>
            </a:r>
            <a:r>
              <a:rPr lang="en-US" dirty="0" smtClean="0"/>
              <a:t> once or give the definition a name for reuse.</a:t>
            </a:r>
          </a:p>
          <a:p>
            <a:r>
              <a:rPr lang="en-US" u="sng" dirty="0" smtClean="0"/>
              <a:t>Variables can hold </a:t>
            </a:r>
            <a:r>
              <a:rPr lang="en-US" u="sng" dirty="0" err="1" smtClean="0"/>
              <a:t>structs</a:t>
            </a:r>
            <a:r>
              <a:rPr lang="en-US" u="sng" dirty="0" smtClean="0"/>
              <a:t> or pointers to </a:t>
            </a:r>
            <a:r>
              <a:rPr lang="en-US" u="sng" dirty="0" err="1" smtClean="0"/>
              <a:t>structs</a:t>
            </a:r>
            <a:r>
              <a:rPr lang="en-US" u="sng" dirty="0" smtClean="0"/>
              <a:t>.</a:t>
            </a:r>
          </a:p>
          <a:p>
            <a:r>
              <a:rPr lang="en-US" dirty="0" smtClean="0"/>
              <a:t>Internally, objects are implemented as </a:t>
            </a:r>
            <a:r>
              <a:rPr lang="en-US" dirty="0" err="1" smtClean="0"/>
              <a:t>structs</a:t>
            </a:r>
            <a:r>
              <a:rPr lang="en-US" dirty="0" smtClean="0"/>
              <a:t> with extra hidden fields. Why?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31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5FFBCC-319B-480E-A12D-1CD69242A87F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Defining a Struct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4000" cy="5257800"/>
          </a:xfrm>
        </p:spPr>
        <p:txBody>
          <a:bodyPr/>
          <a:lstStyle/>
          <a:p>
            <a:pPr>
              <a:spcBef>
                <a:spcPts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i="1" dirty="0" err="1" smtClean="0">
                <a:latin typeface="Courier New" pitchFamily="49" charset="0"/>
              </a:rPr>
              <a:t>struc_name</a:t>
            </a:r>
            <a:r>
              <a:rPr lang="en-US" b="1" i="1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{</a:t>
            </a:r>
            <a:r>
              <a:rPr lang="en-US" b="1" i="1" dirty="0" smtClean="0">
                <a:latin typeface="Courier New" pitchFamily="49" charset="0"/>
              </a:rPr>
              <a:t> </a:t>
            </a:r>
            <a:r>
              <a:rPr lang="en-US" b="1" i="1" dirty="0" err="1" smtClean="0">
                <a:latin typeface="Courier New" pitchFamily="49" charset="0"/>
              </a:rPr>
              <a:t>field_type</a:t>
            </a:r>
            <a:r>
              <a:rPr lang="en-US" b="1" i="1" dirty="0" smtClean="0">
                <a:latin typeface="Courier New" pitchFamily="49" charset="0"/>
              </a:rPr>
              <a:t>    	</a:t>
            </a:r>
            <a:r>
              <a:rPr lang="en-US" b="1" i="1" dirty="0" err="1" smtClean="0">
                <a:latin typeface="Courier New" pitchFamily="49" charset="0"/>
              </a:rPr>
              <a:t>field_name</a:t>
            </a:r>
            <a:r>
              <a:rPr lang="en-US" b="1" dirty="0" smtClean="0">
                <a:latin typeface="Courier New" pitchFamily="49" charset="0"/>
              </a:rPr>
              <a:t>; …};</a:t>
            </a:r>
          </a:p>
          <a:p>
            <a:pPr>
              <a:spcBef>
                <a:spcPts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Example:</a:t>
            </a:r>
          </a:p>
          <a:p>
            <a:pPr lvl="1">
              <a:spcBef>
                <a:spcPts val="0"/>
              </a:spcBef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</a:rPr>
              <a:t> Employee {</a:t>
            </a:r>
          </a:p>
          <a:p>
            <a:pPr lvl="1">
              <a:spcBef>
                <a:spcPts val="0"/>
              </a:spcBef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Courier New" pitchFamily="49" charset="0"/>
              </a:rPr>
              <a:t>	char name[100];</a:t>
            </a:r>
          </a:p>
          <a:p>
            <a:pPr lvl="1">
              <a:spcBef>
                <a:spcPts val="0"/>
              </a:spcBef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birth_year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starting_year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Courier New" pitchFamily="49" charset="0"/>
              </a:rPr>
              <a:t>};</a:t>
            </a:r>
          </a:p>
          <a:p>
            <a:pPr lvl="1"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>
                <a:latin typeface="Courier New" pitchFamily="49" charset="0"/>
              </a:rPr>
              <a:t>// Allocate a </a:t>
            </a:r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</a:rPr>
              <a:t>:</a:t>
            </a:r>
          </a:p>
          <a:p>
            <a:pPr lvl="1">
              <a:spcBef>
                <a:spcPts val="0"/>
              </a:spcBef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</a:rPr>
              <a:t> Employee </a:t>
            </a:r>
            <a:r>
              <a:rPr lang="en-US" b="1" dirty="0" err="1" smtClean="0">
                <a:latin typeface="Courier New" pitchFamily="49" charset="0"/>
              </a:rPr>
              <a:t>joe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>
                <a:latin typeface="Courier New" pitchFamily="49" charset="0"/>
              </a:rPr>
              <a:t>// Allocate a pointer to a </a:t>
            </a:r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</a:rPr>
              <a:t>:</a:t>
            </a:r>
            <a:endParaRPr lang="en-US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</a:rPr>
              <a:t> Employee* boss;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5E39F-B1F5-4D12-B01B-C673E361ECB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Defining a Struct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85950"/>
            <a:ext cx="9144000" cy="481965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Alternatives: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Courier New" pitchFamily="49" charset="0"/>
              </a:rPr>
              <a:t>struct </a:t>
            </a:r>
            <a:r>
              <a:rPr lang="en-US" b="1" i="1" smtClean="0">
                <a:latin typeface="Courier New" pitchFamily="49" charset="0"/>
              </a:rPr>
              <a:t>struc_name </a:t>
            </a:r>
            <a:r>
              <a:rPr lang="en-US" b="1" smtClean="0">
                <a:latin typeface="Courier New" pitchFamily="49" charset="0"/>
              </a:rPr>
              <a:t>{</a:t>
            </a:r>
            <a:r>
              <a:rPr lang="en-US" b="1" i="1" smtClean="0">
                <a:latin typeface="Courier New" pitchFamily="49" charset="0"/>
              </a:rPr>
              <a:t> field_type    		field_name</a:t>
            </a:r>
            <a:r>
              <a:rPr lang="en-US" b="1" smtClean="0">
                <a:latin typeface="Courier New" pitchFamily="49" charset="0"/>
              </a:rPr>
              <a:t>; …};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Courier New" pitchFamily="49" charset="0"/>
              </a:rPr>
              <a:t>struct { </a:t>
            </a:r>
            <a:r>
              <a:rPr lang="en-US" b="1" i="1" smtClean="0">
                <a:latin typeface="Courier New" pitchFamily="49" charset="0"/>
              </a:rPr>
              <a:t>field_type field_name</a:t>
            </a:r>
            <a:r>
              <a:rPr lang="en-US" b="1" smtClean="0">
                <a:latin typeface="Courier New" pitchFamily="49" charset="0"/>
              </a:rPr>
              <a:t>; … } 	</a:t>
            </a:r>
            <a:r>
              <a:rPr lang="en-US" b="1" i="1" smtClean="0">
                <a:latin typeface="Courier New" pitchFamily="49" charset="0"/>
              </a:rPr>
              <a:t>var_name</a:t>
            </a:r>
            <a:r>
              <a:rPr lang="en-US" b="1" smtClean="0">
                <a:latin typeface="Courier New" pitchFamily="49" charset="0"/>
              </a:rPr>
              <a:t>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Courier New" pitchFamily="49" charset="0"/>
              </a:rPr>
              <a:t>struct </a:t>
            </a:r>
            <a:r>
              <a:rPr lang="en-US" b="1" i="1" smtClean="0">
                <a:latin typeface="Courier New" pitchFamily="49" charset="0"/>
              </a:rPr>
              <a:t>struc_name</a:t>
            </a:r>
            <a:r>
              <a:rPr lang="en-US" b="1" smtClean="0">
                <a:latin typeface="Courier New" pitchFamily="49" charset="0"/>
              </a:rPr>
              <a:t> { </a:t>
            </a:r>
            <a:r>
              <a:rPr lang="en-US" b="1" i="1" smtClean="0">
                <a:latin typeface="Courier New" pitchFamily="49" charset="0"/>
              </a:rPr>
              <a:t>field_type 	field_name</a:t>
            </a:r>
            <a:r>
              <a:rPr lang="en-US" b="1" smtClean="0">
                <a:latin typeface="Courier New" pitchFamily="49" charset="0"/>
              </a:rPr>
              <a:t>; … } </a:t>
            </a:r>
            <a:r>
              <a:rPr lang="en-US" b="1" i="1" smtClean="0">
                <a:latin typeface="Courier New" pitchFamily="49" charset="0"/>
              </a:rPr>
              <a:t>var_name</a:t>
            </a:r>
            <a:r>
              <a:rPr lang="en-US" b="1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is the Struct Itself in Memory?</a:t>
            </a:r>
          </a:p>
        </p:txBody>
      </p:sp>
      <p:sp>
        <p:nvSpPr>
          <p:cNvPr id="15363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US" dirty="0" smtClean="0"/>
              <a:t>You could have:</a:t>
            </a:r>
          </a:p>
          <a:p>
            <a:pPr lvl="1"/>
            <a:r>
              <a:rPr lang="en-US" dirty="0" smtClean="0"/>
              <a:t>A variable </a:t>
            </a:r>
            <a:r>
              <a:rPr lang="en-US" u="sng" dirty="0" smtClean="0"/>
              <a:t>holding</a:t>
            </a:r>
            <a:r>
              <a:rPr lang="en-US" dirty="0" smtClean="0"/>
              <a:t> a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struct</a:t>
            </a:r>
            <a:r>
              <a:rPr lang="en-US" dirty="0" smtClean="0"/>
              <a:t> is in static memory or on stack.</a:t>
            </a:r>
          </a:p>
          <a:p>
            <a:pPr lvl="2"/>
            <a:r>
              <a:rPr lang="en-US" dirty="0" smtClean="0"/>
              <a:t>Size == size of the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variable </a:t>
            </a:r>
            <a:r>
              <a:rPr lang="en-US" u="sng" dirty="0" smtClean="0"/>
              <a:t>holding a pointer</a:t>
            </a:r>
            <a:r>
              <a:rPr lang="en-US" dirty="0" smtClean="0"/>
              <a:t> to a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struct</a:t>
            </a:r>
            <a:r>
              <a:rPr lang="en-US" dirty="0" smtClean="0"/>
              <a:t> could be in static memory, on the stack, or dynamically allocated with </a:t>
            </a:r>
            <a:r>
              <a:rPr lang="en-US" dirty="0" err="1" smtClean="0"/>
              <a:t>malloc</a:t>
            </a:r>
            <a:r>
              <a:rPr lang="en-US" dirty="0" smtClean="0"/>
              <a:t>() or </a:t>
            </a:r>
            <a:r>
              <a:rPr lang="en-US" dirty="0" err="1" smtClean="0"/>
              <a:t>calloc</a:t>
            </a:r>
            <a:r>
              <a:rPr lang="en-US" dirty="0" smtClean="0"/>
              <a:t>().</a:t>
            </a:r>
          </a:p>
          <a:p>
            <a:pPr lvl="2"/>
            <a:r>
              <a:rPr lang="en-US" dirty="0" smtClean="0"/>
              <a:t>Size == size of a pointer.</a:t>
            </a:r>
          </a:p>
          <a:p>
            <a:r>
              <a:rPr lang="en-US" dirty="0" smtClean="0"/>
              <a:t>But remember: </a:t>
            </a:r>
            <a:r>
              <a:rPr lang="en-US" dirty="0" smtClean="0">
                <a:solidFill>
                  <a:srgbClr val="FF0000"/>
                </a:solidFill>
              </a:rPr>
              <a:t>The C run-time system does not have magical powers!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C09EA0-720D-4291-9FFF-F273EA3D18B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3827</TotalTime>
  <Words>2137</Words>
  <Application>Microsoft Office PowerPoint</Application>
  <PresentationFormat>On-screen Show (4:3)</PresentationFormat>
  <Paragraphs>565</Paragraphs>
  <Slides>54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Arial Black</vt:lpstr>
      <vt:lpstr>Calibri</vt:lpstr>
      <vt:lpstr>Courier New</vt:lpstr>
      <vt:lpstr>Monotype Sorts</vt:lpstr>
      <vt:lpstr>Tahoma</vt:lpstr>
      <vt:lpstr>Times New Roman</vt:lpstr>
      <vt:lpstr>Wingdings</vt:lpstr>
      <vt:lpstr>Contemporary Portrait</vt:lpstr>
      <vt:lpstr>CS2303: Systems Programming Concepts</vt:lpstr>
      <vt:lpstr>Struct</vt:lpstr>
      <vt:lpstr>Reading Assignment</vt:lpstr>
      <vt:lpstr>Structs and Unions</vt:lpstr>
      <vt:lpstr>Struct</vt:lpstr>
      <vt:lpstr>Struct</vt:lpstr>
      <vt:lpstr>Defining a Struct</vt:lpstr>
      <vt:lpstr>Defining a Struct</vt:lpstr>
      <vt:lpstr>Where is the Struct Itself in Memory?</vt:lpstr>
      <vt:lpstr>Examples</vt:lpstr>
      <vt:lpstr>Common Alternatives I</vt:lpstr>
      <vt:lpstr>Common Alternatives II</vt:lpstr>
      <vt:lpstr>Common Alternatives III</vt:lpstr>
      <vt:lpstr>Warnings</vt:lpstr>
      <vt:lpstr>Warnings</vt:lpstr>
      <vt:lpstr>Accessing Struct Fields</vt:lpstr>
      <vt:lpstr>struct</vt:lpstr>
      <vt:lpstr>Accessing Members of a struct (continued)</vt:lpstr>
      <vt:lpstr>Accessing Members of a struct (continued)</vt:lpstr>
      <vt:lpstr>Accessing Members of a struct (continued)</vt:lpstr>
      <vt:lpstr>Previous Example Becomes …</vt:lpstr>
      <vt:lpstr>Operations on struct</vt:lpstr>
      <vt:lpstr>Operations on struct (continued)</vt:lpstr>
      <vt:lpstr>Assigning to a struct</vt:lpstr>
      <vt:lpstr>Initialization of a struct</vt:lpstr>
      <vt:lpstr>Why structs?</vt:lpstr>
      <vt:lpstr>Example</vt:lpstr>
      <vt:lpstr>A note about structs and pointers </vt:lpstr>
      <vt:lpstr>Another note about structs</vt:lpstr>
      <vt:lpstr>typedef</vt:lpstr>
      <vt:lpstr>Typedef</vt:lpstr>
      <vt:lpstr>typedef (continued)</vt:lpstr>
      <vt:lpstr>typedef (continued)</vt:lpstr>
      <vt:lpstr>Revisit note about structs and pointers </vt:lpstr>
      <vt:lpstr>Unions</vt:lpstr>
      <vt:lpstr>Unions</vt:lpstr>
      <vt:lpstr>Unions (continued)</vt:lpstr>
      <vt:lpstr>Unions (continued)</vt:lpstr>
      <vt:lpstr>Unions (continued)</vt:lpstr>
      <vt:lpstr>Linked Lists</vt:lpstr>
      <vt:lpstr>Definitions</vt:lpstr>
      <vt:lpstr>Linked List (continued)</vt:lpstr>
      <vt:lpstr>Usage of Linked Lists</vt:lpstr>
      <vt:lpstr>Linked List (continued)</vt:lpstr>
      <vt:lpstr>Adding an Item to a List</vt:lpstr>
      <vt:lpstr>Adding an Item to a List</vt:lpstr>
      <vt:lpstr>Adding an Item to a List</vt:lpstr>
      <vt:lpstr>Adding an Item to a List</vt:lpstr>
      <vt:lpstr>Adding an Item to a List</vt:lpstr>
      <vt:lpstr>What about Adding an Item before another Item?</vt:lpstr>
      <vt:lpstr>What about Adding an Item before another Item?</vt:lpstr>
      <vt:lpstr>Doubly-Linked List</vt:lpstr>
      <vt:lpstr>Other Kinds of List Structures</vt:lpstr>
      <vt:lpstr>Circular List</vt:lpstr>
    </vt:vector>
  </TitlesOfParts>
  <Company>WPI Dept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Ciaraldi, Michael J</cp:lastModifiedBy>
  <cp:revision>322</cp:revision>
  <dcterms:created xsi:type="dcterms:W3CDTF">2000-03-15T17:46:46Z</dcterms:created>
  <dcterms:modified xsi:type="dcterms:W3CDTF">2017-09-03T23:21:35Z</dcterms:modified>
</cp:coreProperties>
</file>