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45" d="100"/>
          <a:sy n="45" d="100"/>
        </p:scale>
        <p:origin x="52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38818584-2777-4C50-8A24-45AB41E6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7423DC3F-C4DE-420F-BADD-946D86C59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ED475-8E1C-4728-83AB-EAA7E931369B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779F291-A43A-4902-A7A5-46CE382BF913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70740-914E-423E-ADB0-3E80760D507C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EE9D-9F3B-438E-AB88-5E678C3FF4A8}" type="slidenum">
              <a:rPr lang="en-US"/>
              <a:pPr/>
              <a:t>12</a:t>
            </a:fld>
            <a:endParaRPr lang="en-US"/>
          </a:p>
        </p:txBody>
      </p:sp>
      <p:sp>
        <p:nvSpPr>
          <p:cNvPr id="396290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0B88B03-7C1D-483B-A232-46526D684FE7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39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CC1D9-A8FC-4629-BB39-195E729A7DBF}" type="slidenum">
              <a:rPr lang="en-US"/>
              <a:pPr/>
              <a:t>13</a:t>
            </a:fld>
            <a:endParaRPr lang="en-US"/>
          </a:p>
        </p:txBody>
      </p:sp>
      <p:sp>
        <p:nvSpPr>
          <p:cNvPr id="398338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E17802-EE8D-43CA-B05C-830EC1491194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12FEF-918B-4167-B77A-A22A0970E920}" type="slidenum">
              <a:rPr lang="en-US"/>
              <a:pPr/>
              <a:t>14</a:t>
            </a:fld>
            <a:endParaRPr lang="en-US"/>
          </a:p>
        </p:txBody>
      </p:sp>
      <p:sp>
        <p:nvSpPr>
          <p:cNvPr id="400386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C5A38B5-1FF9-4606-BAD2-4FCD06FFFFBE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B0BB7-20C0-4A94-8516-FC6C7DE4ADBE}" type="slidenum">
              <a:rPr lang="en-US"/>
              <a:pPr/>
              <a:t>3</a:t>
            </a:fld>
            <a:endParaRPr lang="en-US"/>
          </a:p>
        </p:txBody>
      </p:sp>
      <p:sp>
        <p:nvSpPr>
          <p:cNvPr id="377858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DBA6AE1-44AD-4499-B87C-9751FD01F436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70E4E-B700-46CD-A9B7-FEEDB2EDB6BC}" type="slidenum">
              <a:rPr lang="en-US"/>
              <a:pPr/>
              <a:t>4</a:t>
            </a:fld>
            <a:endParaRPr lang="en-US"/>
          </a:p>
        </p:txBody>
      </p:sp>
      <p:sp>
        <p:nvSpPr>
          <p:cNvPr id="379906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DC217CD-5021-437C-BE33-8C91A7793014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F55B0-374D-4DE1-BEE2-321BF628DE85}" type="slidenum">
              <a:rPr lang="en-US"/>
              <a:pPr/>
              <a:t>5</a:t>
            </a:fld>
            <a:endParaRPr lang="en-US"/>
          </a:p>
        </p:txBody>
      </p:sp>
      <p:sp>
        <p:nvSpPr>
          <p:cNvPr id="381954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67EB90-94C3-42D6-B9DA-02EE44039478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912F2-42BE-44A7-919A-712B6602A111}" type="slidenum">
              <a:rPr lang="en-US"/>
              <a:pPr/>
              <a:t>6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3E689-D370-49DB-B545-8F5957C8E545}" type="slidenum">
              <a:rPr lang="en-US"/>
              <a:pPr/>
              <a:t>7</a:t>
            </a:fld>
            <a:endParaRPr lang="en-US"/>
          </a:p>
        </p:txBody>
      </p:sp>
      <p:sp>
        <p:nvSpPr>
          <p:cNvPr id="386050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93C8283-6E10-40AB-AE97-AB440A260B55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C13AE-ECFE-4EB2-9766-892107DB8870}" type="slidenum">
              <a:rPr lang="en-US"/>
              <a:pPr/>
              <a:t>8</a:t>
            </a:fld>
            <a:endParaRPr lang="en-US"/>
          </a:p>
        </p:txBody>
      </p:sp>
      <p:sp>
        <p:nvSpPr>
          <p:cNvPr id="388098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9C826D8-6C0F-42C5-9E78-B26ED08FC587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38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89B0D-473B-4051-AD24-4850A77CFB6E}" type="slidenum">
              <a:rPr lang="en-US"/>
              <a:pPr/>
              <a:t>9</a:t>
            </a:fld>
            <a:endParaRPr lang="en-US"/>
          </a:p>
        </p:txBody>
      </p:sp>
      <p:sp>
        <p:nvSpPr>
          <p:cNvPr id="390146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FBB29E9-13AC-41D4-B7F6-901E49FF2842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CDBBB-ED3E-4D36-BB5E-A5B762F752D4}" type="slidenum">
              <a:rPr lang="en-US"/>
              <a:pPr/>
              <a:t>10</a:t>
            </a:fld>
            <a:endParaRPr lang="en-US"/>
          </a:p>
        </p:txBody>
      </p:sp>
      <p:sp>
        <p:nvSpPr>
          <p:cNvPr id="392194" name="Rectangle 7"/>
          <p:cNvSpPr txBox="1">
            <a:spLocks noGrp="1" noChangeArrowheads="1"/>
          </p:cNvSpPr>
          <p:nvPr/>
        </p:nvSpPr>
        <p:spPr bwMode="auto">
          <a:xfrm>
            <a:off x="4050483" y="8974174"/>
            <a:ext cx="3098377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8" tIns="44929" rIns="89858" bIns="44929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7B8FBA3-9CB6-4B66-B2CA-949A4881BD9E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615D302-9C16-4226-BF16-4EAF01AEB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3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450DC-7E78-4538-A764-302C72C0F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49DCB-1A79-4F7A-A2CA-8AB883824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15C10-7E46-471E-B78D-9E68CD2DC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7BAAA-837D-46D6-965D-76C6812C0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6591D-F69A-4843-8D21-96572ABF2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AAA9C-3B45-4D44-912C-19F731D4A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370FF-D7F5-4719-808D-307547A10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5CD26-266D-4C53-BE75-41AA47257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87B93-76FB-465C-963B-22429971E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C6381-A035-4E24-A685-847999235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70DD51EB-2D50-4E6D-9B27-DB1F85B83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8763000" cy="4191000"/>
          </a:xfrm>
        </p:spPr>
        <p:txBody>
          <a:bodyPr/>
          <a:lstStyle/>
          <a:p>
            <a:pPr algn="ctr"/>
            <a:r>
              <a:rPr lang="en-US" sz="3600" smtClean="0"/>
              <a:t>Class </a:t>
            </a:r>
            <a:r>
              <a:rPr lang="en-US" sz="3600" smtClean="0"/>
              <a:t>11.5</a:t>
            </a:r>
            <a:endParaRPr lang="en-US" sz="3600" dirty="0" smtClean="0"/>
          </a:p>
          <a:p>
            <a:pPr algn="ctr"/>
            <a:r>
              <a:rPr lang="en-US" sz="3600" dirty="0" smtClean="0"/>
              <a:t>Bit Fields</a:t>
            </a:r>
          </a:p>
          <a:p>
            <a:pPr algn="ctr"/>
            <a:r>
              <a:rPr lang="en-US" sz="3600" dirty="0" smtClean="0"/>
              <a:t>Bitwise Operations</a:t>
            </a:r>
          </a:p>
          <a:p>
            <a:pPr algn="ctr"/>
            <a:r>
              <a:rPr lang="en-US" sz="2000" dirty="0" smtClean="0"/>
              <a:t>Thanks to Prof. Lauer for an earlier version of these slides.</a:t>
            </a:r>
          </a:p>
          <a:p>
            <a:pPr algn="ctr"/>
            <a:endParaRPr lang="en-US" dirty="0" smtClean="0"/>
          </a:p>
          <a:p>
            <a:pPr marL="457200" lvl="1" indent="0" algn="ctr">
              <a:buFont typeface="Monotype Sorts" pitchFamily="2" charset="2"/>
              <a:buNone/>
            </a:pPr>
            <a:r>
              <a:rPr lang="en-US" sz="2000" dirty="0" smtClean="0"/>
              <a:t>Copyright 2005-2017, 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Printer Status Register </a:t>
            </a:r>
            <a:r>
              <a:rPr lang="en-US" sz="3200" dirty="0"/>
              <a:t>(</a:t>
            </a:r>
            <a:r>
              <a:rPr lang="en-US" sz="3200" dirty="0" smtClean="0"/>
              <a:t>continued)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3776" y="4242816"/>
            <a:ext cx="7772400" cy="1981200"/>
          </a:xfrm>
        </p:spPr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An integer field </a:t>
            </a:r>
            <a:r>
              <a:rPr lang="en-US" sz="2000" dirty="0">
                <a:latin typeface="+mn-lt"/>
              </a:rPr>
              <a:t>(traditional style)</a:t>
            </a:r>
            <a:endParaRPr lang="en-US" sz="2800" dirty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COUNT (8|16|32|64|128)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(status &amp; COUNT) &gt;&gt; 3;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 |= (c &lt;&lt; 3) &amp; COUNT;</a:t>
            </a:r>
          </a:p>
        </p:txBody>
      </p:sp>
      <p:grpSp>
        <p:nvGrpSpPr>
          <p:cNvPr id="391193" name="Group 25"/>
          <p:cNvGrpSpPr>
            <a:grpSpLocks/>
          </p:cNvGrpSpPr>
          <p:nvPr/>
        </p:nvGrpSpPr>
        <p:grpSpPr bwMode="auto">
          <a:xfrm>
            <a:off x="1446213" y="1905000"/>
            <a:ext cx="6251575" cy="2427288"/>
            <a:chOff x="1008" y="768"/>
            <a:chExt cx="3938" cy="1529"/>
          </a:xfrm>
        </p:grpSpPr>
        <p:sp>
          <p:nvSpPr>
            <p:cNvPr id="391172" name="Text Box 13"/>
            <p:cNvSpPr txBox="1">
              <a:spLocks noChangeArrowheads="1"/>
            </p:cNvSpPr>
            <p:nvPr/>
          </p:nvSpPr>
          <p:spPr bwMode="auto">
            <a:xfrm rot="3600000">
              <a:off x="4423" y="1775"/>
              <a:ext cx="8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Empty paper</a:t>
              </a:r>
            </a:p>
          </p:txBody>
        </p:sp>
        <p:sp>
          <p:nvSpPr>
            <p:cNvPr id="391173" name="Text Box 14"/>
            <p:cNvSpPr txBox="1">
              <a:spLocks noChangeArrowheads="1"/>
            </p:cNvSpPr>
            <p:nvPr/>
          </p:nvSpPr>
          <p:spPr bwMode="auto">
            <a:xfrm rot="3600000">
              <a:off x="4170" y="1679"/>
              <a:ext cx="6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Paper jam</a:t>
              </a:r>
            </a:p>
          </p:txBody>
        </p:sp>
        <p:sp>
          <p:nvSpPr>
            <p:cNvPr id="391174" name="Text Box 15"/>
            <p:cNvSpPr txBox="1">
              <a:spLocks noChangeArrowheads="1"/>
            </p:cNvSpPr>
            <p:nvPr/>
          </p:nvSpPr>
          <p:spPr bwMode="auto">
            <a:xfrm rot="3600000">
              <a:off x="1904" y="1584"/>
              <a:ext cx="5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Low ink</a:t>
              </a:r>
            </a:p>
          </p:txBody>
        </p:sp>
        <p:sp>
          <p:nvSpPr>
            <p:cNvPr id="391175" name="Text Box 16"/>
            <p:cNvSpPr txBox="1">
              <a:spLocks noChangeArrowheads="1"/>
            </p:cNvSpPr>
            <p:nvPr/>
          </p:nvSpPr>
          <p:spPr bwMode="auto">
            <a:xfrm rot="3600000">
              <a:off x="1345" y="1488"/>
              <a:ext cx="3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Clean</a:t>
              </a:r>
            </a:p>
          </p:txBody>
        </p:sp>
        <p:sp>
          <p:nvSpPr>
            <p:cNvPr id="391176" name="Rectangle 5"/>
            <p:cNvSpPr>
              <a:spLocks noChangeAspect="1" noChangeArrowheads="1"/>
            </p:cNvSpPr>
            <p:nvPr/>
          </p:nvSpPr>
          <p:spPr bwMode="auto">
            <a:xfrm>
              <a:off x="2448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77" name="Rectangle 6"/>
            <p:cNvSpPr>
              <a:spLocks noChangeAspect="1" noChangeArrowheads="1"/>
            </p:cNvSpPr>
            <p:nvPr/>
          </p:nvSpPr>
          <p:spPr bwMode="auto">
            <a:xfrm>
              <a:off x="2737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78" name="Rectangle 7"/>
            <p:cNvSpPr>
              <a:spLocks noChangeAspect="1" noChangeArrowheads="1"/>
            </p:cNvSpPr>
            <p:nvPr/>
          </p:nvSpPr>
          <p:spPr bwMode="auto">
            <a:xfrm>
              <a:off x="3024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79" name="Rectangle 8"/>
            <p:cNvSpPr>
              <a:spLocks noChangeAspect="1" noChangeArrowheads="1"/>
            </p:cNvSpPr>
            <p:nvPr/>
          </p:nvSpPr>
          <p:spPr bwMode="auto">
            <a:xfrm>
              <a:off x="3313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80" name="Rectangle 9"/>
            <p:cNvSpPr>
              <a:spLocks noChangeAspect="1" noChangeArrowheads="1"/>
            </p:cNvSpPr>
            <p:nvPr/>
          </p:nvSpPr>
          <p:spPr bwMode="auto">
            <a:xfrm>
              <a:off x="3601" y="768"/>
              <a:ext cx="287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81" name="Rectangle 10"/>
            <p:cNvSpPr>
              <a:spLocks noChangeAspect="1" noChangeArrowheads="1"/>
            </p:cNvSpPr>
            <p:nvPr/>
          </p:nvSpPr>
          <p:spPr bwMode="auto">
            <a:xfrm>
              <a:off x="3888" y="768"/>
              <a:ext cx="2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82" name="Rectangle 11"/>
            <p:cNvSpPr>
              <a:spLocks noChangeAspect="1" noChangeArrowheads="1"/>
            </p:cNvSpPr>
            <p:nvPr/>
          </p:nvSpPr>
          <p:spPr bwMode="auto">
            <a:xfrm>
              <a:off x="4176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83" name="Rectangle 12"/>
            <p:cNvSpPr>
              <a:spLocks noChangeAspect="1" noChangeArrowheads="1"/>
            </p:cNvSpPr>
            <p:nvPr/>
          </p:nvSpPr>
          <p:spPr bwMode="auto">
            <a:xfrm>
              <a:off x="4464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84" name="Rectangle 17"/>
            <p:cNvSpPr>
              <a:spLocks noChangeAspect="1" noChangeArrowheads="1"/>
            </p:cNvSpPr>
            <p:nvPr/>
          </p:nvSpPr>
          <p:spPr bwMode="auto">
            <a:xfrm>
              <a:off x="2160" y="768"/>
              <a:ext cx="2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85" name="Rectangle 18"/>
            <p:cNvSpPr>
              <a:spLocks noChangeAspect="1" noChangeArrowheads="1"/>
            </p:cNvSpPr>
            <p:nvPr/>
          </p:nvSpPr>
          <p:spPr bwMode="auto">
            <a:xfrm>
              <a:off x="1872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86" name="Rectangle 19"/>
            <p:cNvSpPr>
              <a:spLocks noChangeAspect="1" noChangeArrowheads="1"/>
            </p:cNvSpPr>
            <p:nvPr/>
          </p:nvSpPr>
          <p:spPr bwMode="auto">
            <a:xfrm>
              <a:off x="1008" y="768"/>
              <a:ext cx="2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87" name="Rectangle 20"/>
            <p:cNvSpPr>
              <a:spLocks noChangeAspect="1" noChangeArrowheads="1"/>
            </p:cNvSpPr>
            <p:nvPr/>
          </p:nvSpPr>
          <p:spPr bwMode="auto">
            <a:xfrm>
              <a:off x="1584" y="768"/>
              <a:ext cx="2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1188" name="Rectangle 21"/>
            <p:cNvSpPr>
              <a:spLocks noChangeAspect="1" noChangeArrowheads="1"/>
            </p:cNvSpPr>
            <p:nvPr/>
          </p:nvSpPr>
          <p:spPr bwMode="auto">
            <a:xfrm>
              <a:off x="1296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grpSp>
          <p:nvGrpSpPr>
            <p:cNvPr id="391189" name="Group 26"/>
            <p:cNvGrpSpPr>
              <a:grpSpLocks/>
            </p:cNvGrpSpPr>
            <p:nvPr/>
          </p:nvGrpSpPr>
          <p:grpSpPr bwMode="auto">
            <a:xfrm>
              <a:off x="2448" y="1392"/>
              <a:ext cx="1440" cy="192"/>
              <a:chOff x="2448" y="1392"/>
              <a:chExt cx="1440" cy="192"/>
            </a:xfrm>
          </p:grpSpPr>
          <p:sp>
            <p:nvSpPr>
              <p:cNvPr id="391190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392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i="1">
                    <a:latin typeface="+mn-lt"/>
                  </a:rPr>
                  <a:t>count</a:t>
                </a:r>
              </a:p>
            </p:txBody>
          </p:sp>
          <p:sp>
            <p:nvSpPr>
              <p:cNvPr id="391191" name="Line 24"/>
              <p:cNvSpPr>
                <a:spLocks noChangeShapeType="1"/>
              </p:cNvSpPr>
              <p:nvPr/>
            </p:nvSpPr>
            <p:spPr bwMode="auto">
              <a:xfrm flipH="1">
                <a:off x="2448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1192" name="Line 25"/>
              <p:cNvSpPr>
                <a:spLocks noChangeShapeType="1"/>
              </p:cNvSpPr>
              <p:nvPr/>
            </p:nvSpPr>
            <p:spPr bwMode="auto">
              <a:xfrm>
                <a:off x="3456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10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“Modern” Bit-Field Definitions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See Kernighan &amp; Ritchie, </a:t>
            </a:r>
            <a:r>
              <a:rPr lang="en-US" sz="2800" dirty="0">
                <a:latin typeface="+mn-lt"/>
                <a:cs typeface="Times New Roman" pitchFamily="18" charset="0"/>
              </a:rPr>
              <a:t>§6.9</a:t>
            </a:r>
          </a:p>
          <a:p>
            <a:pPr lvl="2"/>
            <a:endParaRPr lang="en-US" sz="2000" dirty="0">
              <a:latin typeface="+mn-lt"/>
              <a:cs typeface="Times New Roman" pitchFamily="18" charset="0"/>
            </a:endParaRPr>
          </a:p>
          <a:p>
            <a:r>
              <a:rPr lang="en-US" sz="2800" dirty="0">
                <a:latin typeface="+mn-lt"/>
                <a:cs typeface="Times New Roman" pitchFamily="18" charset="0"/>
              </a:rPr>
              <a:t>Like a </a:t>
            </a:r>
            <a:r>
              <a:rPr lang="en-US" sz="2800" i="1" dirty="0" err="1">
                <a:latin typeface="+mn-lt"/>
                <a:cs typeface="Times New Roman" pitchFamily="18" charset="0"/>
              </a:rPr>
              <a:t>struct</a:t>
            </a:r>
            <a:r>
              <a:rPr lang="en-US" sz="2800" dirty="0">
                <a:latin typeface="+mn-lt"/>
                <a:cs typeface="Times New Roman" pitchFamily="18" charset="0"/>
              </a:rPr>
              <a:t>, except</a:t>
            </a:r>
          </a:p>
          <a:p>
            <a:pPr lvl="2"/>
            <a:r>
              <a:rPr lang="en-US" sz="2000" dirty="0">
                <a:latin typeface="+mn-lt"/>
                <a:cs typeface="Times New Roman" pitchFamily="18" charset="0"/>
              </a:rPr>
              <a:t>Each member is a bit-field within a </a:t>
            </a:r>
            <a:r>
              <a:rPr lang="en-US" sz="2000" i="1" dirty="0">
                <a:latin typeface="+mn-lt"/>
                <a:cs typeface="Times New Roman" pitchFamily="18" charset="0"/>
              </a:rPr>
              <a:t>word</a:t>
            </a:r>
            <a:endParaRPr lang="en-US" sz="2000" dirty="0">
              <a:latin typeface="+mn-lt"/>
              <a:cs typeface="Times New Roman" pitchFamily="18" charset="0"/>
            </a:endParaRPr>
          </a:p>
          <a:p>
            <a:pPr lvl="2"/>
            <a:r>
              <a:rPr lang="en-US" sz="2000" dirty="0">
                <a:latin typeface="+mn-lt"/>
                <a:cs typeface="Times New Roman" pitchFamily="18" charset="0"/>
              </a:rPr>
              <a:t>Accessed like members of a </a:t>
            </a:r>
            <a:r>
              <a:rPr lang="en-US" sz="2000" i="1" dirty="0" err="1">
                <a:latin typeface="+mn-lt"/>
                <a:cs typeface="Times New Roman" pitchFamily="18" charset="0"/>
              </a:rPr>
              <a:t>struct</a:t>
            </a:r>
            <a:endParaRPr lang="en-US" sz="2000" i="1" dirty="0">
              <a:latin typeface="+mn-lt"/>
              <a:cs typeface="Times New Roman" pitchFamily="18" charset="0"/>
            </a:endParaRPr>
          </a:p>
          <a:p>
            <a:pPr lvl="2"/>
            <a:r>
              <a:rPr lang="en-US" sz="2000" dirty="0">
                <a:latin typeface="+mn-lt"/>
                <a:cs typeface="Times New Roman" pitchFamily="18" charset="0"/>
              </a:rPr>
              <a:t>Fields may be named or unnamed</a:t>
            </a:r>
            <a:endParaRPr lang="en-US" sz="2000" b="1" dirty="0">
              <a:latin typeface="+mn-lt"/>
              <a:cs typeface="Times New Roman" pitchFamily="18" charset="0"/>
            </a:endParaRPr>
          </a:p>
          <a:p>
            <a:pPr lvl="2"/>
            <a:endParaRPr lang="en-US" sz="2000" dirty="0">
              <a:latin typeface="+mn-lt"/>
              <a:cs typeface="Times New Roman" pitchFamily="18" charset="0"/>
            </a:endParaRPr>
          </a:p>
          <a:p>
            <a:r>
              <a:rPr lang="en-US" sz="2800" dirty="0">
                <a:latin typeface="+mn-lt"/>
                <a:cs typeface="Times New Roman" pitchFamily="18" charset="0"/>
              </a:rPr>
              <a:t>Machine-dependent</a:t>
            </a:r>
          </a:p>
          <a:p>
            <a:pPr lvl="2"/>
            <a:r>
              <a:rPr lang="en-US" sz="2000" dirty="0">
                <a:latin typeface="+mn-lt"/>
                <a:cs typeface="Times New Roman" pitchFamily="18" charset="0"/>
              </a:rPr>
              <a:t>Order of bits in word</a:t>
            </a:r>
          </a:p>
          <a:p>
            <a:pPr lvl="2"/>
            <a:r>
              <a:rPr lang="en-US" sz="2000" dirty="0">
                <a:latin typeface="+mn-lt"/>
                <a:cs typeface="Times New Roman" pitchFamily="18" charset="0"/>
              </a:rPr>
              <a:t>Size of word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Modern Bit-field Definitions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3776" y="4242816"/>
            <a:ext cx="7772400" cy="2495550"/>
          </a:xfrm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  <a:tabLst>
                <a:tab pos="3657600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statusReg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emptyPaperTray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paperJam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:1;</a:t>
            </a:r>
          </a:p>
          <a:p>
            <a:pPr>
              <a:lnSpc>
                <a:spcPct val="80000"/>
              </a:lnSpc>
              <a:buFontTx/>
              <a:buNone/>
              <a:tabLst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:2; // unused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lowInk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:1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unused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needsCleaning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unused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395281" name="Group 17"/>
          <p:cNvGrpSpPr>
            <a:grpSpLocks/>
          </p:cNvGrpSpPr>
          <p:nvPr/>
        </p:nvGrpSpPr>
        <p:grpSpPr bwMode="auto">
          <a:xfrm>
            <a:off x="2551906" y="1688869"/>
            <a:ext cx="4040188" cy="2427288"/>
            <a:chOff x="1729" y="768"/>
            <a:chExt cx="2545" cy="1529"/>
          </a:xfrm>
        </p:grpSpPr>
        <p:grpSp>
          <p:nvGrpSpPr>
            <p:cNvPr id="395282" name="Group 4"/>
            <p:cNvGrpSpPr>
              <a:grpSpLocks noChangeAspect="1"/>
            </p:cNvGrpSpPr>
            <p:nvPr/>
          </p:nvGrpSpPr>
          <p:grpSpPr bwMode="auto">
            <a:xfrm>
              <a:off x="1729" y="768"/>
              <a:ext cx="2303" cy="576"/>
              <a:chOff x="2304" y="864"/>
              <a:chExt cx="1152" cy="288"/>
            </a:xfrm>
          </p:grpSpPr>
          <p:sp>
            <p:nvSpPr>
              <p:cNvPr id="395283" name="Rectangle 5"/>
              <p:cNvSpPr>
                <a:spLocks noChangeAspect="1" noChangeArrowheads="1"/>
              </p:cNvSpPr>
              <p:nvPr/>
            </p:nvSpPr>
            <p:spPr bwMode="auto">
              <a:xfrm>
                <a:off x="2304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95284" name="Rectangle 6"/>
              <p:cNvSpPr>
                <a:spLocks noChangeAspect="1" noChangeArrowheads="1"/>
              </p:cNvSpPr>
              <p:nvPr/>
            </p:nvSpPr>
            <p:spPr bwMode="auto">
              <a:xfrm>
                <a:off x="2448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95285" name="Rectangle 7"/>
              <p:cNvSpPr>
                <a:spLocks noChangeAspect="1" noChangeArrowheads="1"/>
              </p:cNvSpPr>
              <p:nvPr/>
            </p:nvSpPr>
            <p:spPr bwMode="auto">
              <a:xfrm>
                <a:off x="2592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95286" name="Rectangle 8"/>
              <p:cNvSpPr>
                <a:spLocks noChangeAspect="1" noChangeArrowheads="1"/>
              </p:cNvSpPr>
              <p:nvPr/>
            </p:nvSpPr>
            <p:spPr bwMode="auto">
              <a:xfrm>
                <a:off x="2736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95287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880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95288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3024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95289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3168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95290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3312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</p:grpSp>
        <p:sp>
          <p:nvSpPr>
            <p:cNvPr id="395291" name="Text Box 13"/>
            <p:cNvSpPr txBox="1">
              <a:spLocks noChangeArrowheads="1"/>
            </p:cNvSpPr>
            <p:nvPr/>
          </p:nvSpPr>
          <p:spPr bwMode="auto">
            <a:xfrm rot="3600000">
              <a:off x="3751" y="1775"/>
              <a:ext cx="8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Empty paper</a:t>
              </a:r>
            </a:p>
          </p:txBody>
        </p:sp>
        <p:sp>
          <p:nvSpPr>
            <p:cNvPr id="395292" name="Text Box 14"/>
            <p:cNvSpPr txBox="1">
              <a:spLocks noChangeArrowheads="1"/>
            </p:cNvSpPr>
            <p:nvPr/>
          </p:nvSpPr>
          <p:spPr bwMode="auto">
            <a:xfrm rot="3600000">
              <a:off x="3450" y="1679"/>
              <a:ext cx="6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Paper jam</a:t>
              </a:r>
            </a:p>
          </p:txBody>
        </p:sp>
        <p:sp>
          <p:nvSpPr>
            <p:cNvPr id="395293" name="Text Box 15"/>
            <p:cNvSpPr txBox="1">
              <a:spLocks noChangeArrowheads="1"/>
            </p:cNvSpPr>
            <p:nvPr/>
          </p:nvSpPr>
          <p:spPr bwMode="auto">
            <a:xfrm rot="3600000">
              <a:off x="2624" y="1584"/>
              <a:ext cx="5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Low ink</a:t>
              </a:r>
            </a:p>
          </p:txBody>
        </p:sp>
        <p:sp>
          <p:nvSpPr>
            <p:cNvPr id="395294" name="Text Box 16"/>
            <p:cNvSpPr txBox="1">
              <a:spLocks noChangeArrowheads="1"/>
            </p:cNvSpPr>
            <p:nvPr/>
          </p:nvSpPr>
          <p:spPr bwMode="auto">
            <a:xfrm rot="3600000">
              <a:off x="2113" y="1488"/>
              <a:ext cx="3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Clean</a:t>
              </a:r>
            </a:p>
          </p:txBody>
        </p:sp>
      </p:grp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12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Printer Status Register </a:t>
            </a:r>
            <a:r>
              <a:rPr lang="en-US" sz="3600"/>
              <a:t>(cont.)</a:t>
            </a:r>
            <a:endParaRPr lang="en-US"/>
          </a:p>
        </p:txBody>
      </p:sp>
      <p:sp>
        <p:nvSpPr>
          <p:cNvPr id="397315" name="Rectangle 25"/>
          <p:cNvSpPr>
            <a:spLocks noGrp="1" noChangeArrowheads="1"/>
          </p:cNvSpPr>
          <p:nvPr>
            <p:ph type="body" idx="4294967295"/>
          </p:nvPr>
        </p:nvSpPr>
        <p:spPr>
          <a:xfrm>
            <a:off x="493776" y="3399266"/>
            <a:ext cx="7772400" cy="3216590"/>
          </a:xfrm>
        </p:spPr>
        <p:txBody>
          <a:bodyPr lIns="91440" tIns="45720" rIns="91440" bIns="45720"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None/>
              <a:tabLst>
                <a:tab pos="3657600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statusReg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emptyPaperTray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paperJam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:1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:5; // Shifts automatically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lowInk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needsCleaning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>
              <a:lnSpc>
                <a:spcPct val="120000"/>
              </a:lnSpc>
              <a:buFontTx/>
              <a:buNone/>
              <a:tabLst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397337" name="Group 25"/>
          <p:cNvGrpSpPr>
            <a:grpSpLocks/>
          </p:cNvGrpSpPr>
          <p:nvPr/>
        </p:nvGrpSpPr>
        <p:grpSpPr bwMode="auto">
          <a:xfrm>
            <a:off x="1446213" y="1524000"/>
            <a:ext cx="6251575" cy="2427288"/>
            <a:chOff x="1008" y="768"/>
            <a:chExt cx="3938" cy="1529"/>
          </a:xfrm>
        </p:grpSpPr>
        <p:sp>
          <p:nvSpPr>
            <p:cNvPr id="397338" name="Text Box 13"/>
            <p:cNvSpPr txBox="1">
              <a:spLocks noChangeArrowheads="1"/>
            </p:cNvSpPr>
            <p:nvPr/>
          </p:nvSpPr>
          <p:spPr bwMode="auto">
            <a:xfrm rot="3600000">
              <a:off x="4423" y="1775"/>
              <a:ext cx="8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Empty paper</a:t>
              </a:r>
            </a:p>
          </p:txBody>
        </p:sp>
        <p:sp>
          <p:nvSpPr>
            <p:cNvPr id="397339" name="Text Box 14"/>
            <p:cNvSpPr txBox="1">
              <a:spLocks noChangeArrowheads="1"/>
            </p:cNvSpPr>
            <p:nvPr/>
          </p:nvSpPr>
          <p:spPr bwMode="auto">
            <a:xfrm rot="3600000">
              <a:off x="4170" y="1679"/>
              <a:ext cx="6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Paper jam</a:t>
              </a:r>
            </a:p>
          </p:txBody>
        </p:sp>
        <p:sp>
          <p:nvSpPr>
            <p:cNvPr id="397340" name="Text Box 15"/>
            <p:cNvSpPr txBox="1">
              <a:spLocks noChangeArrowheads="1"/>
            </p:cNvSpPr>
            <p:nvPr/>
          </p:nvSpPr>
          <p:spPr bwMode="auto">
            <a:xfrm rot="3600000">
              <a:off x="1904" y="1584"/>
              <a:ext cx="5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Low ink</a:t>
              </a:r>
            </a:p>
          </p:txBody>
        </p:sp>
        <p:sp>
          <p:nvSpPr>
            <p:cNvPr id="397341" name="Text Box 16"/>
            <p:cNvSpPr txBox="1">
              <a:spLocks noChangeArrowheads="1"/>
            </p:cNvSpPr>
            <p:nvPr/>
          </p:nvSpPr>
          <p:spPr bwMode="auto">
            <a:xfrm rot="3600000">
              <a:off x="1345" y="1488"/>
              <a:ext cx="3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Clean</a:t>
              </a:r>
            </a:p>
          </p:txBody>
        </p:sp>
        <p:sp>
          <p:nvSpPr>
            <p:cNvPr id="397342" name="Rectangle 5"/>
            <p:cNvSpPr>
              <a:spLocks noChangeAspect="1" noChangeArrowheads="1"/>
            </p:cNvSpPr>
            <p:nvPr/>
          </p:nvSpPr>
          <p:spPr bwMode="auto">
            <a:xfrm>
              <a:off x="2448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43" name="Rectangle 6"/>
            <p:cNvSpPr>
              <a:spLocks noChangeAspect="1" noChangeArrowheads="1"/>
            </p:cNvSpPr>
            <p:nvPr/>
          </p:nvSpPr>
          <p:spPr bwMode="auto">
            <a:xfrm>
              <a:off x="2737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44" name="Rectangle 7"/>
            <p:cNvSpPr>
              <a:spLocks noChangeAspect="1" noChangeArrowheads="1"/>
            </p:cNvSpPr>
            <p:nvPr/>
          </p:nvSpPr>
          <p:spPr bwMode="auto">
            <a:xfrm>
              <a:off x="3024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45" name="Rectangle 8"/>
            <p:cNvSpPr>
              <a:spLocks noChangeAspect="1" noChangeArrowheads="1"/>
            </p:cNvSpPr>
            <p:nvPr/>
          </p:nvSpPr>
          <p:spPr bwMode="auto">
            <a:xfrm>
              <a:off x="3313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46" name="Rectangle 9"/>
            <p:cNvSpPr>
              <a:spLocks noChangeAspect="1" noChangeArrowheads="1"/>
            </p:cNvSpPr>
            <p:nvPr/>
          </p:nvSpPr>
          <p:spPr bwMode="auto">
            <a:xfrm>
              <a:off x="3601" y="768"/>
              <a:ext cx="287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47" name="Rectangle 10"/>
            <p:cNvSpPr>
              <a:spLocks noChangeAspect="1" noChangeArrowheads="1"/>
            </p:cNvSpPr>
            <p:nvPr/>
          </p:nvSpPr>
          <p:spPr bwMode="auto">
            <a:xfrm>
              <a:off x="3888" y="768"/>
              <a:ext cx="2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48" name="Rectangle 11"/>
            <p:cNvSpPr>
              <a:spLocks noChangeAspect="1" noChangeArrowheads="1"/>
            </p:cNvSpPr>
            <p:nvPr/>
          </p:nvSpPr>
          <p:spPr bwMode="auto">
            <a:xfrm>
              <a:off x="4176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49" name="Rectangle 12"/>
            <p:cNvSpPr>
              <a:spLocks noChangeAspect="1" noChangeArrowheads="1"/>
            </p:cNvSpPr>
            <p:nvPr/>
          </p:nvSpPr>
          <p:spPr bwMode="auto">
            <a:xfrm>
              <a:off x="4464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50" name="Rectangle 17"/>
            <p:cNvSpPr>
              <a:spLocks noChangeAspect="1" noChangeArrowheads="1"/>
            </p:cNvSpPr>
            <p:nvPr/>
          </p:nvSpPr>
          <p:spPr bwMode="auto">
            <a:xfrm>
              <a:off x="2160" y="768"/>
              <a:ext cx="2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51" name="Rectangle 18"/>
            <p:cNvSpPr>
              <a:spLocks noChangeAspect="1" noChangeArrowheads="1"/>
            </p:cNvSpPr>
            <p:nvPr/>
          </p:nvSpPr>
          <p:spPr bwMode="auto">
            <a:xfrm>
              <a:off x="1872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52" name="Rectangle 19"/>
            <p:cNvSpPr>
              <a:spLocks noChangeAspect="1" noChangeArrowheads="1"/>
            </p:cNvSpPr>
            <p:nvPr/>
          </p:nvSpPr>
          <p:spPr bwMode="auto">
            <a:xfrm>
              <a:off x="1008" y="768"/>
              <a:ext cx="2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53" name="Rectangle 20"/>
            <p:cNvSpPr>
              <a:spLocks noChangeAspect="1" noChangeArrowheads="1"/>
            </p:cNvSpPr>
            <p:nvPr/>
          </p:nvSpPr>
          <p:spPr bwMode="auto">
            <a:xfrm>
              <a:off x="1584" y="768"/>
              <a:ext cx="288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sp>
          <p:nvSpPr>
            <p:cNvPr id="397354" name="Rectangle 21"/>
            <p:cNvSpPr>
              <a:spLocks noChangeAspect="1" noChangeArrowheads="1"/>
            </p:cNvSpPr>
            <p:nvPr/>
          </p:nvSpPr>
          <p:spPr bwMode="auto">
            <a:xfrm>
              <a:off x="1296" y="768"/>
              <a:ext cx="288" cy="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+mn-lt"/>
              </a:endParaRPr>
            </a:p>
          </p:txBody>
        </p:sp>
        <p:grpSp>
          <p:nvGrpSpPr>
            <p:cNvPr id="397355" name="Group 26"/>
            <p:cNvGrpSpPr>
              <a:grpSpLocks/>
            </p:cNvGrpSpPr>
            <p:nvPr/>
          </p:nvGrpSpPr>
          <p:grpSpPr bwMode="auto">
            <a:xfrm>
              <a:off x="2448" y="1392"/>
              <a:ext cx="1440" cy="192"/>
              <a:chOff x="2448" y="1392"/>
              <a:chExt cx="1440" cy="192"/>
            </a:xfrm>
          </p:grpSpPr>
          <p:sp>
            <p:nvSpPr>
              <p:cNvPr id="397356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392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i="1">
                    <a:latin typeface="+mn-lt"/>
                  </a:rPr>
                  <a:t>count</a:t>
                </a:r>
              </a:p>
            </p:txBody>
          </p:sp>
          <p:sp>
            <p:nvSpPr>
              <p:cNvPr id="397357" name="Line 24"/>
              <p:cNvSpPr>
                <a:spLocks noChangeShapeType="1"/>
              </p:cNvSpPr>
              <p:nvPr/>
            </p:nvSpPr>
            <p:spPr bwMode="auto">
              <a:xfrm flipH="1">
                <a:off x="2448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7358" name="Line 25"/>
              <p:cNvSpPr>
                <a:spLocks noChangeShapeType="1"/>
              </p:cNvSpPr>
              <p:nvPr/>
            </p:nvSpPr>
            <p:spPr bwMode="auto">
              <a:xfrm>
                <a:off x="3456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13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Modern Bit-fields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statusReg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s.jam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...;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while(!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s.lowInk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...;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s.needsCleaning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s.Jam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Do you know this notation?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14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Bitwise Operations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en-US" dirty="0"/>
              <a:t>See </a:t>
            </a:r>
            <a:r>
              <a:rPr lang="en-US" dirty="0">
                <a:cs typeface="Times New Roman" pitchFamily="18" charset="0"/>
              </a:rPr>
              <a:t>§2.9 and §6.9 in K&amp;R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Many situations, need to operate on the bits of a data word – </a:t>
            </a:r>
          </a:p>
          <a:p>
            <a:pPr lvl="2"/>
            <a:r>
              <a:rPr lang="en-US" dirty="0">
                <a:cs typeface="Times New Roman" pitchFamily="18" charset="0"/>
              </a:rPr>
              <a:t>Register inputs or outputs</a:t>
            </a:r>
          </a:p>
          <a:p>
            <a:pPr lvl="2"/>
            <a:r>
              <a:rPr lang="en-US" dirty="0">
                <a:cs typeface="Times New Roman" pitchFamily="18" charset="0"/>
              </a:rPr>
              <a:t>Controlling attached devices</a:t>
            </a:r>
          </a:p>
          <a:p>
            <a:pPr lvl="2"/>
            <a:r>
              <a:rPr lang="en-US" dirty="0">
                <a:cs typeface="Times New Roman" pitchFamily="18" charset="0"/>
              </a:rPr>
              <a:t>Obtaining status</a:t>
            </a: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2286000" y="5624883"/>
            <a:ext cx="5255973" cy="36933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0" rIns="25400" bIns="0" anchor="ctr">
            <a:spAutoFit/>
          </a:bodyPr>
          <a:lstStyle/>
          <a:p>
            <a:r>
              <a:rPr lang="en-US" dirty="0">
                <a:latin typeface="+mn-lt"/>
              </a:rPr>
              <a:t>Especially </a:t>
            </a:r>
            <a:r>
              <a:rPr lang="en-US" dirty="0" smtClean="0">
                <a:latin typeface="+mn-lt"/>
              </a:rPr>
              <a:t>ECE-2049 </a:t>
            </a:r>
            <a:r>
              <a:rPr lang="en-US" dirty="0">
                <a:latin typeface="+mn-lt"/>
              </a:rPr>
              <a:t>and </a:t>
            </a:r>
            <a:r>
              <a:rPr lang="en-US" dirty="0" smtClean="0">
                <a:latin typeface="+mn-lt"/>
              </a:rPr>
              <a:t>ECE-3849</a:t>
            </a:r>
            <a:endParaRPr lang="en-US" dirty="0">
              <a:latin typeface="+mn-lt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Bitwise Operations in Integers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2362200"/>
            <a:ext cx="3871913" cy="4372716"/>
          </a:xfrm>
        </p:spPr>
        <p:txBody>
          <a:bodyPr lIns="91440" tIns="45720" rIns="91440" bIns="45720"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800" dirty="0">
                <a:latin typeface="+mn-lt"/>
              </a:rPr>
              <a:t> – AND</a:t>
            </a:r>
          </a:p>
          <a:p>
            <a:pPr lvl="2"/>
            <a:r>
              <a:rPr lang="en-US" sz="2000" dirty="0">
                <a:latin typeface="+mn-lt"/>
              </a:rPr>
              <a:t>Result is </a:t>
            </a:r>
            <a:r>
              <a:rPr lang="en-US" sz="2000" b="1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if both operand bits are </a:t>
            </a:r>
            <a:r>
              <a:rPr lang="en-US" sz="2000" b="1" dirty="0">
                <a:latin typeface="+mn-lt"/>
              </a:rPr>
              <a:t>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800" dirty="0">
                <a:latin typeface="+mn-lt"/>
              </a:rPr>
              <a:t> – OR</a:t>
            </a:r>
          </a:p>
          <a:p>
            <a:pPr lvl="2"/>
            <a:r>
              <a:rPr lang="en-US" sz="2000" dirty="0">
                <a:latin typeface="+mn-lt"/>
              </a:rPr>
              <a:t>Result is </a:t>
            </a:r>
            <a:r>
              <a:rPr lang="en-US" sz="2000" b="1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if either operand bit is </a:t>
            </a:r>
            <a:r>
              <a:rPr lang="en-US" sz="2000" b="1" dirty="0">
                <a:latin typeface="+mn-lt"/>
              </a:rPr>
              <a:t>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2800" dirty="0">
                <a:latin typeface="+mn-lt"/>
              </a:rPr>
              <a:t> – Exclusive OR</a:t>
            </a:r>
          </a:p>
          <a:p>
            <a:pPr lvl="2"/>
            <a:r>
              <a:rPr lang="en-US" sz="2000" dirty="0">
                <a:latin typeface="+mn-lt"/>
              </a:rPr>
              <a:t>Result is </a:t>
            </a:r>
            <a:r>
              <a:rPr lang="en-US" sz="2000" b="1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if operand bits are different</a:t>
            </a:r>
            <a:endParaRPr lang="en-US" sz="2000" b="1" dirty="0">
              <a:latin typeface="+mn-lt"/>
            </a:endParaRPr>
          </a:p>
        </p:txBody>
      </p:sp>
      <p:sp>
        <p:nvSpPr>
          <p:cNvPr id="3768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343400" y="2286000"/>
            <a:ext cx="4648200" cy="4372716"/>
          </a:xfrm>
        </p:spPr>
        <p:txBody>
          <a:bodyPr lIns="91440" tIns="45720" rIns="91440" bIns="45720"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dirty="0">
                <a:latin typeface="+mn-lt"/>
              </a:rPr>
              <a:t> – Complement</a:t>
            </a:r>
          </a:p>
          <a:p>
            <a:pPr lvl="2"/>
            <a:r>
              <a:rPr lang="en-US" sz="2000" dirty="0">
                <a:latin typeface="+mn-lt"/>
              </a:rPr>
              <a:t>Each bit is </a:t>
            </a:r>
            <a:r>
              <a:rPr lang="en-US" sz="2000" dirty="0" smtClean="0">
                <a:latin typeface="+mn-lt"/>
              </a:rPr>
              <a:t>reversed: 1 &lt;-&gt; 0</a:t>
            </a:r>
            <a:endParaRPr lang="en-US" sz="2000" dirty="0">
              <a:latin typeface="+mn-lt"/>
            </a:endParaRP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800" dirty="0">
                <a:latin typeface="+mn-lt"/>
              </a:rPr>
              <a:t> – Shift left</a:t>
            </a:r>
            <a:endParaRPr lang="en-US" sz="20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Multiply by 2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800" dirty="0">
                <a:latin typeface="+mn-lt"/>
              </a:rPr>
              <a:t> – Shift right</a:t>
            </a:r>
            <a:endParaRPr lang="en-US" sz="20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Divide by 2</a:t>
            </a:r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951081" y="1524000"/>
            <a:ext cx="731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/>
              <a:t>Corresponding bits of both operands are combined by the usual logic operations.</a:t>
            </a:r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951081" y="5943600"/>
            <a:ext cx="8109150" cy="738664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25400" tIns="0" rIns="25400" bIns="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+mn-lt"/>
              </a:rPr>
              <a:t>Apply to all kinds of </a:t>
            </a:r>
            <a:r>
              <a:rPr lang="en-US" i="1" dirty="0">
                <a:latin typeface="+mn-lt"/>
              </a:rPr>
              <a:t>integer </a:t>
            </a:r>
            <a:r>
              <a:rPr lang="en-US" dirty="0">
                <a:latin typeface="+mn-lt"/>
              </a:rPr>
              <a:t>types</a:t>
            </a:r>
            <a:r>
              <a:rPr lang="en-US" dirty="0" smtClean="0">
                <a:latin typeface="+mn-lt"/>
              </a:rPr>
              <a:t>: Signed </a:t>
            </a:r>
            <a:r>
              <a:rPr lang="en-US" dirty="0">
                <a:latin typeface="+mn-lt"/>
              </a:rPr>
              <a:t>and unsigned</a:t>
            </a:r>
            <a:br>
              <a:rPr lang="en-US" dirty="0">
                <a:latin typeface="+mn-lt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+mn-lt"/>
              </a:rPr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+mn-lt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+mn-lt"/>
              </a:rPr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latin typeface="+mn-lt"/>
              </a:rPr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latin typeface="+mn-lt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Examples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 lIns="91440" tIns="45720" rIns="91440" bIns="45720"/>
          <a:lstStyle/>
          <a:p>
            <a:pPr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c, a, b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a &amp; b; 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a | b;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a ^ b;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~a;</a:t>
            </a:r>
          </a:p>
          <a:p>
            <a:pPr lvl="1">
              <a:buFontTx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a &lt;&lt; 2;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a &gt;&gt; 3;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8130" y="1485900"/>
            <a:ext cx="2057400" cy="838200"/>
            <a:chOff x="5334000" y="536815"/>
            <a:chExt cx="2057400" cy="838200"/>
          </a:xfrm>
        </p:grpSpPr>
        <p:grpSp>
          <p:nvGrpSpPr>
            <p:cNvPr id="378884" name="Group 4"/>
            <p:cNvGrpSpPr>
              <a:grpSpLocks/>
            </p:cNvGrpSpPr>
            <p:nvPr/>
          </p:nvGrpSpPr>
          <p:grpSpPr bwMode="auto">
            <a:xfrm>
              <a:off x="5334000" y="536815"/>
              <a:ext cx="2057400" cy="381000"/>
              <a:chOff x="240" y="192"/>
              <a:chExt cx="1296" cy="240"/>
            </a:xfrm>
          </p:grpSpPr>
          <p:sp>
            <p:nvSpPr>
              <p:cNvPr id="378885" name="Rectangle 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378886" name="Rectangle 6"/>
              <p:cNvSpPr>
                <a:spLocks noChangeArrowheads="1"/>
              </p:cNvSpPr>
              <p:nvPr/>
            </p:nvSpPr>
            <p:spPr bwMode="auto">
              <a:xfrm>
                <a:off x="52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378887" name="Rectangle 7"/>
              <p:cNvSpPr>
                <a:spLocks noChangeArrowheads="1"/>
              </p:cNvSpPr>
              <p:nvPr/>
            </p:nvSpPr>
            <p:spPr bwMode="auto">
              <a:xfrm>
                <a:off x="67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378888" name="Rectangle 8"/>
              <p:cNvSpPr>
                <a:spLocks noChangeArrowheads="1"/>
              </p:cNvSpPr>
              <p:nvPr/>
            </p:nvSpPr>
            <p:spPr bwMode="auto">
              <a:xfrm>
                <a:off x="816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78889" name="Rectangle 9"/>
              <p:cNvSpPr>
                <a:spLocks noChangeArrowheads="1"/>
              </p:cNvSpPr>
              <p:nvPr/>
            </p:nvSpPr>
            <p:spPr bwMode="auto">
              <a:xfrm>
                <a:off x="960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78890" name="Rectangle 10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78891" name="Rectangle 11"/>
              <p:cNvSpPr>
                <a:spLocks noChangeArrowheads="1"/>
              </p:cNvSpPr>
              <p:nvPr/>
            </p:nvSpPr>
            <p:spPr bwMode="auto">
              <a:xfrm>
                <a:off x="124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78892" name="Rectangle 1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78893" name="Rectangle 13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378894" name="Group 14"/>
            <p:cNvGrpSpPr>
              <a:grpSpLocks/>
            </p:cNvGrpSpPr>
            <p:nvPr/>
          </p:nvGrpSpPr>
          <p:grpSpPr bwMode="auto">
            <a:xfrm>
              <a:off x="5334000" y="994015"/>
              <a:ext cx="2057400" cy="381000"/>
              <a:chOff x="240" y="192"/>
              <a:chExt cx="1296" cy="240"/>
            </a:xfrm>
          </p:grpSpPr>
          <p:sp>
            <p:nvSpPr>
              <p:cNvPr id="378895" name="Rectangle 1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378896" name="Rectangle 16"/>
              <p:cNvSpPr>
                <a:spLocks noChangeArrowheads="1"/>
              </p:cNvSpPr>
              <p:nvPr/>
            </p:nvSpPr>
            <p:spPr bwMode="auto">
              <a:xfrm>
                <a:off x="52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378897" name="Rectangle 17"/>
              <p:cNvSpPr>
                <a:spLocks noChangeArrowheads="1"/>
              </p:cNvSpPr>
              <p:nvPr/>
            </p:nvSpPr>
            <p:spPr bwMode="auto">
              <a:xfrm>
                <a:off x="67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78898" name="Rectangle 18"/>
              <p:cNvSpPr>
                <a:spLocks noChangeArrowheads="1"/>
              </p:cNvSpPr>
              <p:nvPr/>
            </p:nvSpPr>
            <p:spPr bwMode="auto">
              <a:xfrm>
                <a:off x="816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78899" name="Rectangle 19"/>
              <p:cNvSpPr>
                <a:spLocks noChangeArrowheads="1"/>
              </p:cNvSpPr>
              <p:nvPr/>
            </p:nvSpPr>
            <p:spPr bwMode="auto">
              <a:xfrm>
                <a:off x="960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78900" name="Rectangle 20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78901" name="Rectangle 21"/>
              <p:cNvSpPr>
                <a:spLocks noChangeArrowheads="1"/>
              </p:cNvSpPr>
              <p:nvPr/>
            </p:nvSpPr>
            <p:spPr bwMode="auto">
              <a:xfrm>
                <a:off x="124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78902" name="Rectangle 2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78903" name="Rectangle 23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b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852059" y="2403929"/>
            <a:ext cx="2057400" cy="1524000"/>
            <a:chOff x="5334000" y="1676400"/>
            <a:chExt cx="2057400" cy="1524000"/>
          </a:xfrm>
        </p:grpSpPr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5334000" y="1676400"/>
              <a:ext cx="2057400" cy="381000"/>
              <a:chOff x="240" y="192"/>
              <a:chExt cx="1296" cy="240"/>
            </a:xfrm>
          </p:grpSpPr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40" name="Rectangle 16"/>
              <p:cNvSpPr>
                <a:spLocks noChangeArrowheads="1"/>
              </p:cNvSpPr>
              <p:nvPr/>
            </p:nvSpPr>
            <p:spPr bwMode="auto">
              <a:xfrm>
                <a:off x="52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41" name="Rectangle 17"/>
              <p:cNvSpPr>
                <a:spLocks noChangeArrowheads="1"/>
              </p:cNvSpPr>
              <p:nvPr/>
            </p:nvSpPr>
            <p:spPr bwMode="auto">
              <a:xfrm>
                <a:off x="67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816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43" name="Rectangle 19"/>
              <p:cNvSpPr>
                <a:spLocks noChangeArrowheads="1"/>
              </p:cNvSpPr>
              <p:nvPr/>
            </p:nvSpPr>
            <p:spPr bwMode="auto">
              <a:xfrm>
                <a:off x="960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44" name="Rectangle 20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45" name="Rectangle 21"/>
              <p:cNvSpPr>
                <a:spLocks noChangeArrowheads="1"/>
              </p:cNvSpPr>
              <p:nvPr/>
            </p:nvSpPr>
            <p:spPr bwMode="auto">
              <a:xfrm>
                <a:off x="124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c</a:t>
                </a:r>
                <a:endParaRPr lang="en-US" dirty="0">
                  <a:latin typeface="Arial" charset="0"/>
                </a:endParaRPr>
              </a:p>
            </p:txBody>
          </p:sp>
        </p:grpSp>
        <p:grpSp>
          <p:nvGrpSpPr>
            <p:cNvPr id="48" name="Group 14"/>
            <p:cNvGrpSpPr>
              <a:grpSpLocks/>
            </p:cNvGrpSpPr>
            <p:nvPr/>
          </p:nvGrpSpPr>
          <p:grpSpPr bwMode="auto">
            <a:xfrm>
              <a:off x="5334000" y="2057400"/>
              <a:ext cx="2057400" cy="381000"/>
              <a:chOff x="240" y="192"/>
              <a:chExt cx="1296" cy="240"/>
            </a:xfrm>
          </p:grpSpPr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52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67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52" name="Rectangle 18"/>
              <p:cNvSpPr>
                <a:spLocks noChangeArrowheads="1"/>
              </p:cNvSpPr>
              <p:nvPr/>
            </p:nvSpPr>
            <p:spPr bwMode="auto">
              <a:xfrm>
                <a:off x="816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>
                <a:off x="960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54" name="Rectangle 20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55" name="Rectangle 21"/>
              <p:cNvSpPr>
                <a:spLocks noChangeArrowheads="1"/>
              </p:cNvSpPr>
              <p:nvPr/>
            </p:nvSpPr>
            <p:spPr bwMode="auto">
              <a:xfrm>
                <a:off x="124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57" name="Rectangle 23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c</a:t>
                </a:r>
                <a:endParaRPr lang="en-US" dirty="0">
                  <a:latin typeface="Arial" charset="0"/>
                </a:endParaRPr>
              </a:p>
            </p:txBody>
          </p:sp>
        </p:grpSp>
        <p:grpSp>
          <p:nvGrpSpPr>
            <p:cNvPr id="58" name="Group 14"/>
            <p:cNvGrpSpPr>
              <a:grpSpLocks/>
            </p:cNvGrpSpPr>
            <p:nvPr/>
          </p:nvGrpSpPr>
          <p:grpSpPr bwMode="auto">
            <a:xfrm>
              <a:off x="5334000" y="2438400"/>
              <a:ext cx="2057400" cy="381000"/>
              <a:chOff x="240" y="192"/>
              <a:chExt cx="1296" cy="240"/>
            </a:xfrm>
          </p:grpSpPr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52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67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816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3" name="Rectangle 19"/>
              <p:cNvSpPr>
                <a:spLocks noChangeArrowheads="1"/>
              </p:cNvSpPr>
              <p:nvPr/>
            </p:nvSpPr>
            <p:spPr bwMode="auto">
              <a:xfrm>
                <a:off x="960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4" name="Rectangle 20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65" name="Rectangle 21"/>
              <p:cNvSpPr>
                <a:spLocks noChangeArrowheads="1"/>
              </p:cNvSpPr>
              <p:nvPr/>
            </p:nvSpPr>
            <p:spPr bwMode="auto">
              <a:xfrm>
                <a:off x="124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6" name="Rectangle 2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67" name="Rectangle 23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c</a:t>
                </a:r>
                <a:endParaRPr lang="en-US" dirty="0">
                  <a:latin typeface="Arial" charset="0"/>
                </a:endParaRPr>
              </a:p>
            </p:txBody>
          </p:sp>
        </p:grpSp>
        <p:grpSp>
          <p:nvGrpSpPr>
            <p:cNvPr id="68" name="Group 14"/>
            <p:cNvGrpSpPr>
              <a:grpSpLocks/>
            </p:cNvGrpSpPr>
            <p:nvPr/>
          </p:nvGrpSpPr>
          <p:grpSpPr bwMode="auto">
            <a:xfrm>
              <a:off x="5334000" y="2819400"/>
              <a:ext cx="2057400" cy="381000"/>
              <a:chOff x="240" y="192"/>
              <a:chExt cx="1296" cy="240"/>
            </a:xfrm>
          </p:grpSpPr>
          <p:sp>
            <p:nvSpPr>
              <p:cNvPr id="69" name="Rectangle 1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0" name="Rectangle 16"/>
              <p:cNvSpPr>
                <a:spLocks noChangeArrowheads="1"/>
              </p:cNvSpPr>
              <p:nvPr/>
            </p:nvSpPr>
            <p:spPr bwMode="auto">
              <a:xfrm>
                <a:off x="52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1" name="Rectangle 17"/>
              <p:cNvSpPr>
                <a:spLocks noChangeArrowheads="1"/>
              </p:cNvSpPr>
              <p:nvPr/>
            </p:nvSpPr>
            <p:spPr bwMode="auto">
              <a:xfrm>
                <a:off x="67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2" name="Rectangle 18"/>
              <p:cNvSpPr>
                <a:spLocks noChangeArrowheads="1"/>
              </p:cNvSpPr>
              <p:nvPr/>
            </p:nvSpPr>
            <p:spPr bwMode="auto">
              <a:xfrm>
                <a:off x="816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960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4" name="Rectangle 20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5" name="Rectangle 21"/>
              <p:cNvSpPr>
                <a:spLocks noChangeArrowheads="1"/>
              </p:cNvSpPr>
              <p:nvPr/>
            </p:nvSpPr>
            <p:spPr bwMode="auto">
              <a:xfrm>
                <a:off x="124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6" name="Rectangle 2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7" name="Rectangle 23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c</a:t>
                </a:r>
                <a:endParaRPr lang="en-US" dirty="0"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852059" y="4572000"/>
            <a:ext cx="2057400" cy="877566"/>
            <a:chOff x="5334000" y="4285891"/>
            <a:chExt cx="2057400" cy="877566"/>
          </a:xfrm>
        </p:grpSpPr>
        <p:grpSp>
          <p:nvGrpSpPr>
            <p:cNvPr id="78" name="Group 14"/>
            <p:cNvGrpSpPr>
              <a:grpSpLocks/>
            </p:cNvGrpSpPr>
            <p:nvPr/>
          </p:nvGrpSpPr>
          <p:grpSpPr bwMode="auto">
            <a:xfrm>
              <a:off x="5334000" y="4285891"/>
              <a:ext cx="2057400" cy="381000"/>
              <a:chOff x="240" y="192"/>
              <a:chExt cx="1296" cy="240"/>
            </a:xfrm>
          </p:grpSpPr>
          <p:sp>
            <p:nvSpPr>
              <p:cNvPr id="79" name="Rectangle 1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0" name="Rectangle 16"/>
              <p:cNvSpPr>
                <a:spLocks noChangeArrowheads="1"/>
              </p:cNvSpPr>
              <p:nvPr/>
            </p:nvSpPr>
            <p:spPr bwMode="auto">
              <a:xfrm>
                <a:off x="52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1" name="Rectangle 17"/>
              <p:cNvSpPr>
                <a:spLocks noChangeArrowheads="1"/>
              </p:cNvSpPr>
              <p:nvPr/>
            </p:nvSpPr>
            <p:spPr bwMode="auto">
              <a:xfrm>
                <a:off x="67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2" name="Rectangle 18"/>
              <p:cNvSpPr>
                <a:spLocks noChangeArrowheads="1"/>
              </p:cNvSpPr>
              <p:nvPr/>
            </p:nvSpPr>
            <p:spPr bwMode="auto">
              <a:xfrm>
                <a:off x="816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3" name="Rectangle 19"/>
              <p:cNvSpPr>
                <a:spLocks noChangeArrowheads="1"/>
              </p:cNvSpPr>
              <p:nvPr/>
            </p:nvSpPr>
            <p:spPr bwMode="auto">
              <a:xfrm>
                <a:off x="960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4" name="Rectangle 20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5" name="Rectangle 21"/>
              <p:cNvSpPr>
                <a:spLocks noChangeArrowheads="1"/>
              </p:cNvSpPr>
              <p:nvPr/>
            </p:nvSpPr>
            <p:spPr bwMode="auto">
              <a:xfrm>
                <a:off x="124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6" name="Rectangle 2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7" name="Rectangle 23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c</a:t>
                </a:r>
                <a:endParaRPr lang="en-US" dirty="0">
                  <a:latin typeface="Arial" charset="0"/>
                </a:endParaRPr>
              </a:p>
            </p:txBody>
          </p:sp>
        </p:grpSp>
        <p:grpSp>
          <p:nvGrpSpPr>
            <p:cNvPr id="88" name="Group 14"/>
            <p:cNvGrpSpPr>
              <a:grpSpLocks/>
            </p:cNvGrpSpPr>
            <p:nvPr/>
          </p:nvGrpSpPr>
          <p:grpSpPr bwMode="auto">
            <a:xfrm>
              <a:off x="5334000" y="4782457"/>
              <a:ext cx="2057400" cy="381000"/>
              <a:chOff x="240" y="192"/>
              <a:chExt cx="1296" cy="240"/>
            </a:xfrm>
          </p:grpSpPr>
          <p:sp>
            <p:nvSpPr>
              <p:cNvPr id="89" name="Rectangle 15"/>
              <p:cNvSpPr>
                <a:spLocks noChangeArrowheads="1"/>
              </p:cNvSpPr>
              <p:nvPr/>
            </p:nvSpPr>
            <p:spPr bwMode="auto">
              <a:xfrm>
                <a:off x="38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0" name="Rectangle 16"/>
              <p:cNvSpPr>
                <a:spLocks noChangeArrowheads="1"/>
              </p:cNvSpPr>
              <p:nvPr/>
            </p:nvSpPr>
            <p:spPr bwMode="auto">
              <a:xfrm>
                <a:off x="52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67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2" name="Rectangle 18"/>
              <p:cNvSpPr>
                <a:spLocks noChangeArrowheads="1"/>
              </p:cNvSpPr>
              <p:nvPr/>
            </p:nvSpPr>
            <p:spPr bwMode="auto">
              <a:xfrm>
                <a:off x="816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3" name="Rectangle 19"/>
              <p:cNvSpPr>
                <a:spLocks noChangeArrowheads="1"/>
              </p:cNvSpPr>
              <p:nvPr/>
            </p:nvSpPr>
            <p:spPr bwMode="auto">
              <a:xfrm>
                <a:off x="960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4" name="Rectangle 20"/>
              <p:cNvSpPr>
                <a:spLocks noChangeArrowheads="1"/>
              </p:cNvSpPr>
              <p:nvPr/>
            </p:nvSpPr>
            <p:spPr bwMode="auto">
              <a:xfrm>
                <a:off x="1104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5" name="Rectangle 21"/>
              <p:cNvSpPr>
                <a:spLocks noChangeArrowheads="1"/>
              </p:cNvSpPr>
              <p:nvPr/>
            </p:nvSpPr>
            <p:spPr bwMode="auto">
              <a:xfrm>
                <a:off x="1248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6" name="Rectangle 2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7" name="Rectangle 23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c</a:t>
                </a:r>
                <a:endParaRPr lang="en-US" dirty="0">
                  <a:latin typeface="Arial" charset="0"/>
                </a:endParaRPr>
              </a:p>
            </p:txBody>
          </p:sp>
        </p:grpSp>
      </p:grpSp>
      <p:sp>
        <p:nvSpPr>
          <p:cNvPr id="9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4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Right Shift is Tricky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85949"/>
            <a:ext cx="4013200" cy="4417803"/>
          </a:xfrm>
        </p:spPr>
        <p:txBody>
          <a:bodyPr lIns="91440" tIns="45720" rIns="91440" bIns="45720"/>
          <a:lstStyle/>
          <a:p>
            <a:pPr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c, a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//shift in zero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a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Where do the </a:t>
            </a:r>
            <a:r>
              <a:rPr lang="en-US" sz="2000" i="1" dirty="0" smtClean="0">
                <a:cs typeface="Courier New" panose="02070309020205020404" pitchFamily="49" charset="0"/>
              </a:rPr>
              <a:t>shifted out</a:t>
            </a:r>
            <a:r>
              <a:rPr lang="en-US" sz="2000" dirty="0" smtClean="0">
                <a:cs typeface="Courier New" panose="02070309020205020404" pitchFamily="49" charset="0"/>
              </a:rPr>
              <a:t> bits go?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cs typeface="Courier New" panose="02070309020205020404" pitchFamily="49" charset="0"/>
              </a:rPr>
              <a:t>“Into the bit bucket”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cs typeface="Courier New" panose="02070309020205020404" pitchFamily="49" charset="0"/>
              </a:rPr>
              <a:t>“Dropped on the floor”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cs typeface="Courier New" panose="02070309020205020404" pitchFamily="49" charset="0"/>
              </a:rPr>
              <a:t>Discarded</a:t>
            </a:r>
            <a:endParaRPr lang="en-US" sz="2400" i="1" dirty="0">
              <a:latin typeface="+mj-lt"/>
            </a:endParaRPr>
          </a:p>
          <a:p>
            <a:pPr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signed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c, a, b; 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//propagate sign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b &gt;&gt;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</a:p>
          <a:p>
            <a:pPr>
              <a:buFontTx/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 &gt;&gt; 3;</a:t>
            </a:r>
          </a:p>
          <a:p>
            <a:endParaRPr lang="en-US" sz="2400" i="1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21200" y="2055586"/>
            <a:ext cx="3886200" cy="723900"/>
            <a:chOff x="4800600" y="1828800"/>
            <a:chExt cx="3886200" cy="723900"/>
          </a:xfrm>
        </p:grpSpPr>
        <p:grpSp>
          <p:nvGrpSpPr>
            <p:cNvPr id="380932" name="Group 4"/>
            <p:cNvGrpSpPr>
              <a:grpSpLocks/>
            </p:cNvGrpSpPr>
            <p:nvPr/>
          </p:nvGrpSpPr>
          <p:grpSpPr bwMode="auto">
            <a:xfrm>
              <a:off x="4800600" y="1828800"/>
              <a:ext cx="3886200" cy="381000"/>
              <a:chOff x="3024" y="1056"/>
              <a:chExt cx="2448" cy="240"/>
            </a:xfrm>
          </p:grpSpPr>
          <p:sp>
            <p:nvSpPr>
              <p:cNvPr id="380933" name="Rectangle 5"/>
              <p:cNvSpPr>
                <a:spLocks noChangeArrowheads="1"/>
              </p:cNvSpPr>
              <p:nvPr/>
            </p:nvSpPr>
            <p:spPr bwMode="auto">
              <a:xfrm>
                <a:off x="316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380934" name="Rectangle 6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380935" name="Rectangle 7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380936" name="Rectangle 8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37" name="Rectangle 9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380938" name="Rectangle 10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39" name="Rectangle 11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380940" name="Rectangle 12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41" name="Rectangle 13"/>
              <p:cNvSpPr>
                <a:spLocks noChangeArrowheads="1"/>
              </p:cNvSpPr>
              <p:nvPr/>
            </p:nvSpPr>
            <p:spPr bwMode="auto">
              <a:xfrm>
                <a:off x="3024" y="1056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a</a:t>
                </a:r>
              </a:p>
            </p:txBody>
          </p:sp>
          <p:sp>
            <p:nvSpPr>
              <p:cNvPr id="380942" name="Rectangle 14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43" name="Rectangle 15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44" name="Rectangle 16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45" name="Rectangle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46" name="Rectangle 18"/>
              <p:cNvSpPr>
                <a:spLocks noChangeArrowheads="1"/>
              </p:cNvSpPr>
              <p:nvPr/>
            </p:nvSpPr>
            <p:spPr bwMode="auto">
              <a:xfrm>
                <a:off x="489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47" name="Rectangle 19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48" name="Rectangle 20"/>
              <p:cNvSpPr>
                <a:spLocks noChangeArrowheads="1"/>
              </p:cNvSpPr>
              <p:nvPr/>
            </p:nvSpPr>
            <p:spPr bwMode="auto">
              <a:xfrm>
                <a:off x="518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49" name="Rectangle 21"/>
              <p:cNvSpPr>
                <a:spLocks noChangeArrowheads="1"/>
              </p:cNvSpPr>
              <p:nvPr/>
            </p:nvSpPr>
            <p:spPr bwMode="auto">
              <a:xfrm>
                <a:off x="532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4800600" y="2171700"/>
              <a:ext cx="3886200" cy="381000"/>
              <a:chOff x="3024" y="1056"/>
              <a:chExt cx="2448" cy="240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316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3024" y="1056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c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489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518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78" name="Rectangle 21"/>
              <p:cNvSpPr>
                <a:spLocks noChangeArrowheads="1"/>
              </p:cNvSpPr>
              <p:nvPr/>
            </p:nvSpPr>
            <p:spPr bwMode="auto">
              <a:xfrm>
                <a:off x="532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343400" y="4675414"/>
            <a:ext cx="3886200" cy="762000"/>
            <a:chOff x="4800600" y="4114800"/>
            <a:chExt cx="3886200" cy="762000"/>
          </a:xfrm>
        </p:grpSpPr>
        <p:grpSp>
          <p:nvGrpSpPr>
            <p:cNvPr id="380968" name="Group 40"/>
            <p:cNvGrpSpPr>
              <a:grpSpLocks/>
            </p:cNvGrpSpPr>
            <p:nvPr/>
          </p:nvGrpSpPr>
          <p:grpSpPr bwMode="auto">
            <a:xfrm>
              <a:off x="4800600" y="4114800"/>
              <a:ext cx="3886200" cy="381000"/>
              <a:chOff x="3024" y="1056"/>
              <a:chExt cx="2448" cy="240"/>
            </a:xfrm>
          </p:grpSpPr>
          <p:sp>
            <p:nvSpPr>
              <p:cNvPr id="380969" name="Rectangle 41"/>
              <p:cNvSpPr>
                <a:spLocks noChangeArrowheads="1"/>
              </p:cNvSpPr>
              <p:nvPr/>
            </p:nvSpPr>
            <p:spPr bwMode="auto">
              <a:xfrm>
                <a:off x="316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380970" name="Rectangle 4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71" name="Rectangle 43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72" name="Rectangle 44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73" name="Rectangle 45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74" name="Rectangle 46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380975" name="Rectangle 47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76" name="Rectangle 48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77" name="Rectangle 49"/>
              <p:cNvSpPr>
                <a:spLocks noChangeArrowheads="1"/>
              </p:cNvSpPr>
              <p:nvPr/>
            </p:nvSpPr>
            <p:spPr bwMode="auto">
              <a:xfrm>
                <a:off x="3024" y="1056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b</a:t>
                </a:r>
              </a:p>
            </p:txBody>
          </p:sp>
          <p:sp>
            <p:nvSpPr>
              <p:cNvPr id="380978" name="Rectangle 50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79" name="Rectangle 51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80" name="Rectangle 52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81" name="Rectangle 5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82" name="Rectangle 54"/>
              <p:cNvSpPr>
                <a:spLocks noChangeArrowheads="1"/>
              </p:cNvSpPr>
              <p:nvPr/>
            </p:nvSpPr>
            <p:spPr bwMode="auto">
              <a:xfrm>
                <a:off x="489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83" name="Rectangle 55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84" name="Rectangle 56"/>
              <p:cNvSpPr>
                <a:spLocks noChangeArrowheads="1"/>
              </p:cNvSpPr>
              <p:nvPr/>
            </p:nvSpPr>
            <p:spPr bwMode="auto">
              <a:xfrm>
                <a:off x="518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85" name="Rectangle 57"/>
              <p:cNvSpPr>
                <a:spLocks noChangeArrowheads="1"/>
              </p:cNvSpPr>
              <p:nvPr/>
            </p:nvSpPr>
            <p:spPr bwMode="auto">
              <a:xfrm>
                <a:off x="532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79" name="Group 4"/>
            <p:cNvGrpSpPr>
              <a:grpSpLocks/>
            </p:cNvGrpSpPr>
            <p:nvPr/>
          </p:nvGrpSpPr>
          <p:grpSpPr bwMode="auto">
            <a:xfrm>
              <a:off x="4800600" y="4495800"/>
              <a:ext cx="3886200" cy="381000"/>
              <a:chOff x="3024" y="1056"/>
              <a:chExt cx="2448" cy="240"/>
            </a:xfrm>
          </p:grpSpPr>
          <p:sp>
            <p:nvSpPr>
              <p:cNvPr id="80" name="Rectangle 5"/>
              <p:cNvSpPr>
                <a:spLocks noChangeArrowheads="1"/>
              </p:cNvSpPr>
              <p:nvPr/>
            </p:nvSpPr>
            <p:spPr bwMode="auto">
              <a:xfrm>
                <a:off x="316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1" name="Rectangle 6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2" name="Rectangle 7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3" name="Rectangle 8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4" name="Rectangle 9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5" name="Rectangle 10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6" name="Rectangle 11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88" name="Rectangle 13"/>
              <p:cNvSpPr>
                <a:spLocks noChangeArrowheads="1"/>
              </p:cNvSpPr>
              <p:nvPr/>
            </p:nvSpPr>
            <p:spPr bwMode="auto">
              <a:xfrm>
                <a:off x="3024" y="1056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c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89" name="Rectangle 14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3" name="Rectangle 18"/>
              <p:cNvSpPr>
                <a:spLocks noChangeArrowheads="1"/>
              </p:cNvSpPr>
              <p:nvPr/>
            </p:nvSpPr>
            <p:spPr bwMode="auto">
              <a:xfrm>
                <a:off x="489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4" name="Rectangle 19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5" name="Rectangle 20"/>
              <p:cNvSpPr>
                <a:spLocks noChangeArrowheads="1"/>
              </p:cNvSpPr>
              <p:nvPr/>
            </p:nvSpPr>
            <p:spPr bwMode="auto">
              <a:xfrm>
                <a:off x="518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6" name="Rectangle 21"/>
              <p:cNvSpPr>
                <a:spLocks noChangeArrowheads="1"/>
              </p:cNvSpPr>
              <p:nvPr/>
            </p:nvSpPr>
            <p:spPr bwMode="auto">
              <a:xfrm>
                <a:off x="532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43400" y="5541753"/>
            <a:ext cx="3886200" cy="762000"/>
            <a:chOff x="4800600" y="4970253"/>
            <a:chExt cx="3886200" cy="762000"/>
          </a:xfrm>
        </p:grpSpPr>
        <p:grpSp>
          <p:nvGrpSpPr>
            <p:cNvPr id="380950" name="Group 22"/>
            <p:cNvGrpSpPr>
              <a:grpSpLocks/>
            </p:cNvGrpSpPr>
            <p:nvPr/>
          </p:nvGrpSpPr>
          <p:grpSpPr bwMode="auto">
            <a:xfrm>
              <a:off x="4800600" y="4970253"/>
              <a:ext cx="3886200" cy="381000"/>
              <a:chOff x="3024" y="1056"/>
              <a:chExt cx="2448" cy="240"/>
            </a:xfrm>
          </p:grpSpPr>
          <p:sp>
            <p:nvSpPr>
              <p:cNvPr id="380951" name="Rectangle 23"/>
              <p:cNvSpPr>
                <a:spLocks noChangeArrowheads="1"/>
              </p:cNvSpPr>
              <p:nvPr/>
            </p:nvSpPr>
            <p:spPr bwMode="auto">
              <a:xfrm>
                <a:off x="316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52" name="Rectangle 24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53" name="Rectangle 25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54" name="Rectangle 26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55" name="Rectangle 27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56" name="Rectangle 2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57" name="Rectangle 29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58" name="Rectangle 30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59" name="Rectangle 31"/>
              <p:cNvSpPr>
                <a:spLocks noChangeArrowheads="1"/>
              </p:cNvSpPr>
              <p:nvPr/>
            </p:nvSpPr>
            <p:spPr bwMode="auto">
              <a:xfrm>
                <a:off x="3024" y="1056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380960" name="Rectangle 32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61" name="Rectangle 33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62" name="Rectangle 34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63" name="Rectangle 35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380964" name="Rectangle 36"/>
              <p:cNvSpPr>
                <a:spLocks noChangeArrowheads="1"/>
              </p:cNvSpPr>
              <p:nvPr/>
            </p:nvSpPr>
            <p:spPr bwMode="auto">
              <a:xfrm>
                <a:off x="489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65" name="Rectangle 37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80966" name="Rectangle 38"/>
              <p:cNvSpPr>
                <a:spLocks noChangeArrowheads="1"/>
              </p:cNvSpPr>
              <p:nvPr/>
            </p:nvSpPr>
            <p:spPr bwMode="auto">
              <a:xfrm>
                <a:off x="518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380967" name="Rectangle 39"/>
              <p:cNvSpPr>
                <a:spLocks noChangeArrowheads="1"/>
              </p:cNvSpPr>
              <p:nvPr/>
            </p:nvSpPr>
            <p:spPr bwMode="auto">
              <a:xfrm>
                <a:off x="532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97" name="Group 4"/>
            <p:cNvGrpSpPr>
              <a:grpSpLocks/>
            </p:cNvGrpSpPr>
            <p:nvPr/>
          </p:nvGrpSpPr>
          <p:grpSpPr bwMode="auto">
            <a:xfrm>
              <a:off x="4800600" y="5351253"/>
              <a:ext cx="3886200" cy="381000"/>
              <a:chOff x="3024" y="1056"/>
              <a:chExt cx="2448" cy="240"/>
            </a:xfrm>
          </p:grpSpPr>
          <p:sp>
            <p:nvSpPr>
              <p:cNvPr id="98" name="Rectangle 5"/>
              <p:cNvSpPr>
                <a:spLocks noChangeArrowheads="1"/>
              </p:cNvSpPr>
              <p:nvPr/>
            </p:nvSpPr>
            <p:spPr bwMode="auto">
              <a:xfrm>
                <a:off x="316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99" name="Rectangle 6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100" name="Rectangle 7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01" name="Rectangle 8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02" name="Rectangle 9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03" name="Rectangle 10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04" name="Rectangle 11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106" name="Rectangle 13"/>
              <p:cNvSpPr>
                <a:spLocks noChangeArrowheads="1"/>
              </p:cNvSpPr>
              <p:nvPr/>
            </p:nvSpPr>
            <p:spPr bwMode="auto">
              <a:xfrm>
                <a:off x="3024" y="1056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c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07" name="Rectangle 14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0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11" name="Rectangle 18"/>
              <p:cNvSpPr>
                <a:spLocks noChangeArrowheads="1"/>
              </p:cNvSpPr>
              <p:nvPr/>
            </p:nvSpPr>
            <p:spPr bwMode="auto">
              <a:xfrm>
                <a:off x="4896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12" name="Rectangle 19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13" name="Rectangle 20"/>
              <p:cNvSpPr>
                <a:spLocks noChangeArrowheads="1"/>
              </p:cNvSpPr>
              <p:nvPr/>
            </p:nvSpPr>
            <p:spPr bwMode="auto">
              <a:xfrm>
                <a:off x="5184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</a:rPr>
                  <a:t>1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114" name="Rectangle 21"/>
              <p:cNvSpPr>
                <a:spLocks noChangeArrowheads="1"/>
              </p:cNvSpPr>
              <p:nvPr/>
            </p:nvSpPr>
            <p:spPr bwMode="auto">
              <a:xfrm>
                <a:off x="5328" y="1056"/>
                <a:ext cx="144" cy="240"/>
              </a:xfrm>
              <a:prstGeom prst="rect">
                <a:avLst/>
              </a:prstGeom>
              <a:solidFill>
                <a:srgbClr val="F1C7C7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charset="0"/>
                  </a:rPr>
                  <a:t>0</a:t>
                </a:r>
              </a:p>
            </p:txBody>
          </p:sp>
        </p:grpSp>
      </p:grpSp>
      <p:sp>
        <p:nvSpPr>
          <p:cNvPr id="1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5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Traditional </a:t>
            </a:r>
            <a:r>
              <a:rPr lang="en-US" i="1" dirty="0">
                <a:latin typeface="+mn-lt"/>
              </a:rPr>
              <a:t>C</a:t>
            </a:r>
            <a:endParaRPr lang="en-US" dirty="0"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>
                <a:latin typeface="+mn-lt"/>
              </a:rPr>
              <a:t>and a lot of bitwise operations</a:t>
            </a:r>
          </a:p>
          <a:p>
            <a:pPr lvl="2"/>
            <a:endParaRPr lang="en-US" dirty="0">
              <a:latin typeface="+mn-lt"/>
            </a:endParaRPr>
          </a:p>
          <a:p>
            <a:pPr lvl="2"/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Modern</a:t>
            </a:r>
          </a:p>
          <a:p>
            <a:pPr lvl="2"/>
            <a:r>
              <a:rPr lang="en-US" dirty="0">
                <a:latin typeface="+mn-lt"/>
              </a:rPr>
              <a:t>Use </a:t>
            </a:r>
            <a:r>
              <a:rPr lang="en-US" i="1" dirty="0">
                <a:latin typeface="+mn-lt"/>
              </a:rPr>
              <a:t>bit </a:t>
            </a:r>
            <a:r>
              <a:rPr lang="en-US" i="1" dirty="0" smtClean="0">
                <a:latin typeface="+mn-lt"/>
              </a:rPr>
              <a:t>fields of </a:t>
            </a:r>
            <a:r>
              <a:rPr lang="en-US" i="1" dirty="0" err="1" smtClean="0">
                <a:latin typeface="+mn-lt"/>
              </a:rPr>
              <a:t>struct</a:t>
            </a:r>
            <a:endParaRPr lang="en-US" dirty="0">
              <a:latin typeface="+mn-lt"/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3733800" y="3124200"/>
            <a:ext cx="4737100" cy="4667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Much more frequent in real world!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6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1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Example – Printer Status Register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3713" y="4243379"/>
            <a:ext cx="7772400" cy="2159000"/>
          </a:xfrm>
        </p:spPr>
        <p:txBody>
          <a:bodyPr lIns="91440" tIns="45720" rIns="91440" bIns="4572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Traditional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definition of bit fields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EMPTY   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JAM     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LOW_INK 16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CLEAN   64</a:t>
            </a:r>
          </a:p>
        </p:txBody>
      </p:sp>
      <p:grpSp>
        <p:nvGrpSpPr>
          <p:cNvPr id="385041" name="Group 17"/>
          <p:cNvGrpSpPr>
            <a:grpSpLocks/>
          </p:cNvGrpSpPr>
          <p:nvPr/>
        </p:nvGrpSpPr>
        <p:grpSpPr bwMode="auto">
          <a:xfrm>
            <a:off x="2551906" y="1828800"/>
            <a:ext cx="4040188" cy="2427288"/>
            <a:chOff x="1729" y="768"/>
            <a:chExt cx="2545" cy="1529"/>
          </a:xfrm>
        </p:grpSpPr>
        <p:grpSp>
          <p:nvGrpSpPr>
            <p:cNvPr id="385028" name="Group 4"/>
            <p:cNvGrpSpPr>
              <a:grpSpLocks noChangeAspect="1"/>
            </p:cNvGrpSpPr>
            <p:nvPr/>
          </p:nvGrpSpPr>
          <p:grpSpPr bwMode="auto">
            <a:xfrm>
              <a:off x="1729" y="768"/>
              <a:ext cx="2303" cy="576"/>
              <a:chOff x="2304" y="864"/>
              <a:chExt cx="1152" cy="288"/>
            </a:xfrm>
          </p:grpSpPr>
          <p:sp>
            <p:nvSpPr>
              <p:cNvPr id="385029" name="Rectangle 5"/>
              <p:cNvSpPr>
                <a:spLocks noChangeAspect="1" noChangeArrowheads="1"/>
              </p:cNvSpPr>
              <p:nvPr/>
            </p:nvSpPr>
            <p:spPr bwMode="auto">
              <a:xfrm>
                <a:off x="2304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5030" name="Rectangle 6"/>
              <p:cNvSpPr>
                <a:spLocks noChangeAspect="1" noChangeArrowheads="1"/>
              </p:cNvSpPr>
              <p:nvPr/>
            </p:nvSpPr>
            <p:spPr bwMode="auto">
              <a:xfrm>
                <a:off x="2448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5031" name="Rectangle 7"/>
              <p:cNvSpPr>
                <a:spLocks noChangeAspect="1" noChangeArrowheads="1"/>
              </p:cNvSpPr>
              <p:nvPr/>
            </p:nvSpPr>
            <p:spPr bwMode="auto">
              <a:xfrm>
                <a:off x="2592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5032" name="Rectangle 8"/>
              <p:cNvSpPr>
                <a:spLocks noChangeAspect="1" noChangeArrowheads="1"/>
              </p:cNvSpPr>
              <p:nvPr/>
            </p:nvSpPr>
            <p:spPr bwMode="auto">
              <a:xfrm>
                <a:off x="2736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5033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880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5034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3024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503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3168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5036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3312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sp>
          <p:nvSpPr>
            <p:cNvPr id="385037" name="Text Box 13"/>
            <p:cNvSpPr txBox="1">
              <a:spLocks noChangeArrowheads="1"/>
            </p:cNvSpPr>
            <p:nvPr/>
          </p:nvSpPr>
          <p:spPr bwMode="auto">
            <a:xfrm rot="3600000">
              <a:off x="3751" y="1775"/>
              <a:ext cx="8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j-lt"/>
                </a:rPr>
                <a:t>Empty paper</a:t>
              </a:r>
            </a:p>
          </p:txBody>
        </p:sp>
        <p:sp>
          <p:nvSpPr>
            <p:cNvPr id="385038" name="Text Box 14"/>
            <p:cNvSpPr txBox="1">
              <a:spLocks noChangeArrowheads="1"/>
            </p:cNvSpPr>
            <p:nvPr/>
          </p:nvSpPr>
          <p:spPr bwMode="auto">
            <a:xfrm rot="3600000">
              <a:off x="3450" y="1679"/>
              <a:ext cx="6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j-lt"/>
                </a:rPr>
                <a:t>Paper jam</a:t>
              </a:r>
            </a:p>
          </p:txBody>
        </p:sp>
        <p:sp>
          <p:nvSpPr>
            <p:cNvPr id="385039" name="Text Box 15"/>
            <p:cNvSpPr txBox="1">
              <a:spLocks noChangeArrowheads="1"/>
            </p:cNvSpPr>
            <p:nvPr/>
          </p:nvSpPr>
          <p:spPr bwMode="auto">
            <a:xfrm rot="3600000">
              <a:off x="2624" y="1584"/>
              <a:ext cx="5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j-lt"/>
                </a:rPr>
                <a:t>Low ink</a:t>
              </a:r>
            </a:p>
          </p:txBody>
        </p:sp>
        <p:sp>
          <p:nvSpPr>
            <p:cNvPr id="385040" name="Text Box 16"/>
            <p:cNvSpPr txBox="1">
              <a:spLocks noChangeArrowheads="1"/>
            </p:cNvSpPr>
            <p:nvPr/>
          </p:nvSpPr>
          <p:spPr bwMode="auto">
            <a:xfrm rot="3600000">
              <a:off x="2113" y="1488"/>
              <a:ext cx="3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 dirty="0">
                  <a:latin typeface="+mj-lt"/>
                </a:rPr>
                <a:t>Clean</a:t>
              </a:r>
            </a:p>
          </p:txBody>
        </p:sp>
      </p:grp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7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Printer Status Register </a:t>
            </a:r>
            <a:r>
              <a:rPr lang="en-US" sz="2800" dirty="0"/>
              <a:t>(</a:t>
            </a:r>
            <a:r>
              <a:rPr lang="en-US" sz="2800" dirty="0" smtClean="0"/>
              <a:t>continued)</a:t>
            </a:r>
            <a:endParaRPr lang="en-US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3776" y="3974807"/>
            <a:ext cx="7772400" cy="2831821"/>
          </a:xfrm>
        </p:spPr>
        <p:txBody>
          <a:bodyPr lIns="91440" tIns="45720" rIns="91440" bIns="45720"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</a:rPr>
              <a:t>Traditional bit fields </a:t>
            </a:r>
            <a:r>
              <a:rPr lang="en-US" sz="1800" dirty="0">
                <a:latin typeface="+mn-lt"/>
              </a:rPr>
              <a:t>(continued)</a:t>
            </a:r>
            <a:endParaRPr lang="en-US" sz="24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status;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== (EMPTY | JAM)) ...;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== EMPTY || status == JAM) ...;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(! status &amp; LOW_INK) ...;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flags |= CLEAN	/* turns on CLEAN bit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flags &amp;= ~JAM	/* turns off JAM bit */</a:t>
            </a:r>
          </a:p>
        </p:txBody>
      </p:sp>
      <p:grpSp>
        <p:nvGrpSpPr>
          <p:cNvPr id="387089" name="Group 17"/>
          <p:cNvGrpSpPr>
            <a:grpSpLocks/>
          </p:cNvGrpSpPr>
          <p:nvPr/>
        </p:nvGrpSpPr>
        <p:grpSpPr bwMode="auto">
          <a:xfrm>
            <a:off x="2551906" y="1828800"/>
            <a:ext cx="4040188" cy="2427288"/>
            <a:chOff x="1729" y="768"/>
            <a:chExt cx="2545" cy="1529"/>
          </a:xfrm>
        </p:grpSpPr>
        <p:grpSp>
          <p:nvGrpSpPr>
            <p:cNvPr id="387090" name="Group 4"/>
            <p:cNvGrpSpPr>
              <a:grpSpLocks noChangeAspect="1"/>
            </p:cNvGrpSpPr>
            <p:nvPr/>
          </p:nvGrpSpPr>
          <p:grpSpPr bwMode="auto">
            <a:xfrm>
              <a:off x="1729" y="768"/>
              <a:ext cx="2303" cy="576"/>
              <a:chOff x="2304" y="864"/>
              <a:chExt cx="1152" cy="288"/>
            </a:xfrm>
          </p:grpSpPr>
          <p:sp>
            <p:nvSpPr>
              <p:cNvPr id="387091" name="Rectangle 5"/>
              <p:cNvSpPr>
                <a:spLocks noChangeAspect="1" noChangeArrowheads="1"/>
              </p:cNvSpPr>
              <p:nvPr/>
            </p:nvSpPr>
            <p:spPr bwMode="auto">
              <a:xfrm>
                <a:off x="2304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7092" name="Rectangle 6"/>
              <p:cNvSpPr>
                <a:spLocks noChangeAspect="1" noChangeArrowheads="1"/>
              </p:cNvSpPr>
              <p:nvPr/>
            </p:nvSpPr>
            <p:spPr bwMode="auto">
              <a:xfrm>
                <a:off x="2448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7093" name="Rectangle 7"/>
              <p:cNvSpPr>
                <a:spLocks noChangeAspect="1" noChangeArrowheads="1"/>
              </p:cNvSpPr>
              <p:nvPr/>
            </p:nvSpPr>
            <p:spPr bwMode="auto">
              <a:xfrm>
                <a:off x="2592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709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2736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709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880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709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3024" y="864"/>
                <a:ext cx="144" cy="2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709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3168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7098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3312" y="864"/>
                <a:ext cx="144" cy="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sp>
          <p:nvSpPr>
            <p:cNvPr id="387099" name="Text Box 13"/>
            <p:cNvSpPr txBox="1">
              <a:spLocks noChangeArrowheads="1"/>
            </p:cNvSpPr>
            <p:nvPr/>
          </p:nvSpPr>
          <p:spPr bwMode="auto">
            <a:xfrm rot="3600000">
              <a:off x="3751" y="1775"/>
              <a:ext cx="8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Empty paper</a:t>
              </a:r>
            </a:p>
          </p:txBody>
        </p:sp>
        <p:sp>
          <p:nvSpPr>
            <p:cNvPr id="387100" name="Text Box 14"/>
            <p:cNvSpPr txBox="1">
              <a:spLocks noChangeArrowheads="1"/>
            </p:cNvSpPr>
            <p:nvPr/>
          </p:nvSpPr>
          <p:spPr bwMode="auto">
            <a:xfrm rot="3600000">
              <a:off x="3450" y="1679"/>
              <a:ext cx="6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Paper jam</a:t>
              </a:r>
            </a:p>
          </p:txBody>
        </p:sp>
        <p:sp>
          <p:nvSpPr>
            <p:cNvPr id="387101" name="Text Box 15"/>
            <p:cNvSpPr txBox="1">
              <a:spLocks noChangeArrowheads="1"/>
            </p:cNvSpPr>
            <p:nvPr/>
          </p:nvSpPr>
          <p:spPr bwMode="auto">
            <a:xfrm rot="3600000">
              <a:off x="2624" y="1584"/>
              <a:ext cx="5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>
                  <a:latin typeface="+mn-lt"/>
                </a:rPr>
                <a:t>Low ink</a:t>
              </a:r>
            </a:p>
          </p:txBody>
        </p:sp>
        <p:sp>
          <p:nvSpPr>
            <p:cNvPr id="387102" name="Text Box 16"/>
            <p:cNvSpPr txBox="1">
              <a:spLocks noChangeArrowheads="1"/>
            </p:cNvSpPr>
            <p:nvPr/>
          </p:nvSpPr>
          <p:spPr bwMode="auto">
            <a:xfrm rot="3600000">
              <a:off x="2113" y="1488"/>
              <a:ext cx="3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i="1" dirty="0">
                  <a:latin typeface="+mn-lt"/>
                </a:rPr>
                <a:t>Clean</a:t>
              </a:r>
            </a:p>
          </p:txBody>
        </p:sp>
      </p:grp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8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Traditional Bit Definitions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en-US" sz="2800" dirty="0">
                <a:latin typeface="+mn-lt"/>
              </a:rPr>
              <a:t>Used very widely in </a:t>
            </a:r>
            <a:r>
              <a:rPr lang="en-US" sz="2800" i="1" dirty="0">
                <a:latin typeface="+mn-lt"/>
              </a:rPr>
              <a:t>C</a:t>
            </a:r>
            <a:endParaRPr lang="en-US" sz="28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Including a </a:t>
            </a:r>
            <a:r>
              <a:rPr lang="en-US" sz="2000" i="1" dirty="0">
                <a:latin typeface="+mn-lt"/>
              </a:rPr>
              <a:t>lot</a:t>
            </a:r>
            <a:r>
              <a:rPr lang="en-US" sz="2000" dirty="0">
                <a:latin typeface="+mn-lt"/>
              </a:rPr>
              <a:t> of existing code</a:t>
            </a:r>
          </a:p>
          <a:p>
            <a:r>
              <a:rPr lang="en-US" sz="2800" dirty="0">
                <a:latin typeface="+mn-lt"/>
              </a:rPr>
              <a:t>No checking</a:t>
            </a:r>
          </a:p>
          <a:p>
            <a:pPr lvl="2"/>
            <a:r>
              <a:rPr lang="en-US" sz="2000" dirty="0">
                <a:latin typeface="+mn-lt"/>
              </a:rPr>
              <a:t>You are on your own to be sure the right bits are set</a:t>
            </a:r>
          </a:p>
          <a:p>
            <a:r>
              <a:rPr lang="en-US" sz="2800" dirty="0">
                <a:latin typeface="+mn-lt"/>
              </a:rPr>
              <a:t>Machine dependent</a:t>
            </a:r>
          </a:p>
          <a:p>
            <a:pPr lvl="2"/>
            <a:r>
              <a:rPr lang="en-US" sz="2000" dirty="0">
                <a:latin typeface="+mn-lt"/>
              </a:rPr>
              <a:t>Need to know </a:t>
            </a:r>
            <a:r>
              <a:rPr lang="en-US" sz="2000" i="1" dirty="0">
                <a:latin typeface="+mn-lt"/>
              </a:rPr>
              <a:t>bit order</a:t>
            </a:r>
            <a:r>
              <a:rPr lang="en-US" sz="2000" dirty="0">
                <a:latin typeface="+mn-lt"/>
              </a:rPr>
              <a:t> in bytes, </a:t>
            </a:r>
            <a:r>
              <a:rPr lang="en-US" sz="2000" i="1" dirty="0">
                <a:latin typeface="+mn-lt"/>
              </a:rPr>
              <a:t>byte order</a:t>
            </a:r>
            <a:r>
              <a:rPr lang="en-US" sz="2000" dirty="0">
                <a:latin typeface="+mn-lt"/>
              </a:rPr>
              <a:t> in words</a:t>
            </a:r>
          </a:p>
          <a:p>
            <a:r>
              <a:rPr lang="en-US" sz="2800" dirty="0">
                <a:latin typeface="+mn-lt"/>
              </a:rPr>
              <a:t>Integer fields within a register</a:t>
            </a:r>
          </a:p>
          <a:p>
            <a:pPr lvl="2"/>
            <a:r>
              <a:rPr lang="en-US" sz="2000" dirty="0">
                <a:latin typeface="+mn-lt"/>
              </a:rPr>
              <a:t>Need to </a:t>
            </a:r>
            <a:r>
              <a:rPr lang="en-US" sz="2000" i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shift to extract</a:t>
            </a:r>
          </a:p>
          <a:p>
            <a:pPr lvl="2"/>
            <a:r>
              <a:rPr lang="en-US" sz="2000" dirty="0">
                <a:latin typeface="+mn-lt"/>
              </a:rPr>
              <a:t>Need to shift and </a:t>
            </a:r>
            <a:r>
              <a:rPr lang="en-US" sz="2000" i="1" dirty="0">
                <a:latin typeface="+mn-lt"/>
              </a:rPr>
              <a:t>OR</a:t>
            </a:r>
            <a:r>
              <a:rPr lang="en-US" sz="2000" dirty="0">
                <a:latin typeface="+mn-lt"/>
              </a:rPr>
              <a:t> to insert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86A9B1-5272-4342-8DE5-5B7BC4326DB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9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3372</TotalTime>
  <Words>732</Words>
  <Application>Microsoft Office PowerPoint</Application>
  <PresentationFormat>On-screen Show (4:3)</PresentationFormat>
  <Paragraphs>355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Courier New</vt:lpstr>
      <vt:lpstr>Monotype Sorts</vt:lpstr>
      <vt:lpstr>Tahoma</vt:lpstr>
      <vt:lpstr>Times New Roman</vt:lpstr>
      <vt:lpstr>Contemporary Portrait</vt:lpstr>
      <vt:lpstr>CS2303: Systems Programming Concepts</vt:lpstr>
      <vt:lpstr>Bitwise Operations</vt:lpstr>
      <vt:lpstr>Bitwise Operations in Integers</vt:lpstr>
      <vt:lpstr>Examples</vt:lpstr>
      <vt:lpstr>Right Shift is Tricky</vt:lpstr>
      <vt:lpstr>Two Approaches</vt:lpstr>
      <vt:lpstr>Example – Printer Status Register</vt:lpstr>
      <vt:lpstr>Printer Status Register (continued)</vt:lpstr>
      <vt:lpstr>Traditional Bit Definitions</vt:lpstr>
      <vt:lpstr>Printer Status Register (continued)</vt:lpstr>
      <vt:lpstr>“Modern” Bit-Field Definitions</vt:lpstr>
      <vt:lpstr>Modern Bit-field Definitions</vt:lpstr>
      <vt:lpstr>Printer Status Register (cont.)</vt:lpstr>
      <vt:lpstr>Modern Bit-fields (continued)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348</cp:revision>
  <dcterms:created xsi:type="dcterms:W3CDTF">2000-03-15T17:46:46Z</dcterms:created>
  <dcterms:modified xsi:type="dcterms:W3CDTF">2017-09-07T12:04:48Z</dcterms:modified>
</cp:coreProperties>
</file>