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92" r:id="rId2"/>
    <p:sldId id="349" r:id="rId3"/>
    <p:sldId id="350" r:id="rId4"/>
    <p:sldId id="364" r:id="rId5"/>
    <p:sldId id="351" r:id="rId6"/>
    <p:sldId id="353" r:id="rId7"/>
    <p:sldId id="356" r:id="rId8"/>
    <p:sldId id="357" r:id="rId9"/>
    <p:sldId id="365" r:id="rId10"/>
    <p:sldId id="345" r:id="rId11"/>
    <p:sldId id="346" r:id="rId12"/>
    <p:sldId id="347" r:id="rId13"/>
    <p:sldId id="348" r:id="rId14"/>
    <p:sldId id="366" r:id="rId15"/>
    <p:sldId id="372" r:id="rId16"/>
    <p:sldId id="374" r:id="rId17"/>
    <p:sldId id="376" r:id="rId18"/>
    <p:sldId id="378" r:id="rId19"/>
    <p:sldId id="373" r:id="rId20"/>
    <p:sldId id="379" r:id="rId21"/>
    <p:sldId id="371" r:id="rId22"/>
    <p:sldId id="367" r:id="rId23"/>
    <p:sldId id="369" r:id="rId24"/>
    <p:sldId id="370" r:id="rId25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>
        <p:scale>
          <a:sx n="105" d="100"/>
          <a:sy n="105" d="100"/>
        </p:scale>
        <p:origin x="-110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38818584-2777-4C50-8A24-45AB41E6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7423DC3F-C4DE-420F-BADD-946D86C59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8587-366B-4DE8-8B5E-CBD14FA51FC6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8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89113-8BDA-4061-91DD-2D4C6A4E4BCA}" type="slidenum">
              <a:rPr lang="en-US"/>
              <a:pPr/>
              <a:t>21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C92F4-3BC2-498A-B6CA-04E6E3D63DF9}" type="slidenum">
              <a:rPr lang="en-US"/>
              <a:pPr/>
              <a:t>22</a:t>
            </a:fld>
            <a:endParaRPr lang="en-US"/>
          </a:p>
        </p:txBody>
      </p:sp>
      <p:sp>
        <p:nvSpPr>
          <p:cNvPr id="392194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36E281C-93EA-4D2A-B995-DAEB6B444356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FD32C-2CF9-4685-9B58-779642AB5420}" type="slidenum">
              <a:rPr lang="en-US"/>
              <a:pPr/>
              <a:t>23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6666F-AEC4-47D5-8609-23F8EFB25C0C}" type="slidenum">
              <a:rPr lang="en-US"/>
              <a:pPr/>
              <a:t>24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5BFE7-00DB-4B7A-8C7A-489483C7AB24}" type="slidenum">
              <a:rPr lang="en-US"/>
              <a:pPr/>
              <a:t>3</a:t>
            </a:fld>
            <a:endParaRPr lang="en-US"/>
          </a:p>
        </p:txBody>
      </p:sp>
      <p:sp>
        <p:nvSpPr>
          <p:cNvPr id="377858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1C6680D-0264-42CA-B095-C3BB7CDC9792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5BFE7-00DB-4B7A-8C7A-489483C7AB24}" type="slidenum">
              <a:rPr lang="en-US"/>
              <a:pPr/>
              <a:t>4</a:t>
            </a:fld>
            <a:endParaRPr lang="en-US"/>
          </a:p>
        </p:txBody>
      </p:sp>
      <p:sp>
        <p:nvSpPr>
          <p:cNvPr id="377858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1C6680D-0264-42CA-B095-C3BB7CDC9792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919CC-9090-4245-81E6-04662119526D}" type="slidenum">
              <a:rPr lang="en-US"/>
              <a:pPr/>
              <a:t>5</a:t>
            </a:fld>
            <a:endParaRPr lang="en-US"/>
          </a:p>
        </p:txBody>
      </p:sp>
      <p:sp>
        <p:nvSpPr>
          <p:cNvPr id="379906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C372FF8-EE8B-422D-9D04-E90F1FF3CA77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DB097-DA9B-4D96-B60B-440750A0DB6F}" type="slidenum">
              <a:rPr lang="en-US"/>
              <a:pPr/>
              <a:t>6</a:t>
            </a:fld>
            <a:endParaRPr lang="en-US"/>
          </a:p>
        </p:txBody>
      </p:sp>
      <p:sp>
        <p:nvSpPr>
          <p:cNvPr id="384002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A2A20E9-25E1-43A8-B5A1-B3578C290370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73C22-ECDC-485A-A6D6-F2DA060F695E}" type="slidenum">
              <a:rPr lang="en-US"/>
              <a:pPr/>
              <a:t>7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B20A2-E76B-452D-A8C1-E3B8CA20FCBA}" type="slidenum">
              <a:rPr lang="en-US"/>
              <a:pPr/>
              <a:t>8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C95A3-3D31-4F8D-9A57-8A5AECFDF615}" type="slidenum">
              <a:rPr lang="en-US"/>
              <a:pPr/>
              <a:t>14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C95A3-3D31-4F8D-9A57-8A5AECFDF615}" type="slidenum">
              <a:rPr lang="en-US"/>
              <a:pPr/>
              <a:t>15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615D302-9C16-4226-BF16-4EAF01AEB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3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450DC-7E78-4538-A764-302C72C0F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49DCB-1A79-4F7A-A2CA-8AB883824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15C10-7E46-471E-B78D-9E68CD2DC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7BAAA-837D-46D6-965D-76C6812C0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6591D-F69A-4843-8D21-96572ABF2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AAA9C-3B45-4D44-912C-19F731D4A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370FF-D7F5-4719-808D-307547A10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5CD26-266D-4C53-BE75-41AA47257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87B93-76FB-465C-963B-22429971E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C6381-A035-4E24-A685-847999235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70DD51EB-2D50-4E6D-9B27-DB1F85B83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514600"/>
            <a:ext cx="7924800" cy="4191000"/>
          </a:xfrm>
        </p:spPr>
        <p:txBody>
          <a:bodyPr/>
          <a:lstStyle/>
          <a:p>
            <a:pPr algn="ctr"/>
            <a:r>
              <a:rPr lang="en-US" sz="3600" dirty="0" smtClean="0"/>
              <a:t>Class 11</a:t>
            </a:r>
          </a:p>
          <a:p>
            <a:pPr algn="ctr"/>
            <a:r>
              <a:rPr lang="en-US" sz="3600" dirty="0" smtClean="0"/>
              <a:t>Formatted I/O</a:t>
            </a:r>
          </a:p>
          <a:p>
            <a:pPr algn="ctr"/>
            <a:r>
              <a:rPr lang="en-US" sz="2800" dirty="0" smtClean="0"/>
              <a:t>File (Stream) Access</a:t>
            </a:r>
          </a:p>
          <a:p>
            <a:pPr marL="457200" lvl="1" indent="0" algn="ctr">
              <a:buFont typeface="Monotype Sorts" pitchFamily="2" charset="2"/>
              <a:buNone/>
            </a:pPr>
            <a:r>
              <a:rPr lang="en-US" sz="3200" dirty="0" smtClean="0">
                <a:latin typeface="Arial Black" pitchFamily="34" charset="0"/>
              </a:rPr>
              <a:t>Standard I/O</a:t>
            </a:r>
          </a:p>
          <a:p>
            <a:pPr marL="457200" lvl="1" indent="0" algn="ctr">
              <a:buFont typeface="Monotype Sorts" pitchFamily="2" charset="2"/>
              <a:buNone/>
            </a:pPr>
            <a:r>
              <a:rPr lang="en-US" sz="3200" smtClean="0">
                <a:latin typeface="Arial Black" pitchFamily="34" charset="0"/>
              </a:rPr>
              <a:t>I/O Redirection</a:t>
            </a:r>
            <a:endParaRPr lang="en-US" sz="3200" dirty="0" smtClean="0">
              <a:latin typeface="Arial Black" pitchFamily="34" charset="0"/>
            </a:endParaRPr>
          </a:p>
          <a:p>
            <a:pPr marL="457200" lvl="1" indent="0" algn="ctr">
              <a:buFont typeface="Monotype Sorts" pitchFamily="2" charset="2"/>
              <a:buNone/>
            </a:pPr>
            <a:r>
              <a:rPr lang="en-US" sz="3200" dirty="0" smtClean="0">
                <a:latin typeface="Arial Black" pitchFamily="34" charset="0"/>
              </a:rPr>
              <a:t>Raw I/O</a:t>
            </a:r>
            <a:endParaRPr lang="en-US" dirty="0" smtClean="0"/>
          </a:p>
          <a:p>
            <a:pPr marL="457200" lvl="1" indent="0" algn="ctr">
              <a:buFont typeface="Monotype Sorts" pitchFamily="2" charset="2"/>
              <a:buNone/>
            </a:pPr>
            <a:r>
              <a:rPr lang="en-US" sz="2000" dirty="0" smtClean="0"/>
              <a:t>Copyright 2005-2017, 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6D5865-73B5-46C2-84D9-80FFC01F3D5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I/O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Unix and Linux, programs start with three standard I/O devices already open:</a:t>
            </a:r>
          </a:p>
          <a:p>
            <a:pPr lvl="1"/>
            <a:r>
              <a:rPr lang="en-US" dirty="0" smtClean="0"/>
              <a:t>Standard Input</a:t>
            </a:r>
          </a:p>
          <a:p>
            <a:pPr lvl="1"/>
            <a:r>
              <a:rPr lang="en-US" dirty="0" smtClean="0"/>
              <a:t>Standard Output</a:t>
            </a:r>
          </a:p>
          <a:p>
            <a:pPr lvl="1"/>
            <a:r>
              <a:rPr lang="en-US" dirty="0" smtClean="0"/>
              <a:t>Standard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04C9CF-3C64-4A57-B7DB-525F748700F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Input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default source for input.</a:t>
            </a:r>
          </a:p>
          <a:p>
            <a:r>
              <a:rPr lang="en-US" dirty="0" smtClean="0"/>
              <a:t>File Descriptor = 0.</a:t>
            </a:r>
          </a:p>
          <a:p>
            <a:r>
              <a:rPr lang="en-US" dirty="0" smtClean="0"/>
              <a:t>File handle = </a:t>
            </a:r>
            <a:r>
              <a:rPr lang="en-US" dirty="0" err="1" smtClean="0"/>
              <a:t>stdin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Default device = keyboard.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canf</a:t>
            </a:r>
            <a:r>
              <a:rPr lang="en-US" dirty="0" smtClean="0"/>
              <a:t>() reads from here.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82354F-A64C-4B1B-BF49-2CE0EFD3FB5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Output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default destination for output.</a:t>
            </a:r>
          </a:p>
          <a:p>
            <a:r>
              <a:rPr lang="en-US" dirty="0" smtClean="0"/>
              <a:t>File Descriptor = 1.</a:t>
            </a:r>
          </a:p>
          <a:p>
            <a:r>
              <a:rPr lang="en-US" dirty="0" smtClean="0"/>
              <a:t>File handle = </a:t>
            </a:r>
            <a:r>
              <a:rPr lang="en-US" dirty="0" err="1" smtClean="0"/>
              <a:t>stdout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Default device = screen.</a:t>
            </a:r>
          </a:p>
          <a:p>
            <a:pPr lvl="1"/>
            <a:r>
              <a:rPr lang="en-US" dirty="0" smtClean="0"/>
              <a:t>Could be a terminal window.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() writes to 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B2F635-E540-49BC-A1C1-B37DF8D15DB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Error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7772400" cy="4171950"/>
          </a:xfrm>
        </p:spPr>
        <p:txBody>
          <a:bodyPr/>
          <a:lstStyle/>
          <a:p>
            <a:r>
              <a:rPr lang="en-US" dirty="0" smtClean="0"/>
              <a:t>The preferred destination for error messages.</a:t>
            </a:r>
          </a:p>
          <a:p>
            <a:r>
              <a:rPr lang="en-US" dirty="0" smtClean="0"/>
              <a:t>File Descriptor = 2.</a:t>
            </a:r>
          </a:p>
          <a:p>
            <a:r>
              <a:rPr lang="en-US" dirty="0" smtClean="0"/>
              <a:t>File handle = </a:t>
            </a:r>
            <a:r>
              <a:rPr lang="en-US" dirty="0" err="1" smtClean="0"/>
              <a:t>stderr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Default device = screen.</a:t>
            </a:r>
          </a:p>
          <a:p>
            <a:r>
              <a:rPr lang="en-US" dirty="0" smtClean="0"/>
              <a:t>Nothing writes here by default.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Standard </a:t>
            </a:r>
            <a:r>
              <a:rPr lang="en-US" dirty="0"/>
              <a:t>Streams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752600"/>
            <a:ext cx="7896225" cy="48632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n-lt"/>
              </a:rPr>
              <a:t>Whatever shell or window system connects to stream named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+mn-lt"/>
              </a:rPr>
              <a:t>E.g., keyboard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+mn-lt"/>
              </a:rPr>
              <a:t>E.g., file redirection:– </a:t>
            </a:r>
            <a:r>
              <a:rPr lang="en-US" sz="1800" i="1" dirty="0">
                <a:latin typeface="+mn-lt"/>
              </a:rPr>
              <a:t>command &lt; filename</a:t>
            </a:r>
          </a:p>
          <a:p>
            <a:pPr lvl="1">
              <a:lnSpc>
                <a:spcPct val="110000"/>
              </a:lnSpc>
            </a:pP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i="1" dirty="0">
                <a:latin typeface="+mn-lt"/>
              </a:rPr>
              <a:t>is same as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…) </a:t>
            </a:r>
          </a:p>
          <a:p>
            <a:pPr lvl="3">
              <a:lnSpc>
                <a:spcPct val="110000"/>
              </a:lnSpc>
            </a:pPr>
            <a:endParaRPr lang="en-US" sz="1600" i="1" dirty="0">
              <a:latin typeface="+mn-lt"/>
            </a:endParaRP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6496861" y="1371600"/>
            <a:ext cx="2323970" cy="641201"/>
          </a:xfrm>
          <a:prstGeom prst="rect">
            <a:avLst/>
          </a:prstGeom>
          <a:solidFill>
            <a:srgbClr val="EBAFA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5400" tIns="12700" rIns="25400" bIns="12700" anchor="ctr">
            <a:spAutoFit/>
          </a:bodyPr>
          <a:lstStyle/>
          <a:p>
            <a:r>
              <a:rPr lang="en-US" sz="2000" dirty="0">
                <a:latin typeface="+mn-lt"/>
              </a:rPr>
              <a:t>Opened by OS before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program starts</a:t>
            </a: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381000" y="5791200"/>
            <a:ext cx="5453517" cy="394980"/>
          </a:xfrm>
          <a:prstGeom prst="rect">
            <a:avLst/>
          </a:prstGeom>
          <a:solidFill>
            <a:srgbClr val="F6F5B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dirty="0">
                <a:latin typeface="+mn-lt"/>
              </a:rPr>
              <a:t>Redirections </a:t>
            </a:r>
            <a:r>
              <a:rPr lang="en-US" dirty="0" smtClean="0">
                <a:latin typeface="+mn-lt"/>
              </a:rPr>
              <a:t>may be </a:t>
            </a:r>
            <a:r>
              <a:rPr lang="en-US" dirty="0">
                <a:latin typeface="+mn-lt"/>
              </a:rPr>
              <a:t>combined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81000" y="4876800"/>
            <a:ext cx="8153400" cy="7027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000" i="1" dirty="0" smtClean="0">
                <a:latin typeface="+mn-lt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000" i="1" dirty="0" smtClean="0">
                <a:latin typeface="+mn-lt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000" i="1" dirty="0" smtClean="0">
                <a:latin typeface="+mn-lt"/>
              </a:rPr>
              <a:t> are global variables declared extern in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000" i="1" dirty="0" smtClean="0">
                <a:latin typeface="+mn-lt"/>
              </a:rPr>
              <a:t>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i="1" dirty="0" smtClean="0">
                <a:latin typeface="+mn-lt"/>
              </a:rPr>
              <a:t> declared 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B2F635-E540-49BC-A1C1-B37DF8D15DB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nimBg="1"/>
      <p:bldP spid="401412" grpId="1" animBg="1"/>
      <p:bldP spid="401413" grpId="0" animBg="1"/>
      <p:bldP spid="401414" grpId="0" animBg="1"/>
      <p:bldP spid="4014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Standard </a:t>
            </a:r>
            <a:r>
              <a:rPr lang="en-US" dirty="0"/>
              <a:t>Streams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18525" cy="5253781"/>
          </a:xfrm>
        </p:spPr>
        <p:txBody>
          <a:bodyPr>
            <a:normAutofit fontScale="92500" lnSpcReduction="10000"/>
          </a:bodyPr>
          <a:lstStyle/>
          <a:p>
            <a:pPr lvl="3">
              <a:lnSpc>
                <a:spcPct val="110000"/>
              </a:lnSpc>
            </a:pPr>
            <a:endParaRPr lang="en-US" sz="1600" i="1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n-lt"/>
              </a:rPr>
              <a:t>Whatever shell or window system connects to stream named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+mn-lt"/>
              </a:rPr>
              <a:t>E.g., window or screen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+mn-lt"/>
              </a:rPr>
              <a:t>E.g., file redirection:– </a:t>
            </a:r>
            <a:r>
              <a:rPr lang="en-US" sz="1800" i="1" dirty="0">
                <a:latin typeface="+mn-lt"/>
              </a:rPr>
              <a:t>command &gt; filename</a:t>
            </a:r>
          </a:p>
          <a:p>
            <a:pPr lvl="1">
              <a:lnSpc>
                <a:spcPct val="110000"/>
              </a:lnSpc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printf(…) is same as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en-US" sz="1600" i="1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n-lt"/>
              </a:rPr>
              <a:t>Usually the window or </a:t>
            </a:r>
            <a:r>
              <a:rPr lang="en-US" dirty="0" smtClean="0">
                <a:latin typeface="+mn-lt"/>
              </a:rPr>
              <a:t>screen.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n-lt"/>
              </a:rPr>
              <a:t>May </a:t>
            </a:r>
            <a:r>
              <a:rPr lang="en-US" dirty="0">
                <a:latin typeface="+mn-lt"/>
              </a:rPr>
              <a:t>be redirected </a:t>
            </a:r>
            <a:r>
              <a:rPr lang="en-US" dirty="0" smtClean="0">
                <a:latin typeface="+mn-lt"/>
              </a:rPr>
              <a:t>(separately) to </a:t>
            </a:r>
            <a:r>
              <a:rPr lang="en-US" dirty="0">
                <a:latin typeface="+mn-lt"/>
              </a:rPr>
              <a:t>a file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Use</a:t>
            </a:r>
            <a:r>
              <a:rPr lang="en-US" sz="1800" i="1" dirty="0" smtClean="0">
                <a:latin typeface="+mn-lt"/>
              </a:rPr>
              <a:t> </a:t>
            </a:r>
            <a:r>
              <a:rPr lang="en-US" sz="1800" i="1" dirty="0">
                <a:latin typeface="+mn-lt"/>
              </a:rPr>
              <a:t>command 2&gt; filename </a:t>
            </a:r>
            <a:endParaRPr lang="en-US" sz="1600" i="1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B2F635-E540-49BC-A1C1-B37DF8D15DB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755EA-FFE6-4C83-BF8E-44033A9E28B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Command Line</a:t>
            </a:r>
            <a:br>
              <a:rPr lang="en-US" sz="3600" smtClean="0"/>
            </a:br>
            <a:r>
              <a:rPr lang="en-US" sz="3600" smtClean="0"/>
              <a:t>Redirection: STDIN, STDOUT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78800" cy="5086350"/>
          </a:xfrm>
        </p:spPr>
        <p:txBody>
          <a:bodyPr/>
          <a:lstStyle/>
          <a:p>
            <a:r>
              <a:rPr lang="en-US" dirty="0" smtClean="0"/>
              <a:t>Standard Output</a:t>
            </a:r>
          </a:p>
          <a:p>
            <a:pPr lvl="1"/>
            <a:r>
              <a:rPr lang="en-US" dirty="0" smtClean="0"/>
              <a:t>&gt; to send to file. </a:t>
            </a:r>
          </a:p>
          <a:p>
            <a:pPr lvl="1"/>
            <a:r>
              <a:rPr lang="en-US" dirty="0" smtClean="0"/>
              <a:t>&gt;&gt; to append to file.</a:t>
            </a:r>
          </a:p>
          <a:p>
            <a:pPr lvl="1"/>
            <a:r>
              <a:rPr lang="en-US" dirty="0" smtClean="0"/>
              <a:t>| to pipe to next command as standard input.</a:t>
            </a: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smtClean="0"/>
              <a:t>&lt; to read from a file.</a:t>
            </a:r>
          </a:p>
          <a:p>
            <a:r>
              <a:rPr lang="en-US" dirty="0" smtClean="0"/>
              <a:t>Examples: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itchFamily="49" charset="0"/>
              </a:rPr>
              <a:t>ls –l &gt; dirlist.txt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itchFamily="49" charset="0"/>
              </a:rPr>
              <a:t>ls –l | more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itchFamily="49" charset="0"/>
              </a:rPr>
              <a:t>./</a:t>
            </a:r>
            <a:r>
              <a:rPr lang="en-US" sz="2400" b="1" dirty="0" err="1">
                <a:latin typeface="Courier New" pitchFamily="49" charset="0"/>
              </a:rPr>
              <a:t>prodtest</a:t>
            </a:r>
            <a:r>
              <a:rPr lang="en-US" sz="2400" b="1" dirty="0">
                <a:latin typeface="Courier New" pitchFamily="49" charset="0"/>
              </a:rPr>
              <a:t> &lt; sampledata.txt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8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880D44-BB1B-43E9-9879-E90B18AD1F9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Redirection: STDERR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885950"/>
            <a:ext cx="8915400" cy="4171950"/>
          </a:xfrm>
        </p:spPr>
        <p:txBody>
          <a:bodyPr/>
          <a:lstStyle/>
          <a:p>
            <a:r>
              <a:rPr lang="en-US" dirty="0" smtClean="0"/>
              <a:t>Standard error depends on shell.</a:t>
            </a:r>
          </a:p>
          <a:p>
            <a:r>
              <a:rPr lang="en-US" dirty="0" smtClean="0"/>
              <a:t>Some shells:</a:t>
            </a:r>
          </a:p>
          <a:p>
            <a:pPr lvl="1"/>
            <a:r>
              <a:rPr lang="en-US" dirty="0" smtClean="0"/>
              <a:t>2&gt; to send to a file</a:t>
            </a:r>
          </a:p>
          <a:p>
            <a:pPr lvl="1"/>
            <a:r>
              <a:rPr lang="en-US" dirty="0" smtClean="0"/>
              <a:t>2&gt;&amp;1 to merge with standard output.</a:t>
            </a:r>
          </a:p>
          <a:p>
            <a:r>
              <a:rPr lang="en-US" dirty="0" smtClean="0"/>
              <a:t>Some other shells:</a:t>
            </a:r>
          </a:p>
          <a:p>
            <a:pPr lvl="1"/>
            <a:r>
              <a:rPr lang="en-US" dirty="0" smtClean="0"/>
              <a:t>&gt;&amp; to merge with standard output.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>
                <a:latin typeface="Courier New" pitchFamily="49" charset="0"/>
              </a:rPr>
              <a:t>find . –name foo –print 2&gt;&amp;1 | </a:t>
            </a:r>
            <a:r>
              <a:rPr lang="en-US" b="1" dirty="0" smtClean="0">
                <a:latin typeface="Courier New" pitchFamily="49" charset="0"/>
              </a:rPr>
              <a:t>more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3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DA640C-2E4F-4A77-817E-1D24F5F96B7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5950"/>
            <a:ext cx="9144000" cy="4171950"/>
          </a:xfrm>
        </p:spPr>
        <p:txBody>
          <a:bodyPr/>
          <a:lstStyle/>
          <a:p>
            <a:r>
              <a:rPr lang="en-US" dirty="0" smtClean="0"/>
              <a:t>Some other possibilities for controlling output:</a:t>
            </a:r>
          </a:p>
          <a:p>
            <a:pPr lvl="1"/>
            <a:r>
              <a:rPr lang="en-US" dirty="0" smtClean="0"/>
              <a:t>less</a:t>
            </a:r>
          </a:p>
          <a:p>
            <a:pPr lvl="2"/>
            <a:r>
              <a:rPr lang="en-US" dirty="0" smtClean="0"/>
              <a:t>More powerful version of more.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rep</a:t>
            </a:r>
            <a:endParaRPr lang="en-US" dirty="0"/>
          </a:p>
          <a:p>
            <a:pPr lvl="2"/>
            <a:r>
              <a:rPr lang="en-US" dirty="0" smtClean="0"/>
              <a:t>Pattern-matching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cript</a:t>
            </a:r>
          </a:p>
          <a:p>
            <a:pPr lvl="2"/>
            <a:r>
              <a:rPr lang="en-US" dirty="0" smtClean="0"/>
              <a:t>Captures all screen output to a file, until you exit the shell. </a:t>
            </a:r>
          </a:p>
        </p:txBody>
      </p:sp>
    </p:spTree>
    <p:extLst>
      <p:ext uri="{BB962C8B-B14F-4D97-AF65-F5344CB8AC3E}">
        <p14:creationId xmlns:p14="http://schemas.microsoft.com/office/powerpoint/2010/main" val="163557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10600" cy="45339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Try code like this: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*f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mode);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(!f) {  // Check if file open succeeded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Unable to open file %s. Error code %d: %s\n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filename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return 1; // Exit the program, indicating error.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would produce a message like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Unable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open file foo.txt. Error code 10: Wrong permission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15C10-7E46-471E-B78D-9E68CD2DCB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4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Kinds of File Access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dirty="0" smtClean="0"/>
              <a:t>Stream (usually a.k.a. Formatted)</a:t>
            </a:r>
          </a:p>
          <a:p>
            <a:pPr lvl="1"/>
            <a:r>
              <a:rPr lang="en-US" dirty="0" smtClean="0"/>
              <a:t>File is treated as a sequence of bytes</a:t>
            </a:r>
          </a:p>
          <a:p>
            <a:pPr lvl="1"/>
            <a:r>
              <a:rPr lang="en-US" dirty="0" smtClean="0"/>
              <a:t>Access is sequential – i.e., in byte order</a:t>
            </a:r>
          </a:p>
          <a:p>
            <a:pPr lvl="1"/>
            <a:r>
              <a:rPr lang="en-US" dirty="0" smtClean="0"/>
              <a:t>Cannot replace data in the middle of a file</a:t>
            </a:r>
          </a:p>
          <a:p>
            <a:pPr lvl="1"/>
            <a:r>
              <a:rPr lang="en-US" dirty="0" smtClean="0"/>
              <a:t>Typically, form in the file ≠ form in memory.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int</a:t>
            </a:r>
            <a:r>
              <a:rPr lang="en-US" dirty="0" smtClean="0"/>
              <a:t> or float converted to or from ASCII.</a:t>
            </a:r>
          </a:p>
          <a:p>
            <a:r>
              <a:rPr lang="en-US" dirty="0" smtClean="0"/>
              <a:t>Raw</a:t>
            </a:r>
          </a:p>
          <a:p>
            <a:pPr lvl="1"/>
            <a:r>
              <a:rPr lang="en-US" dirty="0" smtClean="0"/>
              <a:t>File is a sequence of blocks</a:t>
            </a:r>
          </a:p>
          <a:p>
            <a:pPr lvl="1"/>
            <a:r>
              <a:rPr lang="en-US" dirty="0" smtClean="0"/>
              <a:t>Any block can be read and/or written independently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09D6887-0830-4B3B-A6E2-B21336E34E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067800" cy="4724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</a:t>
            </a:r>
            <a:r>
              <a:rPr lang="en-US" dirty="0"/>
              <a:t>unctions </a:t>
            </a:r>
            <a:r>
              <a:rPr lang="en-US" dirty="0" smtClean="0"/>
              <a:t>(see K&amp;R </a:t>
            </a:r>
            <a:r>
              <a:rPr lang="en-US" dirty="0"/>
              <a:t>§</a:t>
            </a:r>
            <a:r>
              <a:rPr lang="en-US" dirty="0" smtClean="0"/>
              <a:t>B1.7):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r>
              <a:rPr lang="en-US" dirty="0" smtClean="0"/>
              <a:t> — returns pointer to system string for error #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</a:t>
            </a:r>
            <a:r>
              <a:rPr lang="en-US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*s)</a:t>
            </a:r>
            <a:r>
              <a:rPr lang="en-US" dirty="0" smtClean="0"/>
              <a:t> — prints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followed by system error message for error indicate by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— returns non-zero if end-of-file indicator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dirty="0"/>
              <a:t> is </a:t>
            </a:r>
            <a:r>
              <a:rPr lang="en-US" dirty="0" smtClean="0"/>
              <a:t>set.</a:t>
            </a:r>
          </a:p>
          <a:p>
            <a:pPr lvl="2"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set after you try to read, and fail.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feerror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— returns non-zero if error indicator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dirty="0" smtClean="0"/>
              <a:t> is </a:t>
            </a:r>
            <a:r>
              <a:rPr lang="en-US" dirty="0" smtClean="0"/>
              <a:t>set.</a:t>
            </a:r>
            <a:endParaRPr lang="en-US" dirty="0" smtClean="0"/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5FD15C10-7E46-471E-B78D-9E68CD2DCB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vs. Raw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access is a layer of abstraction on top of raw access</a:t>
            </a:r>
          </a:p>
          <a:p>
            <a:pPr lvl="2"/>
            <a:r>
              <a:rPr lang="en-US" dirty="0"/>
              <a:t>See K&amp;R §8.1–8.6 for example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Raw a.k.a. </a:t>
            </a:r>
            <a:r>
              <a:rPr lang="en-US" i="1" dirty="0" smtClean="0"/>
              <a:t>binary</a:t>
            </a:r>
            <a:r>
              <a:rPr lang="en-US" dirty="0" smtClean="0"/>
              <a:t> or </a:t>
            </a:r>
            <a:r>
              <a:rPr lang="en-US" i="1" dirty="0" smtClean="0"/>
              <a:t>unformatted</a:t>
            </a:r>
            <a:r>
              <a:rPr lang="en-US" dirty="0" smtClean="0"/>
              <a:t> I/O.</a:t>
            </a:r>
          </a:p>
          <a:p>
            <a:pPr lvl="1"/>
            <a:r>
              <a:rPr lang="en-US" dirty="0" smtClean="0"/>
              <a:t>Just reads or writes a block of data, without any conversion.</a:t>
            </a:r>
          </a:p>
          <a:p>
            <a:pPr lvl="1"/>
            <a:r>
              <a:rPr lang="en-US" dirty="0" smtClean="0"/>
              <a:t>Handy for data bases, machine code,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248400"/>
            <a:ext cx="533400" cy="424543"/>
          </a:xfrm>
          <a:prstGeom prst="rect">
            <a:avLst/>
          </a:prstGeom>
        </p:spPr>
        <p:txBody>
          <a:bodyPr/>
          <a:lstStyle/>
          <a:p>
            <a:fld id="{F3DB6726-EF24-4F87-836F-FE9897172948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54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Raw File Access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See Kernighan &amp; Ritchie, Chapter 8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Raw </a:t>
            </a:r>
            <a:r>
              <a:rPr lang="en-US" sz="2800" dirty="0">
                <a:latin typeface="+mn-lt"/>
              </a:rPr>
              <a:t>file access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Without simplifying </a:t>
            </a:r>
            <a:r>
              <a:rPr lang="en-US" sz="2800" i="1" dirty="0">
                <a:latin typeface="+mn-lt"/>
              </a:rPr>
              <a:t>stream</a:t>
            </a:r>
            <a:r>
              <a:rPr lang="en-US" sz="2800" dirty="0">
                <a:latin typeface="+mn-lt"/>
              </a:rPr>
              <a:t> functions – e.g.,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i="1" dirty="0">
                <a:latin typeface="+mn-lt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400" i="1" dirty="0">
                <a:latin typeface="+mn-lt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i="1" dirty="0">
                <a:latin typeface="+mn-lt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400" i="1" dirty="0">
                <a:latin typeface="+mn-lt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2400" i="1" dirty="0">
                <a:latin typeface="+mn-lt"/>
              </a:rPr>
              <a:t>,</a:t>
            </a:r>
            <a:r>
              <a:rPr lang="en-US" sz="2400" dirty="0">
                <a:latin typeface="+mn-lt"/>
              </a:rPr>
              <a:t> etc.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read</a:t>
            </a:r>
            <a:r>
              <a:rPr lang="en-US" sz="2800" dirty="0">
                <a:latin typeface="+mn-lt"/>
              </a:rPr>
              <a:t> and </a:t>
            </a:r>
            <a:r>
              <a:rPr lang="en-US" sz="2800" i="1" dirty="0">
                <a:latin typeface="+mn-lt"/>
              </a:rPr>
              <a:t>write</a:t>
            </a:r>
            <a:r>
              <a:rPr lang="en-US" sz="2800" dirty="0">
                <a:latin typeface="+mn-lt"/>
              </a:rPr>
              <a:t> raw disk blocks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Seek</a:t>
            </a:r>
            <a:r>
              <a:rPr lang="en-US" sz="2800" dirty="0">
                <a:latin typeface="+mn-lt"/>
              </a:rPr>
              <a:t> to a file position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sz="2000" i="1" dirty="0">
                <a:latin typeface="+mn-lt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sz="2400" dirty="0">
                <a:latin typeface="+mn-lt"/>
              </a:rPr>
              <a:t> — sets file </a:t>
            </a:r>
            <a:r>
              <a:rPr lang="en-US" sz="2400" i="1" dirty="0">
                <a:latin typeface="+mn-lt"/>
              </a:rPr>
              <a:t>pointer</a:t>
            </a:r>
            <a:r>
              <a:rPr lang="en-US" sz="2400" dirty="0">
                <a:latin typeface="+mn-lt"/>
              </a:rPr>
              <a:t> to specified location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Subsequent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000" i="1" dirty="0">
                <a:latin typeface="+mn-lt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000" i="1" dirty="0">
                <a:latin typeface="+mn-lt"/>
              </a:rPr>
              <a:t>,</a:t>
            </a:r>
            <a:r>
              <a:rPr lang="en-US" sz="2400" dirty="0">
                <a:latin typeface="+mn-lt"/>
              </a:rPr>
              <a:t> etc., start </a:t>
            </a:r>
            <a:r>
              <a:rPr lang="en-US" sz="2400" dirty="0" smtClean="0">
                <a:latin typeface="+mn-lt"/>
              </a:rPr>
              <a:t>there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Overwriting or extending as appropriate.</a:t>
            </a:r>
            <a:endParaRPr lang="en-US" sz="2000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sz="2400" dirty="0">
                <a:latin typeface="+mn-lt"/>
              </a:rPr>
              <a:t> – returns file pointer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B2F635-E540-49BC-A1C1-B37DF8D15DB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22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File Access </a:t>
            </a:r>
            <a:r>
              <a:rPr lang="en-US" sz="3200" dirty="0"/>
              <a:t>(continued)</a:t>
            </a:r>
            <a:endParaRPr lang="en-US" sz="3600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828799"/>
            <a:ext cx="8442325" cy="45053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open(char *name,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perms);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*name,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perms);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long offset,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origin);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B2F635-E540-49BC-A1C1-B37DF8D15DB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23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61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File Access </a:t>
            </a:r>
            <a:r>
              <a:rPr lang="en-US" sz="3600"/>
              <a:t>(continued)</a:t>
            </a:r>
            <a:endParaRPr lang="en-US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Also functions for listing directories, adding things to directories, linking files, etc.</a:t>
            </a:r>
          </a:p>
          <a:p>
            <a:pPr lvl="2"/>
            <a:r>
              <a:rPr lang="en-US" sz="2000" dirty="0"/>
              <a:t>All are essentially calls to the </a:t>
            </a:r>
            <a:r>
              <a:rPr lang="en-US" sz="2000" dirty="0" smtClean="0"/>
              <a:t>OS</a:t>
            </a:r>
            <a:endParaRPr lang="en-US" sz="2000" dirty="0"/>
          </a:p>
          <a:p>
            <a:r>
              <a:rPr lang="en-US" sz="2800" dirty="0"/>
              <a:t>Consult </a:t>
            </a:r>
            <a:r>
              <a:rPr lang="en-US" i="1" dirty="0"/>
              <a:t>man</a:t>
            </a:r>
            <a:r>
              <a:rPr lang="en-US" dirty="0"/>
              <a:t> </a:t>
            </a:r>
            <a:r>
              <a:rPr lang="en-US" sz="2800" dirty="0"/>
              <a:t>pages for details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3p open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3p read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3p write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4572000" y="4267200"/>
            <a:ext cx="4482803" cy="83099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POSIX standard — Most likely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to be portable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4233947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– File</a:t>
            </a: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(potentially) large amount of information or data that lives a (potentially) very long time</a:t>
            </a:r>
          </a:p>
          <a:p>
            <a:pPr lvl="1"/>
            <a:r>
              <a:rPr lang="en-US" dirty="0" smtClean="0"/>
              <a:t>Often much larger than the memory of the computer</a:t>
            </a:r>
          </a:p>
          <a:p>
            <a:pPr lvl="1"/>
            <a:r>
              <a:rPr lang="en-US" dirty="0" smtClean="0"/>
              <a:t>Often much longer than any computation</a:t>
            </a:r>
          </a:p>
          <a:p>
            <a:pPr lvl="1"/>
            <a:r>
              <a:rPr lang="en-US" dirty="0" smtClean="0"/>
              <a:t>Sometimes longer than life of machine itself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F37-3607-4E9B-8DEE-565C6FD536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– File</a:t>
            </a: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(Usually) organized as a linear array of bytes or blocks</a:t>
            </a:r>
          </a:p>
          <a:p>
            <a:pPr lvl="2"/>
            <a:r>
              <a:rPr lang="en-US" dirty="0" smtClean="0"/>
              <a:t>Internal structure is imposed by application</a:t>
            </a:r>
          </a:p>
          <a:p>
            <a:pPr lvl="2"/>
            <a:r>
              <a:rPr lang="en-US" dirty="0" smtClean="0"/>
              <a:t>(Occasionally) blocks may be variable length</a:t>
            </a:r>
          </a:p>
          <a:p>
            <a:r>
              <a:rPr lang="en-US" dirty="0" smtClean="0"/>
              <a:t>(Often) requiring concurrent access by multiple threads or processes</a:t>
            </a:r>
          </a:p>
          <a:p>
            <a:pPr lvl="2"/>
            <a:r>
              <a:rPr lang="en-US" dirty="0" smtClean="0"/>
              <a:t>Even by processes on different machines!</a:t>
            </a:r>
          </a:p>
          <a:p>
            <a:r>
              <a:rPr lang="en-US" dirty="0" smtClean="0"/>
              <a:t>One of the reasons operating systems were invented.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7F37-3607-4E9B-8DEE-565C6FD536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br>
              <a:rPr lang="en-US" dirty="0" smtClean="0"/>
            </a:br>
            <a:r>
              <a:rPr lang="en-US" dirty="0" smtClean="0"/>
              <a:t>of Files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95476"/>
            <a:ext cx="8940800" cy="4171950"/>
          </a:xfrm>
        </p:spPr>
        <p:txBody>
          <a:bodyPr/>
          <a:lstStyle/>
          <a:p>
            <a:r>
              <a:rPr lang="en-US" dirty="0" smtClean="0"/>
              <a:t>Usually on disks (or devices that mimic disks)</a:t>
            </a:r>
          </a:p>
          <a:p>
            <a:pPr lvl="2"/>
            <a:r>
              <a:rPr lang="en-US" dirty="0" smtClean="0"/>
              <a:t>Magnetic – hard drive or floppy</a:t>
            </a:r>
          </a:p>
          <a:p>
            <a:pPr lvl="2"/>
            <a:r>
              <a:rPr lang="en-US" dirty="0" smtClean="0"/>
              <a:t>Optical – CD, DVD</a:t>
            </a:r>
          </a:p>
          <a:p>
            <a:pPr lvl="2"/>
            <a:r>
              <a:rPr lang="en-US" dirty="0" smtClean="0"/>
              <a:t>Flash drives – electronic memory, organized as disks</a:t>
            </a:r>
          </a:p>
          <a:p>
            <a:r>
              <a:rPr lang="en-US" dirty="0" smtClean="0"/>
              <a:t>Requirement</a:t>
            </a:r>
          </a:p>
          <a:p>
            <a:pPr lvl="2"/>
            <a:r>
              <a:rPr lang="en-US" dirty="0" smtClean="0"/>
              <a:t>Preserve data contents during power-off or disasters</a:t>
            </a:r>
          </a:p>
          <a:p>
            <a:r>
              <a:rPr lang="en-US" dirty="0" smtClean="0"/>
              <a:t>Directory/ Folder</a:t>
            </a:r>
          </a:p>
          <a:p>
            <a:pPr lvl="2"/>
            <a:r>
              <a:rPr lang="en-US" dirty="0" smtClean="0"/>
              <a:t>Special kind of file that contains links pointing to other files</a:t>
            </a:r>
          </a:p>
          <a:p>
            <a:pPr lvl="2"/>
            <a:r>
              <a:rPr lang="en-US" dirty="0" smtClean="0"/>
              <a:t>Associates names with files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6EF75A6B-13B1-4C9B-879B-1DAFD9ADD78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9712" y="228600"/>
            <a:ext cx="3002044" cy="1650501"/>
          </a:xfrm>
          <a:prstGeom prst="rect">
            <a:avLst/>
          </a:prstGeom>
          <a:solidFill>
            <a:srgbClr val="E0E0E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j-lt"/>
              </a:rPr>
              <a:t>Older systems also used magnetic tape, paper tape, trays of punched cards, etc.</a:t>
            </a:r>
            <a:endParaRPr lang="en-US" sz="2000" b="1" dirty="0">
              <a:latin typeface="+mj-lt"/>
              <a:cs typeface="Times New Roman" pitchFamily="18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rot="20742749" flipH="1">
            <a:off x="3296151" y="1529216"/>
            <a:ext cx="2530207" cy="141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Organization of File Systems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800" i="1" dirty="0"/>
              <a:t>Contiguous</a:t>
            </a:r>
            <a:endParaRPr lang="en-US" sz="28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Blocks stored contiguously on storage medium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E.g., CD, DVD, some large database systems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Access time to </a:t>
            </a:r>
            <a:r>
              <a:rPr lang="en-US" sz="2000" i="1" dirty="0"/>
              <a:t>any</a:t>
            </a:r>
            <a:r>
              <a:rPr lang="en-US" sz="2000" dirty="0"/>
              <a:t> block is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1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Linked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Blocks linked together – </a:t>
            </a:r>
            <a:r>
              <a:rPr lang="en-US" sz="2000" i="1" dirty="0"/>
              <a:t>File Allocation Table</a:t>
            </a:r>
            <a:r>
              <a:rPr lang="en-US" sz="2000" dirty="0"/>
              <a:t> (FAT)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Access time is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Indexed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Blocks accessed via tree of </a:t>
            </a:r>
            <a:r>
              <a:rPr lang="en-US" sz="2000" i="1" dirty="0"/>
              <a:t>index</a:t>
            </a:r>
            <a:r>
              <a:rPr lang="en-US" sz="2000" dirty="0"/>
              <a:t> blocks (</a:t>
            </a:r>
            <a:r>
              <a:rPr lang="en-US" sz="2000" i="1" dirty="0" err="1"/>
              <a:t>i</a:t>
            </a:r>
            <a:r>
              <a:rPr lang="en-US" sz="2000" i="1" dirty="0"/>
              <a:t>-nodes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Access time is </a:t>
            </a:r>
            <a:r>
              <a:rPr lang="en-US" sz="2000" i="1" dirty="0"/>
              <a:t>O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However, base of logarithm may be very large (&gt;100)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4495800"/>
            <a:ext cx="6439695" cy="400110"/>
            <a:chOff x="2196742" y="3429000"/>
            <a:chExt cx="6439695" cy="40011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88930" y="3429000"/>
              <a:ext cx="5447507" cy="400110"/>
            </a:xfrm>
            <a:prstGeom prst="rect">
              <a:avLst/>
            </a:prstGeom>
            <a:solidFill>
              <a:srgbClr val="D5F1C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NTFS and Linux file systems on hard drives</a:t>
              </a:r>
              <a:endParaRPr lang="en-US" sz="200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196742" y="3629055"/>
              <a:ext cx="992188" cy="14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0" y="3352800"/>
            <a:ext cx="6081676" cy="400110"/>
            <a:chOff x="2826466" y="1905000"/>
            <a:chExt cx="6081676" cy="400110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26543" y="1905000"/>
              <a:ext cx="5181599" cy="400110"/>
            </a:xfrm>
            <a:prstGeom prst="rect">
              <a:avLst/>
            </a:prstGeom>
            <a:solidFill>
              <a:srgbClr val="EBAFA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u="sng" dirty="0">
                  <a:latin typeface="+mn-lt"/>
                </a:rPr>
                <a:t>Typical</a:t>
              </a:r>
              <a:r>
                <a:rPr lang="en-US" sz="2000" dirty="0">
                  <a:latin typeface="+mn-lt"/>
                </a:rPr>
                <a:t> camera chips, flash drives, floppies</a:t>
              </a:r>
              <a:endParaRPr lang="en-US" sz="200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rot="20340000" flipH="1" flipV="1">
              <a:off x="2826466" y="1963634"/>
              <a:ext cx="873866" cy="308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6EF75A6B-13B1-4C9B-879B-1DAFD9ADD7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4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Closing Files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*name, char *mode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+mn-lt"/>
              </a:rPr>
              <a:t>Makes a file available for use</a:t>
            </a:r>
          </a:p>
          <a:p>
            <a:pPr lvl="1"/>
            <a:r>
              <a:rPr lang="en-US" sz="2400" i="1" dirty="0">
                <a:latin typeface="+mn-lt"/>
              </a:rPr>
              <a:t>mode</a:t>
            </a:r>
            <a:r>
              <a:rPr lang="en-US" sz="2400" dirty="0">
                <a:latin typeface="+mn-lt"/>
              </a:rPr>
              <a:t> may be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r",</a:t>
            </a:r>
            <a:r>
              <a:rPr lang="en-US" sz="2400" dirty="0" smtClean="0">
                <a:latin typeface="+mn-lt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sz="2400" dirty="0">
                <a:latin typeface="+mn-lt"/>
              </a:rPr>
              <a:t>,</a:t>
            </a:r>
            <a:r>
              <a:rPr lang="en-US" sz="2400" i="1" dirty="0">
                <a:latin typeface="+mn-lt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400" dirty="0">
                <a:latin typeface="+mn-lt"/>
              </a:rPr>
              <a:t>, etc.</a:t>
            </a:r>
          </a:p>
          <a:p>
            <a:pPr lvl="1"/>
            <a:r>
              <a:rPr lang="en-US" sz="2400" dirty="0">
                <a:latin typeface="+mn-lt"/>
              </a:rPr>
              <a:t>If </a:t>
            </a:r>
            <a:r>
              <a:rPr lang="en-US" sz="2400" i="1" dirty="0">
                <a:latin typeface="+mn-lt"/>
              </a:rPr>
              <a:t>mode ==</a:t>
            </a:r>
            <a:r>
              <a:rPr lang="en-US" sz="2400" dirty="0">
                <a:latin typeface="+mn-lt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or</a:t>
            </a:r>
            <a:r>
              <a:rPr lang="en-US" sz="2400" i="1" dirty="0">
                <a:latin typeface="+mn-lt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400" dirty="0">
                <a:latin typeface="+mn-lt"/>
              </a:rPr>
              <a:t>, file is created if it does not already exist.</a:t>
            </a:r>
          </a:p>
          <a:p>
            <a:pPr lvl="1"/>
            <a:r>
              <a:rPr lang="en-US" sz="2400" i="1" dirty="0">
                <a:latin typeface="+mn-lt"/>
              </a:rPr>
              <a:t>mode ==</a:t>
            </a:r>
            <a:r>
              <a:rPr lang="en-US" sz="2400" dirty="0">
                <a:latin typeface="+mn-lt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sym typeface="Symbol" pitchFamily="18" charset="2"/>
              </a:rPr>
              <a:t> overwrite file from beginning</a:t>
            </a:r>
            <a:br>
              <a:rPr lang="en-US" sz="2400" dirty="0">
                <a:latin typeface="+mn-lt"/>
                <a:sym typeface="Symbol" pitchFamily="18" charset="2"/>
              </a:rPr>
            </a:br>
            <a:r>
              <a:rPr lang="en-US" sz="2400" i="1" dirty="0">
                <a:latin typeface="+mn-lt"/>
              </a:rPr>
              <a:t>mode ==</a:t>
            </a:r>
            <a:r>
              <a:rPr lang="en-US" sz="2400" dirty="0">
                <a:latin typeface="+mn-lt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i="1" dirty="0">
                <a:latin typeface="+mn-lt"/>
                <a:cs typeface="Times New Roman" pitchFamily="18" charset="0"/>
              </a:rPr>
              <a:t> </a:t>
            </a:r>
            <a:r>
              <a:rPr lang="en-US" sz="2400" dirty="0">
                <a:latin typeface="+mn-lt"/>
                <a:sym typeface="Symbol" pitchFamily="18" charset="2"/>
              </a:rPr>
              <a:t> add to end of </a:t>
            </a:r>
            <a:r>
              <a:rPr lang="en-US" sz="2400" dirty="0" smtClean="0">
                <a:latin typeface="+mn-lt"/>
                <a:sym typeface="Symbol" pitchFamily="18" charset="2"/>
              </a:rPr>
              <a:t>file</a:t>
            </a:r>
            <a:endParaRPr lang="en-US" sz="2000" dirty="0">
              <a:latin typeface="+mn-lt"/>
              <a:sym typeface="Symbol" pitchFamily="18" charset="2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dirty="0">
                <a:latin typeface="+mn-lt"/>
              </a:rPr>
              <a:t>Disconnects file from program</a:t>
            </a:r>
          </a:p>
          <a:p>
            <a:pPr lvl="1"/>
            <a:r>
              <a:rPr lang="en-US" sz="2400" dirty="0">
                <a:latin typeface="+mn-lt"/>
              </a:rPr>
              <a:t>Flushes output buffers, cleans up internal data structures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6EF75A6B-13B1-4C9B-879B-1DAFD9ADD7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File Access</a:t>
            </a:r>
          </a:p>
        </p:txBody>
      </p:sp>
      <p:sp>
        <p:nvSpPr>
          <p:cNvPr id="3891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…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+mn-lt"/>
              </a:rPr>
              <a:t>Familar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tools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rewind(),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fgetpos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/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fsetpos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n-lt"/>
              </a:rPr>
              <a:t>Not so familiar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n-lt"/>
              </a:rPr>
              <a:t>Note:– if you </a:t>
            </a:r>
            <a:r>
              <a:rPr lang="en-US" i="1" dirty="0">
                <a:latin typeface="+mn-lt"/>
              </a:rPr>
              <a:t>seek</a:t>
            </a:r>
            <a:r>
              <a:rPr lang="en-US" dirty="0">
                <a:latin typeface="+mn-lt"/>
              </a:rPr>
              <a:t> to a position in a file and start writing, file is </a:t>
            </a:r>
            <a:r>
              <a:rPr lang="en-US" i="1" dirty="0">
                <a:latin typeface="+mn-lt"/>
              </a:rPr>
              <a:t>truncated</a:t>
            </a:r>
            <a:r>
              <a:rPr lang="en-US" dirty="0">
                <a:latin typeface="+mn-lt"/>
              </a:rPr>
              <a:t> at that point</a:t>
            </a:r>
          </a:p>
        </p:txBody>
      </p:sp>
      <p:sp>
        <p:nvSpPr>
          <p:cNvPr id="389124" name="Text Box 5"/>
          <p:cNvSpPr txBox="1">
            <a:spLocks noChangeArrowheads="1"/>
          </p:cNvSpPr>
          <p:nvPr/>
        </p:nvSpPr>
        <p:spPr bwMode="auto">
          <a:xfrm>
            <a:off x="3124200" y="5715000"/>
            <a:ext cx="3721016" cy="83099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All take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dirty="0">
                <a:latin typeface="+mn-lt"/>
              </a:rPr>
              <a:t> argument to identify the file.</a:t>
            </a:r>
            <a:endParaRPr lang="en-US" b="1" dirty="0">
              <a:latin typeface="+mn-lt"/>
              <a:cs typeface="Times New Roman" pitchFamily="18" charset="0"/>
            </a:endParaRP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5541555" y="324431"/>
            <a:ext cx="297421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Declared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6EF75A6B-13B1-4C9B-879B-1DAFD9ADD7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0" animBg="1"/>
      <p:bldP spid="389124" grpId="1" animBg="1"/>
      <p:bldP spid="389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r>
              <a:rPr lang="en-US" dirty="0" smtClean="0"/>
              <a:t>Besides disk files, an open stream could be:</a:t>
            </a:r>
          </a:p>
          <a:p>
            <a:pPr lvl="1"/>
            <a:r>
              <a:rPr lang="en-US" dirty="0" smtClean="0"/>
              <a:t>The keyboard.</a:t>
            </a:r>
          </a:p>
          <a:p>
            <a:pPr lvl="1"/>
            <a:r>
              <a:rPr lang="en-US" dirty="0" smtClean="0"/>
              <a:t>The screen (terminal window).</a:t>
            </a:r>
          </a:p>
          <a:p>
            <a:pPr lvl="1"/>
            <a:r>
              <a:rPr lang="en-US" dirty="0" smtClean="0"/>
              <a:t>A network socket.</a:t>
            </a:r>
          </a:p>
          <a:p>
            <a:pPr lvl="1"/>
            <a:r>
              <a:rPr lang="en-US" dirty="0" smtClean="0"/>
              <a:t>Serial port.</a:t>
            </a:r>
          </a:p>
          <a:p>
            <a:pPr lvl="1"/>
            <a:r>
              <a:rPr lang="en-US" dirty="0" smtClean="0"/>
              <a:t>USB device.</a:t>
            </a:r>
          </a:p>
          <a:p>
            <a:pPr lvl="1"/>
            <a:r>
              <a:rPr lang="en-US" dirty="0" smtClean="0"/>
              <a:t>Almost any I/O device.</a:t>
            </a:r>
          </a:p>
          <a:p>
            <a:r>
              <a:rPr lang="en-US" dirty="0" smtClean="0"/>
              <a:t>This was one of Unix’s great innovations.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15C10-7E46-471E-B78D-9E68CD2DCB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525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3347</TotalTime>
  <Words>1254</Words>
  <Application>Microsoft Office PowerPoint</Application>
  <PresentationFormat>On-screen Show (4:3)</PresentationFormat>
  <Paragraphs>244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Contemporary Portrait</vt:lpstr>
      <vt:lpstr>CS2303: Systems Programming Concepts</vt:lpstr>
      <vt:lpstr>Two Kinds of File Access</vt:lpstr>
      <vt:lpstr>Definition – File</vt:lpstr>
      <vt:lpstr>Definition – File</vt:lpstr>
      <vt:lpstr>Implementations of Files</vt:lpstr>
      <vt:lpstr>Organization of File Systems</vt:lpstr>
      <vt:lpstr>Opening and Closing Files</vt:lpstr>
      <vt:lpstr>Stream File Access</vt:lpstr>
      <vt:lpstr>Why Stream?</vt:lpstr>
      <vt:lpstr>Standard I/O</vt:lpstr>
      <vt:lpstr>Standard Input</vt:lpstr>
      <vt:lpstr>Standard Output</vt:lpstr>
      <vt:lpstr>Standard Error</vt:lpstr>
      <vt:lpstr>Using Standard Streams</vt:lpstr>
      <vt:lpstr>Using Standard Streams</vt:lpstr>
      <vt:lpstr>Command Line Redirection: STDIN, STDOUT</vt:lpstr>
      <vt:lpstr>Redirection: STDERR</vt:lpstr>
      <vt:lpstr>Or…</vt:lpstr>
      <vt:lpstr>Reporting Errors</vt:lpstr>
      <vt:lpstr>Errors and Exceptions</vt:lpstr>
      <vt:lpstr>Streams vs. Raw</vt:lpstr>
      <vt:lpstr>Raw File Access</vt:lpstr>
      <vt:lpstr>Raw File Access (continued)</vt:lpstr>
      <vt:lpstr>Raw File Access (continued)</vt:lpstr>
    </vt:vector>
  </TitlesOfParts>
  <Company>WPI Dept of 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342</cp:revision>
  <dcterms:created xsi:type="dcterms:W3CDTF">2000-03-15T17:46:46Z</dcterms:created>
  <dcterms:modified xsi:type="dcterms:W3CDTF">2017-02-02T16:11:02Z</dcterms:modified>
</cp:coreProperties>
</file>