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5"/>
  </p:notesMasterIdLst>
  <p:handoutMasterIdLst>
    <p:handoutMasterId r:id="rId66"/>
  </p:handoutMasterIdLst>
  <p:sldIdLst>
    <p:sldId id="292" r:id="rId2"/>
    <p:sldId id="294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5" r:id="rId21"/>
    <p:sldId id="316" r:id="rId22"/>
    <p:sldId id="317" r:id="rId23"/>
    <p:sldId id="318" r:id="rId24"/>
    <p:sldId id="319" r:id="rId25"/>
    <p:sldId id="322" r:id="rId26"/>
    <p:sldId id="323" r:id="rId27"/>
    <p:sldId id="320" r:id="rId28"/>
    <p:sldId id="325" r:id="rId29"/>
    <p:sldId id="326" r:id="rId30"/>
    <p:sldId id="327" r:id="rId31"/>
    <p:sldId id="328" r:id="rId32"/>
    <p:sldId id="341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8851" autoAdjust="0"/>
  </p:normalViewPr>
  <p:slideViewPr>
    <p:cSldViewPr>
      <p:cViewPr varScale="1">
        <p:scale>
          <a:sx n="82" d="100"/>
          <a:sy n="8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12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B63D2F27-FA5A-4198-A5D7-A91CFC63E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3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56BA01B4-9054-42C2-8812-95C2DEB2E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9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23DB5-1A64-4705-86C2-9DFDA3F100DA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CE439-03AD-44E1-8E1A-4BDC741BB148}" type="slidenum">
              <a:rPr lang="en-US"/>
              <a:pPr/>
              <a:t>11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13236-D56C-44E1-BDFA-37115F5EC3BF}" type="slidenum">
              <a:rPr lang="en-US"/>
              <a:pPr/>
              <a:t>12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20F58-1D44-4F5A-A106-B5A74D8D9126}" type="slidenum">
              <a:rPr lang="en-US"/>
              <a:pPr/>
              <a:t>13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A9B9C-99FD-4705-BAFB-E723199CD045}" type="slidenum">
              <a:rPr lang="en-US"/>
              <a:pPr/>
              <a:t>14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A0159-5967-4D4E-9BD9-D4F4CA9A31E9}" type="slidenum">
              <a:rPr lang="en-US"/>
              <a:pPr/>
              <a:t>15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D1E1E-7579-484C-B853-81D20E92610F}" type="slidenum">
              <a:rPr lang="en-US"/>
              <a:pPr/>
              <a:t>16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406387-DBB0-4495-B846-C457EBF0D99A}" type="slidenum">
              <a:rPr lang="en-US"/>
              <a:pPr/>
              <a:t>17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7EEAA-74EB-4FF7-BF35-87405BA5FAB2}" type="slidenum">
              <a:rPr lang="en-US"/>
              <a:pPr/>
              <a:t>18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2F799-FB53-4468-8962-AB4803C47BC9}" type="slidenum">
              <a:rPr lang="en-US"/>
              <a:pPr/>
              <a:t>19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E01C7-031D-4F0E-8DC7-678180A38B0D}" type="slidenum">
              <a:rPr lang="en-US"/>
              <a:pPr/>
              <a:t>20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22610-356A-42E3-B499-2548C1C6001F}" type="slidenum">
              <a:rPr lang="en-US"/>
              <a:pPr/>
              <a:t>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B409F-3D58-4C06-86A6-57DEF829E7DA}" type="slidenum">
              <a:rPr lang="en-US"/>
              <a:pPr/>
              <a:t>21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ECA93-F839-4FA0-BF81-CEFC0017D2A4}" type="slidenum">
              <a:rPr lang="en-US"/>
              <a:pPr/>
              <a:t>22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0058A-0C90-4BF7-8FA9-AB6724B9AC11}" type="slidenum">
              <a:rPr lang="en-US"/>
              <a:pPr/>
              <a:t>23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F3AEE-3C17-4C09-902D-CE2084A8FE52}" type="slidenum">
              <a:rPr lang="en-US"/>
              <a:pPr/>
              <a:t>24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B21A4-570E-419E-A1D0-F9466424CB18}" type="slidenum">
              <a:rPr lang="en-US"/>
              <a:pPr/>
              <a:t>27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BA01B4-9054-42C2-8812-95C2DEB2EF8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D3CF4-D0A3-4204-8986-01C592612DFD}" type="slidenum">
              <a:rPr lang="en-US"/>
              <a:pPr/>
              <a:t>4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B781EF-5A61-4BEF-A1FF-D2FE1863E2F1}" type="slidenum">
              <a:rPr lang="en-US"/>
              <a:pPr/>
              <a:t>5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409B7-94B8-469E-9403-8654948B7308}" type="slidenum">
              <a:rPr lang="en-US"/>
              <a:pPr/>
              <a:t>6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BD520-B482-4FA9-BAF5-3A02CD6A64B3}" type="slidenum">
              <a:rPr lang="en-US"/>
              <a:pPr/>
              <a:t>7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8D825-8BF2-405A-9E38-D7D9C23BF1BF}" type="slidenum">
              <a:rPr lang="en-US"/>
              <a:pPr/>
              <a:t>8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26233-580F-4CEA-AA17-AC28F7B014F1}" type="slidenum">
              <a:rPr lang="en-US"/>
              <a:pPr/>
              <a:t>9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8CB6D-ACBD-48F7-9F3E-347568126F0C}" type="slidenum">
              <a:rPr lang="en-US"/>
              <a:pPr/>
              <a:t>10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99F993E-04CC-43F9-B600-BA87A1081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7566-C88C-4ED1-BE11-4A8727F6C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8F08-26F0-4CFF-9F14-C023670C9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5F0DE-E397-42FC-B6D5-1D8AC023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6D683-638F-456A-8B29-6C402B2A8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B8522-BF91-4EB1-9967-D18EF9EDA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1C5DD-5286-4489-B522-CEADDBC09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2DFC1-04EA-4465-A18B-D106A0AC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2D96F-DA52-4625-B867-0B3100E1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8C77-EA22-4BFB-A178-F6271C067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1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68F5D-F228-408E-85FD-248C2D70F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BA46D180-D854-4531-9F22-BF712CE86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-762000" y="2286000"/>
            <a:ext cx="10287000" cy="3219450"/>
          </a:xfrm>
        </p:spPr>
        <p:txBody>
          <a:bodyPr/>
          <a:lstStyle/>
          <a:p>
            <a:pPr algn="ctr"/>
            <a:r>
              <a:rPr lang="en-US" dirty="0" smtClean="0"/>
              <a:t>Class 12</a:t>
            </a:r>
          </a:p>
          <a:p>
            <a:pPr marL="457200" lvl="1" indent="0" algn="ctr">
              <a:buNone/>
            </a:pPr>
            <a:r>
              <a:rPr lang="en-US" dirty="0" smtClean="0">
                <a:latin typeface="+mj-lt"/>
              </a:rPr>
              <a:t>More about Binary </a:t>
            </a:r>
            <a:r>
              <a:rPr lang="en-US" dirty="0" smtClean="0">
                <a:latin typeface="+mj-lt"/>
              </a:rPr>
              <a:t>Trees (&amp; </a:t>
            </a:r>
            <a:r>
              <a:rPr lang="en-US" dirty="0" smtClean="0">
                <a:latin typeface="+mj-lt"/>
              </a:rPr>
              <a:t>Big “O” Notation)</a:t>
            </a:r>
          </a:p>
          <a:p>
            <a:pPr marL="457200" lvl="1" indent="0" algn="ctr">
              <a:buNone/>
            </a:pPr>
            <a:r>
              <a:rPr lang="en-US" dirty="0">
                <a:latin typeface="Arial Black" pitchFamily="34" charset="0"/>
              </a:rPr>
              <a:t>The </a:t>
            </a:r>
            <a:r>
              <a:rPr lang="en-US" dirty="0" err="1">
                <a:latin typeface="Arial Black" pitchFamily="34" charset="0"/>
              </a:rPr>
              <a:t>const</a:t>
            </a:r>
            <a:r>
              <a:rPr lang="en-US" dirty="0">
                <a:latin typeface="Arial Black" pitchFamily="34" charset="0"/>
              </a:rPr>
              <a:t> Keyword</a:t>
            </a:r>
          </a:p>
          <a:p>
            <a:pPr marL="457200" lvl="1" indent="0" algn="ctr">
              <a:buNone/>
            </a:pPr>
            <a:r>
              <a:rPr lang="en-US" dirty="0">
                <a:latin typeface="Arial Black" pitchFamily="34" charset="0"/>
              </a:rPr>
              <a:t>User Input</a:t>
            </a:r>
          </a:p>
          <a:p>
            <a:pPr marL="457200" lvl="1" indent="0" algn="ctr">
              <a:buNone/>
            </a:pPr>
            <a:r>
              <a:rPr lang="en-US" dirty="0">
                <a:latin typeface="Arial Black" pitchFamily="34" charset="0"/>
              </a:rPr>
              <a:t>Raw </a:t>
            </a:r>
            <a:r>
              <a:rPr lang="en-US" dirty="0" err="1" smtClean="0">
                <a:latin typeface="Arial Black" pitchFamily="34" charset="0"/>
              </a:rPr>
              <a:t>Input/Output</a:t>
            </a:r>
            <a:endParaRPr lang="en-US" dirty="0" smtClean="0">
              <a:latin typeface="Arial Black" pitchFamily="34" charset="0"/>
            </a:endParaRPr>
          </a:p>
          <a:p>
            <a:pPr marL="457200" lvl="1" indent="0" algn="ctr">
              <a:buNone/>
              <a:defRPr/>
            </a:pPr>
            <a:r>
              <a:rPr lang="en-US" dirty="0">
                <a:latin typeface="Arial Black" pitchFamily="34" charset="0"/>
              </a:rPr>
              <a:t>Preprocessor:</a:t>
            </a:r>
          </a:p>
          <a:p>
            <a:pPr marL="457200" lvl="1" indent="0" algn="ctr">
              <a:buNone/>
              <a:defRPr/>
            </a:pPr>
            <a:r>
              <a:rPr lang="en-US" dirty="0">
                <a:latin typeface="Arial Black" pitchFamily="34" charset="0"/>
              </a:rPr>
              <a:t>Defines, Macros, Conditional </a:t>
            </a:r>
            <a:r>
              <a:rPr lang="en-US" dirty="0" smtClean="0">
                <a:latin typeface="Arial Black" pitchFamily="34" charset="0"/>
              </a:rPr>
              <a:t>Compile</a:t>
            </a:r>
            <a:endParaRPr lang="en-US" dirty="0"/>
          </a:p>
          <a:p>
            <a:pPr marL="457200" lvl="1" indent="0" algn="ctr">
              <a:buNone/>
            </a:pPr>
            <a:r>
              <a:rPr lang="en-US" sz="2000" dirty="0" smtClean="0"/>
              <a:t>Thanks to Prof. Lauer for an earlier version of some of these slides.</a:t>
            </a:r>
          </a:p>
          <a:p>
            <a:pPr marL="457200" lvl="1" indent="0" algn="ctr">
              <a:buNone/>
            </a:pPr>
            <a:r>
              <a:rPr lang="en-US" sz="2000" dirty="0" smtClean="0"/>
              <a:t>Copyright 2005-2017, Michael J. Ciaraldi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>
          <a:xfrm>
            <a:off x="76201" y="1362075"/>
            <a:ext cx="4800600" cy="4972050"/>
          </a:xfrm>
        </p:spPr>
        <p:txBody>
          <a:bodyPr/>
          <a:lstStyle/>
          <a:p>
            <a:r>
              <a:rPr lang="en-US" dirty="0">
                <a:latin typeface="+mn-lt"/>
              </a:rPr>
              <a:t>Question:– how many calls to </a:t>
            </a:r>
            <a:r>
              <a:rPr lang="en-US" i="1" dirty="0" err="1">
                <a:latin typeface="+mn-lt"/>
              </a:rPr>
              <a:t>addItem</a:t>
            </a:r>
            <a:r>
              <a:rPr lang="en-US" dirty="0">
                <a:latin typeface="+mn-lt"/>
              </a:rPr>
              <a:t> for a tree with 10</a:t>
            </a:r>
            <a:r>
              <a:rPr lang="en-US" baseline="30000" dirty="0">
                <a:latin typeface="+mn-lt"/>
              </a:rPr>
              <a:t>6</a:t>
            </a:r>
            <a:r>
              <a:rPr lang="en-US" dirty="0">
                <a:latin typeface="+mn-lt"/>
              </a:rPr>
              <a:t> nodes?</a:t>
            </a:r>
          </a:p>
          <a:p>
            <a:pPr lvl="1"/>
            <a:r>
              <a:rPr lang="en-US" sz="2000" dirty="0">
                <a:latin typeface="+mn-lt"/>
              </a:rPr>
              <a:t>Assume </a:t>
            </a:r>
            <a:r>
              <a:rPr lang="en-US" sz="2000" i="1" dirty="0">
                <a:latin typeface="+mn-lt"/>
              </a:rPr>
              <a:t>balanced</a:t>
            </a:r>
          </a:p>
          <a:p>
            <a:pPr lvl="1"/>
            <a:r>
              <a:rPr lang="en-US" sz="2000" dirty="0">
                <a:latin typeface="+mn-lt"/>
              </a:rPr>
              <a:t>I.e., </a:t>
            </a:r>
            <a:r>
              <a:rPr lang="en-US" sz="2000" dirty="0" smtClean="0">
                <a:latin typeface="+mn-lt"/>
              </a:rPr>
              <a:t>approx. </a:t>
            </a:r>
            <a:r>
              <a:rPr lang="en-US" sz="2000" dirty="0">
                <a:latin typeface="+mn-lt"/>
              </a:rPr>
              <a:t>same number of nodes on each </a:t>
            </a:r>
            <a:r>
              <a:rPr lang="en-US" sz="2000" dirty="0" err="1">
                <a:latin typeface="+mn-lt"/>
              </a:rPr>
              <a:t>subtree</a:t>
            </a:r>
            <a:endParaRPr lang="en-US" sz="2000" dirty="0">
              <a:latin typeface="+mn-lt"/>
            </a:endParaRPr>
          </a:p>
        </p:txBody>
      </p:sp>
      <p:grpSp>
        <p:nvGrpSpPr>
          <p:cNvPr id="393338" name="Group 122"/>
          <p:cNvGrpSpPr>
            <a:grpSpLocks/>
          </p:cNvGrpSpPr>
          <p:nvPr/>
        </p:nvGrpSpPr>
        <p:grpSpPr bwMode="auto">
          <a:xfrm>
            <a:off x="1208421" y="1670263"/>
            <a:ext cx="7910512" cy="5040313"/>
            <a:chOff x="777" y="1055"/>
            <a:chExt cx="4983" cy="3175"/>
          </a:xfrm>
        </p:grpSpPr>
        <p:grpSp>
          <p:nvGrpSpPr>
            <p:cNvPr id="393339" name="Group 123"/>
            <p:cNvGrpSpPr>
              <a:grpSpLocks/>
            </p:cNvGrpSpPr>
            <p:nvPr/>
          </p:nvGrpSpPr>
          <p:grpSpPr bwMode="auto">
            <a:xfrm>
              <a:off x="3594" y="1055"/>
              <a:ext cx="912" cy="529"/>
              <a:chOff x="3498" y="959"/>
              <a:chExt cx="912" cy="529"/>
            </a:xfrm>
          </p:grpSpPr>
          <p:grpSp>
            <p:nvGrpSpPr>
              <p:cNvPr id="393340" name="Group 124"/>
              <p:cNvGrpSpPr>
                <a:grpSpLocks/>
              </p:cNvGrpSpPr>
              <p:nvPr/>
            </p:nvGrpSpPr>
            <p:grpSpPr bwMode="auto">
              <a:xfrm>
                <a:off x="3498" y="960"/>
                <a:ext cx="912" cy="528"/>
                <a:chOff x="3360" y="912"/>
                <a:chExt cx="912" cy="528"/>
              </a:xfrm>
            </p:grpSpPr>
            <p:sp>
              <p:nvSpPr>
                <p:cNvPr id="393341" name="Rectangle 125"/>
                <p:cNvSpPr>
                  <a:spLocks noChangeArrowheads="1"/>
                </p:cNvSpPr>
                <p:nvPr/>
              </p:nvSpPr>
              <p:spPr bwMode="auto">
                <a:xfrm>
                  <a:off x="3360" y="912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42" name="Line 126"/>
                <p:cNvSpPr>
                  <a:spLocks noChangeShapeType="1"/>
                </p:cNvSpPr>
                <p:nvPr/>
              </p:nvSpPr>
              <p:spPr bwMode="auto">
                <a:xfrm>
                  <a:off x="3360" y="1176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43" name="Line 127"/>
                <p:cNvSpPr>
                  <a:spLocks noChangeShapeType="1"/>
                </p:cNvSpPr>
                <p:nvPr/>
              </p:nvSpPr>
              <p:spPr bwMode="auto">
                <a:xfrm>
                  <a:off x="3816" y="1176"/>
                  <a:ext cx="0" cy="2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344" name="Text Box 128"/>
              <p:cNvSpPr txBox="1">
                <a:spLocks noChangeArrowheads="1"/>
              </p:cNvSpPr>
              <p:nvPr/>
            </p:nvSpPr>
            <p:spPr bwMode="auto">
              <a:xfrm>
                <a:off x="3498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+mn-lt"/>
                  </a:rPr>
                  <a:t>left</a:t>
                </a:r>
              </a:p>
            </p:txBody>
          </p:sp>
          <p:sp>
            <p:nvSpPr>
              <p:cNvPr id="393345" name="Text Box 129"/>
              <p:cNvSpPr txBox="1">
                <a:spLocks noChangeArrowheads="1"/>
              </p:cNvSpPr>
              <p:nvPr/>
            </p:nvSpPr>
            <p:spPr bwMode="auto">
              <a:xfrm>
                <a:off x="4026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right</a:t>
                </a:r>
              </a:p>
            </p:txBody>
          </p:sp>
          <p:sp>
            <p:nvSpPr>
              <p:cNvPr id="393346" name="Text Box 130"/>
              <p:cNvSpPr txBox="1">
                <a:spLocks noChangeArrowheads="1"/>
              </p:cNvSpPr>
              <p:nvPr/>
            </p:nvSpPr>
            <p:spPr bwMode="auto">
              <a:xfrm>
                <a:off x="3498" y="959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latin typeface="+mn-lt"/>
                  </a:rPr>
                  <a:t>payload</a:t>
                </a:r>
              </a:p>
            </p:txBody>
          </p:sp>
        </p:grpSp>
        <p:grpSp>
          <p:nvGrpSpPr>
            <p:cNvPr id="393347" name="Group 131"/>
            <p:cNvGrpSpPr>
              <a:grpSpLocks/>
            </p:cNvGrpSpPr>
            <p:nvPr/>
          </p:nvGrpSpPr>
          <p:grpSpPr bwMode="auto">
            <a:xfrm>
              <a:off x="3072" y="1919"/>
              <a:ext cx="912" cy="529"/>
              <a:chOff x="3498" y="959"/>
              <a:chExt cx="912" cy="529"/>
            </a:xfrm>
          </p:grpSpPr>
          <p:grpSp>
            <p:nvGrpSpPr>
              <p:cNvPr id="393348" name="Group 132"/>
              <p:cNvGrpSpPr>
                <a:grpSpLocks/>
              </p:cNvGrpSpPr>
              <p:nvPr/>
            </p:nvGrpSpPr>
            <p:grpSpPr bwMode="auto">
              <a:xfrm>
                <a:off x="3498" y="960"/>
                <a:ext cx="912" cy="528"/>
                <a:chOff x="3360" y="912"/>
                <a:chExt cx="912" cy="528"/>
              </a:xfrm>
            </p:grpSpPr>
            <p:sp>
              <p:nvSpPr>
                <p:cNvPr id="393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3360" y="912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50" name="Line 134"/>
                <p:cNvSpPr>
                  <a:spLocks noChangeShapeType="1"/>
                </p:cNvSpPr>
                <p:nvPr/>
              </p:nvSpPr>
              <p:spPr bwMode="auto">
                <a:xfrm>
                  <a:off x="3360" y="1176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51" name="Line 135"/>
                <p:cNvSpPr>
                  <a:spLocks noChangeShapeType="1"/>
                </p:cNvSpPr>
                <p:nvPr/>
              </p:nvSpPr>
              <p:spPr bwMode="auto">
                <a:xfrm>
                  <a:off x="3816" y="1176"/>
                  <a:ext cx="0" cy="2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352" name="Text Box 136"/>
              <p:cNvSpPr txBox="1">
                <a:spLocks noChangeArrowheads="1"/>
              </p:cNvSpPr>
              <p:nvPr/>
            </p:nvSpPr>
            <p:spPr bwMode="auto">
              <a:xfrm>
                <a:off x="3498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+mn-lt"/>
                  </a:rPr>
                  <a:t>left</a:t>
                </a:r>
              </a:p>
            </p:txBody>
          </p:sp>
          <p:sp>
            <p:nvSpPr>
              <p:cNvPr id="393353" name="Text Box 137"/>
              <p:cNvSpPr txBox="1">
                <a:spLocks noChangeArrowheads="1"/>
              </p:cNvSpPr>
              <p:nvPr/>
            </p:nvSpPr>
            <p:spPr bwMode="auto">
              <a:xfrm>
                <a:off x="4026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right</a:t>
                </a:r>
              </a:p>
            </p:txBody>
          </p:sp>
          <p:sp>
            <p:nvSpPr>
              <p:cNvPr id="393354" name="Text Box 138"/>
              <p:cNvSpPr txBox="1">
                <a:spLocks noChangeArrowheads="1"/>
              </p:cNvSpPr>
              <p:nvPr/>
            </p:nvSpPr>
            <p:spPr bwMode="auto">
              <a:xfrm>
                <a:off x="3498" y="959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payload</a:t>
                </a:r>
              </a:p>
            </p:txBody>
          </p:sp>
        </p:grpSp>
        <p:grpSp>
          <p:nvGrpSpPr>
            <p:cNvPr id="393355" name="Group 139"/>
            <p:cNvGrpSpPr>
              <a:grpSpLocks/>
            </p:cNvGrpSpPr>
            <p:nvPr/>
          </p:nvGrpSpPr>
          <p:grpSpPr bwMode="auto">
            <a:xfrm>
              <a:off x="4464" y="1877"/>
              <a:ext cx="912" cy="529"/>
              <a:chOff x="3498" y="959"/>
              <a:chExt cx="912" cy="529"/>
            </a:xfrm>
          </p:grpSpPr>
          <p:grpSp>
            <p:nvGrpSpPr>
              <p:cNvPr id="393356" name="Group 140"/>
              <p:cNvGrpSpPr>
                <a:grpSpLocks/>
              </p:cNvGrpSpPr>
              <p:nvPr/>
            </p:nvGrpSpPr>
            <p:grpSpPr bwMode="auto">
              <a:xfrm>
                <a:off x="3498" y="960"/>
                <a:ext cx="912" cy="528"/>
                <a:chOff x="3360" y="912"/>
                <a:chExt cx="912" cy="528"/>
              </a:xfrm>
            </p:grpSpPr>
            <p:sp>
              <p:nvSpPr>
                <p:cNvPr id="393357" name="Rectangle 141"/>
                <p:cNvSpPr>
                  <a:spLocks noChangeArrowheads="1"/>
                </p:cNvSpPr>
                <p:nvPr/>
              </p:nvSpPr>
              <p:spPr bwMode="auto">
                <a:xfrm>
                  <a:off x="3360" y="912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58" name="Line 142"/>
                <p:cNvSpPr>
                  <a:spLocks noChangeShapeType="1"/>
                </p:cNvSpPr>
                <p:nvPr/>
              </p:nvSpPr>
              <p:spPr bwMode="auto">
                <a:xfrm>
                  <a:off x="3360" y="1176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59" name="Line 143"/>
                <p:cNvSpPr>
                  <a:spLocks noChangeShapeType="1"/>
                </p:cNvSpPr>
                <p:nvPr/>
              </p:nvSpPr>
              <p:spPr bwMode="auto">
                <a:xfrm>
                  <a:off x="3816" y="1176"/>
                  <a:ext cx="0" cy="2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360" name="Text Box 144"/>
              <p:cNvSpPr txBox="1">
                <a:spLocks noChangeArrowheads="1"/>
              </p:cNvSpPr>
              <p:nvPr/>
            </p:nvSpPr>
            <p:spPr bwMode="auto">
              <a:xfrm>
                <a:off x="3498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left</a:t>
                </a:r>
              </a:p>
            </p:txBody>
          </p:sp>
          <p:sp>
            <p:nvSpPr>
              <p:cNvPr id="393361" name="Text Box 145"/>
              <p:cNvSpPr txBox="1">
                <a:spLocks noChangeArrowheads="1"/>
              </p:cNvSpPr>
              <p:nvPr/>
            </p:nvSpPr>
            <p:spPr bwMode="auto">
              <a:xfrm>
                <a:off x="4026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right</a:t>
                </a:r>
              </a:p>
            </p:txBody>
          </p:sp>
          <p:sp>
            <p:nvSpPr>
              <p:cNvPr id="393362" name="Text Box 146"/>
              <p:cNvSpPr txBox="1">
                <a:spLocks noChangeArrowheads="1"/>
              </p:cNvSpPr>
              <p:nvPr/>
            </p:nvSpPr>
            <p:spPr bwMode="auto">
              <a:xfrm>
                <a:off x="3498" y="959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payload</a:t>
                </a:r>
              </a:p>
            </p:txBody>
          </p:sp>
        </p:grpSp>
        <p:grpSp>
          <p:nvGrpSpPr>
            <p:cNvPr id="393363" name="Group 147"/>
            <p:cNvGrpSpPr>
              <a:grpSpLocks/>
            </p:cNvGrpSpPr>
            <p:nvPr/>
          </p:nvGrpSpPr>
          <p:grpSpPr bwMode="auto">
            <a:xfrm>
              <a:off x="4848" y="2927"/>
              <a:ext cx="912" cy="529"/>
              <a:chOff x="3498" y="959"/>
              <a:chExt cx="912" cy="529"/>
            </a:xfrm>
          </p:grpSpPr>
          <p:grpSp>
            <p:nvGrpSpPr>
              <p:cNvPr id="393364" name="Group 148"/>
              <p:cNvGrpSpPr>
                <a:grpSpLocks/>
              </p:cNvGrpSpPr>
              <p:nvPr/>
            </p:nvGrpSpPr>
            <p:grpSpPr bwMode="auto">
              <a:xfrm>
                <a:off x="3498" y="960"/>
                <a:ext cx="912" cy="528"/>
                <a:chOff x="3360" y="912"/>
                <a:chExt cx="912" cy="528"/>
              </a:xfrm>
            </p:grpSpPr>
            <p:sp>
              <p:nvSpPr>
                <p:cNvPr id="39336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360" y="912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66" name="Line 150"/>
                <p:cNvSpPr>
                  <a:spLocks noChangeShapeType="1"/>
                </p:cNvSpPr>
                <p:nvPr/>
              </p:nvSpPr>
              <p:spPr bwMode="auto">
                <a:xfrm>
                  <a:off x="3360" y="1176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67" name="Line 151"/>
                <p:cNvSpPr>
                  <a:spLocks noChangeShapeType="1"/>
                </p:cNvSpPr>
                <p:nvPr/>
              </p:nvSpPr>
              <p:spPr bwMode="auto">
                <a:xfrm>
                  <a:off x="3816" y="1176"/>
                  <a:ext cx="0" cy="2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368" name="Text Box 152"/>
              <p:cNvSpPr txBox="1">
                <a:spLocks noChangeArrowheads="1"/>
              </p:cNvSpPr>
              <p:nvPr/>
            </p:nvSpPr>
            <p:spPr bwMode="auto">
              <a:xfrm>
                <a:off x="3498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left</a:t>
                </a:r>
              </a:p>
            </p:txBody>
          </p:sp>
          <p:sp>
            <p:nvSpPr>
              <p:cNvPr id="393369" name="Text Box 153"/>
              <p:cNvSpPr txBox="1">
                <a:spLocks noChangeArrowheads="1"/>
              </p:cNvSpPr>
              <p:nvPr/>
            </p:nvSpPr>
            <p:spPr bwMode="auto">
              <a:xfrm>
                <a:off x="4026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right</a:t>
                </a:r>
              </a:p>
            </p:txBody>
          </p:sp>
          <p:sp>
            <p:nvSpPr>
              <p:cNvPr id="393370" name="Text Box 154"/>
              <p:cNvSpPr txBox="1">
                <a:spLocks noChangeArrowheads="1"/>
              </p:cNvSpPr>
              <p:nvPr/>
            </p:nvSpPr>
            <p:spPr bwMode="auto">
              <a:xfrm>
                <a:off x="3498" y="959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payload</a:t>
                </a:r>
              </a:p>
            </p:txBody>
          </p:sp>
        </p:grpSp>
        <p:grpSp>
          <p:nvGrpSpPr>
            <p:cNvPr id="393371" name="Group 155"/>
            <p:cNvGrpSpPr>
              <a:grpSpLocks/>
            </p:cNvGrpSpPr>
            <p:nvPr/>
          </p:nvGrpSpPr>
          <p:grpSpPr bwMode="auto">
            <a:xfrm>
              <a:off x="3762" y="2879"/>
              <a:ext cx="912" cy="529"/>
              <a:chOff x="3498" y="959"/>
              <a:chExt cx="912" cy="529"/>
            </a:xfrm>
          </p:grpSpPr>
          <p:grpSp>
            <p:nvGrpSpPr>
              <p:cNvPr id="393372" name="Group 156"/>
              <p:cNvGrpSpPr>
                <a:grpSpLocks/>
              </p:cNvGrpSpPr>
              <p:nvPr/>
            </p:nvGrpSpPr>
            <p:grpSpPr bwMode="auto">
              <a:xfrm>
                <a:off x="3498" y="960"/>
                <a:ext cx="912" cy="528"/>
                <a:chOff x="3360" y="912"/>
                <a:chExt cx="912" cy="528"/>
              </a:xfrm>
            </p:grpSpPr>
            <p:sp>
              <p:nvSpPr>
                <p:cNvPr id="39337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360" y="912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74" name="Line 158"/>
                <p:cNvSpPr>
                  <a:spLocks noChangeShapeType="1"/>
                </p:cNvSpPr>
                <p:nvPr/>
              </p:nvSpPr>
              <p:spPr bwMode="auto">
                <a:xfrm>
                  <a:off x="3360" y="1176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75" name="Line 159"/>
                <p:cNvSpPr>
                  <a:spLocks noChangeShapeType="1"/>
                </p:cNvSpPr>
                <p:nvPr/>
              </p:nvSpPr>
              <p:spPr bwMode="auto">
                <a:xfrm>
                  <a:off x="3816" y="1176"/>
                  <a:ext cx="0" cy="2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376" name="Text Box 160"/>
              <p:cNvSpPr txBox="1">
                <a:spLocks noChangeArrowheads="1"/>
              </p:cNvSpPr>
              <p:nvPr/>
            </p:nvSpPr>
            <p:spPr bwMode="auto">
              <a:xfrm>
                <a:off x="3498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left</a:t>
                </a:r>
              </a:p>
            </p:txBody>
          </p:sp>
          <p:sp>
            <p:nvSpPr>
              <p:cNvPr id="393377" name="Text Box 161"/>
              <p:cNvSpPr txBox="1">
                <a:spLocks noChangeArrowheads="1"/>
              </p:cNvSpPr>
              <p:nvPr/>
            </p:nvSpPr>
            <p:spPr bwMode="auto">
              <a:xfrm>
                <a:off x="4026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right</a:t>
                </a:r>
              </a:p>
            </p:txBody>
          </p:sp>
          <p:sp>
            <p:nvSpPr>
              <p:cNvPr id="393378" name="Text Box 162"/>
              <p:cNvSpPr txBox="1">
                <a:spLocks noChangeArrowheads="1"/>
              </p:cNvSpPr>
              <p:nvPr/>
            </p:nvSpPr>
            <p:spPr bwMode="auto">
              <a:xfrm>
                <a:off x="3498" y="959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payload</a:t>
                </a:r>
              </a:p>
            </p:txBody>
          </p:sp>
        </p:grpSp>
        <p:grpSp>
          <p:nvGrpSpPr>
            <p:cNvPr id="393379" name="Group 163"/>
            <p:cNvGrpSpPr>
              <a:grpSpLocks/>
            </p:cNvGrpSpPr>
            <p:nvPr/>
          </p:nvGrpSpPr>
          <p:grpSpPr bwMode="auto">
            <a:xfrm>
              <a:off x="2064" y="2687"/>
              <a:ext cx="912" cy="529"/>
              <a:chOff x="3498" y="959"/>
              <a:chExt cx="912" cy="529"/>
            </a:xfrm>
          </p:grpSpPr>
          <p:grpSp>
            <p:nvGrpSpPr>
              <p:cNvPr id="393380" name="Group 164"/>
              <p:cNvGrpSpPr>
                <a:grpSpLocks/>
              </p:cNvGrpSpPr>
              <p:nvPr/>
            </p:nvGrpSpPr>
            <p:grpSpPr bwMode="auto">
              <a:xfrm>
                <a:off x="3498" y="960"/>
                <a:ext cx="912" cy="528"/>
                <a:chOff x="3360" y="912"/>
                <a:chExt cx="912" cy="528"/>
              </a:xfrm>
            </p:grpSpPr>
            <p:sp>
              <p:nvSpPr>
                <p:cNvPr id="393381" name="Rectangle 165"/>
                <p:cNvSpPr>
                  <a:spLocks noChangeArrowheads="1"/>
                </p:cNvSpPr>
                <p:nvPr/>
              </p:nvSpPr>
              <p:spPr bwMode="auto">
                <a:xfrm>
                  <a:off x="3360" y="912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82" name="Line 166"/>
                <p:cNvSpPr>
                  <a:spLocks noChangeShapeType="1"/>
                </p:cNvSpPr>
                <p:nvPr/>
              </p:nvSpPr>
              <p:spPr bwMode="auto">
                <a:xfrm>
                  <a:off x="3360" y="1176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83" name="Line 167"/>
                <p:cNvSpPr>
                  <a:spLocks noChangeShapeType="1"/>
                </p:cNvSpPr>
                <p:nvPr/>
              </p:nvSpPr>
              <p:spPr bwMode="auto">
                <a:xfrm>
                  <a:off x="3816" y="1176"/>
                  <a:ext cx="0" cy="2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384" name="Text Box 168"/>
              <p:cNvSpPr txBox="1">
                <a:spLocks noChangeArrowheads="1"/>
              </p:cNvSpPr>
              <p:nvPr/>
            </p:nvSpPr>
            <p:spPr bwMode="auto">
              <a:xfrm>
                <a:off x="3498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left</a:t>
                </a:r>
              </a:p>
            </p:txBody>
          </p:sp>
          <p:sp>
            <p:nvSpPr>
              <p:cNvPr id="393385" name="Text Box 169"/>
              <p:cNvSpPr txBox="1">
                <a:spLocks noChangeArrowheads="1"/>
              </p:cNvSpPr>
              <p:nvPr/>
            </p:nvSpPr>
            <p:spPr bwMode="auto">
              <a:xfrm>
                <a:off x="4026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right</a:t>
                </a:r>
              </a:p>
            </p:txBody>
          </p:sp>
          <p:sp>
            <p:nvSpPr>
              <p:cNvPr id="393386" name="Text Box 170"/>
              <p:cNvSpPr txBox="1">
                <a:spLocks noChangeArrowheads="1"/>
              </p:cNvSpPr>
              <p:nvPr/>
            </p:nvSpPr>
            <p:spPr bwMode="auto">
              <a:xfrm>
                <a:off x="3498" y="959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payload</a:t>
                </a:r>
              </a:p>
            </p:txBody>
          </p:sp>
        </p:grpSp>
        <p:grpSp>
          <p:nvGrpSpPr>
            <p:cNvPr id="393387" name="Group 171"/>
            <p:cNvGrpSpPr>
              <a:grpSpLocks/>
            </p:cNvGrpSpPr>
            <p:nvPr/>
          </p:nvGrpSpPr>
          <p:grpSpPr bwMode="auto">
            <a:xfrm>
              <a:off x="954" y="3287"/>
              <a:ext cx="912" cy="529"/>
              <a:chOff x="3498" y="959"/>
              <a:chExt cx="912" cy="529"/>
            </a:xfrm>
          </p:grpSpPr>
          <p:grpSp>
            <p:nvGrpSpPr>
              <p:cNvPr id="393388" name="Group 172"/>
              <p:cNvGrpSpPr>
                <a:grpSpLocks/>
              </p:cNvGrpSpPr>
              <p:nvPr/>
            </p:nvGrpSpPr>
            <p:grpSpPr bwMode="auto">
              <a:xfrm>
                <a:off x="3498" y="960"/>
                <a:ext cx="912" cy="528"/>
                <a:chOff x="3360" y="912"/>
                <a:chExt cx="912" cy="528"/>
              </a:xfrm>
            </p:grpSpPr>
            <p:sp>
              <p:nvSpPr>
                <p:cNvPr id="393389" name="Rectangle 173"/>
                <p:cNvSpPr>
                  <a:spLocks noChangeArrowheads="1"/>
                </p:cNvSpPr>
                <p:nvPr/>
              </p:nvSpPr>
              <p:spPr bwMode="auto">
                <a:xfrm>
                  <a:off x="3360" y="912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90" name="Line 174"/>
                <p:cNvSpPr>
                  <a:spLocks noChangeShapeType="1"/>
                </p:cNvSpPr>
                <p:nvPr/>
              </p:nvSpPr>
              <p:spPr bwMode="auto">
                <a:xfrm>
                  <a:off x="3360" y="1176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91" name="Line 175"/>
                <p:cNvSpPr>
                  <a:spLocks noChangeShapeType="1"/>
                </p:cNvSpPr>
                <p:nvPr/>
              </p:nvSpPr>
              <p:spPr bwMode="auto">
                <a:xfrm>
                  <a:off x="3816" y="1176"/>
                  <a:ext cx="0" cy="2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392" name="Text Box 176"/>
              <p:cNvSpPr txBox="1">
                <a:spLocks noChangeArrowheads="1"/>
              </p:cNvSpPr>
              <p:nvPr/>
            </p:nvSpPr>
            <p:spPr bwMode="auto">
              <a:xfrm>
                <a:off x="3498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left</a:t>
                </a:r>
              </a:p>
            </p:txBody>
          </p:sp>
          <p:sp>
            <p:nvSpPr>
              <p:cNvPr id="393393" name="Text Box 177"/>
              <p:cNvSpPr txBox="1">
                <a:spLocks noChangeArrowheads="1"/>
              </p:cNvSpPr>
              <p:nvPr/>
            </p:nvSpPr>
            <p:spPr bwMode="auto">
              <a:xfrm>
                <a:off x="4026" y="12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+mn-lt"/>
                  </a:rPr>
                  <a:t>right</a:t>
                </a:r>
              </a:p>
            </p:txBody>
          </p:sp>
          <p:sp>
            <p:nvSpPr>
              <p:cNvPr id="393394" name="Text Box 178"/>
              <p:cNvSpPr txBox="1">
                <a:spLocks noChangeArrowheads="1"/>
              </p:cNvSpPr>
              <p:nvPr/>
            </p:nvSpPr>
            <p:spPr bwMode="auto">
              <a:xfrm>
                <a:off x="3498" y="959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payload</a:t>
                </a:r>
              </a:p>
            </p:txBody>
          </p:sp>
        </p:grpSp>
        <p:grpSp>
          <p:nvGrpSpPr>
            <p:cNvPr id="393395" name="Group 179"/>
            <p:cNvGrpSpPr>
              <a:grpSpLocks/>
            </p:cNvGrpSpPr>
            <p:nvPr/>
          </p:nvGrpSpPr>
          <p:grpSpPr bwMode="auto">
            <a:xfrm>
              <a:off x="5376" y="3306"/>
              <a:ext cx="354" cy="540"/>
              <a:chOff x="3144" y="3204"/>
              <a:chExt cx="354" cy="540"/>
            </a:xfrm>
          </p:grpSpPr>
          <p:grpSp>
            <p:nvGrpSpPr>
              <p:cNvPr id="393396" name="Group 180"/>
              <p:cNvGrpSpPr>
                <a:grpSpLocks/>
              </p:cNvGrpSpPr>
              <p:nvPr/>
            </p:nvGrpSpPr>
            <p:grpSpPr bwMode="auto">
              <a:xfrm>
                <a:off x="3306" y="3600"/>
                <a:ext cx="192" cy="144"/>
                <a:chOff x="461" y="3552"/>
                <a:chExt cx="192" cy="144"/>
              </a:xfrm>
            </p:grpSpPr>
            <p:sp>
              <p:nvSpPr>
                <p:cNvPr id="393397" name="Line 181"/>
                <p:cNvSpPr>
                  <a:spLocks noChangeShapeType="1"/>
                </p:cNvSpPr>
                <p:nvPr/>
              </p:nvSpPr>
              <p:spPr bwMode="auto">
                <a:xfrm>
                  <a:off x="46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98" name="Line 182"/>
                <p:cNvSpPr>
                  <a:spLocks noChangeShapeType="1"/>
                </p:cNvSpPr>
                <p:nvPr/>
              </p:nvSpPr>
              <p:spPr bwMode="auto">
                <a:xfrm>
                  <a:off x="485" y="360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399" name="Line 183"/>
                <p:cNvSpPr>
                  <a:spLocks noChangeShapeType="1"/>
                </p:cNvSpPr>
                <p:nvPr/>
              </p:nvSpPr>
              <p:spPr bwMode="auto">
                <a:xfrm>
                  <a:off x="508" y="3648"/>
                  <a:ext cx="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00" name="Line 184"/>
                <p:cNvSpPr>
                  <a:spLocks noChangeShapeType="1"/>
                </p:cNvSpPr>
                <p:nvPr/>
              </p:nvSpPr>
              <p:spPr bwMode="auto">
                <a:xfrm>
                  <a:off x="528" y="3696"/>
                  <a:ext cx="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401" name="Freeform 185"/>
              <p:cNvSpPr>
                <a:spLocks/>
              </p:cNvSpPr>
              <p:nvPr/>
            </p:nvSpPr>
            <p:spPr bwMode="auto">
              <a:xfrm>
                <a:off x="3144" y="3204"/>
                <a:ext cx="259" cy="384"/>
              </a:xfrm>
              <a:custGeom>
                <a:avLst/>
                <a:gdLst>
                  <a:gd name="T0" fmla="*/ 0 w 259"/>
                  <a:gd name="T1" fmla="*/ 0 h 384"/>
                  <a:gd name="T2" fmla="*/ 114 w 259"/>
                  <a:gd name="T3" fmla="*/ 102 h 384"/>
                  <a:gd name="T4" fmla="*/ 216 w 259"/>
                  <a:gd name="T5" fmla="*/ 216 h 384"/>
                  <a:gd name="T6" fmla="*/ 259 w 259"/>
                  <a:gd name="T7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9" h="384">
                    <a:moveTo>
                      <a:pt x="0" y="0"/>
                    </a:moveTo>
                    <a:cubicBezTo>
                      <a:pt x="18" y="17"/>
                      <a:pt x="78" y="66"/>
                      <a:pt x="114" y="102"/>
                    </a:cubicBezTo>
                    <a:cubicBezTo>
                      <a:pt x="150" y="138"/>
                      <a:pt x="192" y="169"/>
                      <a:pt x="216" y="216"/>
                    </a:cubicBezTo>
                    <a:cubicBezTo>
                      <a:pt x="240" y="263"/>
                      <a:pt x="250" y="349"/>
                      <a:pt x="259" y="38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93402" name="Group 186"/>
            <p:cNvGrpSpPr>
              <a:grpSpLocks/>
            </p:cNvGrpSpPr>
            <p:nvPr/>
          </p:nvGrpSpPr>
          <p:grpSpPr bwMode="auto">
            <a:xfrm>
              <a:off x="4402" y="3288"/>
              <a:ext cx="354" cy="540"/>
              <a:chOff x="3144" y="3204"/>
              <a:chExt cx="354" cy="540"/>
            </a:xfrm>
          </p:grpSpPr>
          <p:grpSp>
            <p:nvGrpSpPr>
              <p:cNvPr id="393403" name="Group 187"/>
              <p:cNvGrpSpPr>
                <a:grpSpLocks/>
              </p:cNvGrpSpPr>
              <p:nvPr/>
            </p:nvGrpSpPr>
            <p:grpSpPr bwMode="auto">
              <a:xfrm>
                <a:off x="3306" y="3600"/>
                <a:ext cx="192" cy="144"/>
                <a:chOff x="461" y="3552"/>
                <a:chExt cx="192" cy="144"/>
              </a:xfrm>
            </p:grpSpPr>
            <p:sp>
              <p:nvSpPr>
                <p:cNvPr id="393404" name="Line 188"/>
                <p:cNvSpPr>
                  <a:spLocks noChangeShapeType="1"/>
                </p:cNvSpPr>
                <p:nvPr/>
              </p:nvSpPr>
              <p:spPr bwMode="auto">
                <a:xfrm>
                  <a:off x="46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05" name="Line 189"/>
                <p:cNvSpPr>
                  <a:spLocks noChangeShapeType="1"/>
                </p:cNvSpPr>
                <p:nvPr/>
              </p:nvSpPr>
              <p:spPr bwMode="auto">
                <a:xfrm>
                  <a:off x="485" y="360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06" name="Line 190"/>
                <p:cNvSpPr>
                  <a:spLocks noChangeShapeType="1"/>
                </p:cNvSpPr>
                <p:nvPr/>
              </p:nvSpPr>
              <p:spPr bwMode="auto">
                <a:xfrm>
                  <a:off x="508" y="3648"/>
                  <a:ext cx="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07" name="Line 191"/>
                <p:cNvSpPr>
                  <a:spLocks noChangeShapeType="1"/>
                </p:cNvSpPr>
                <p:nvPr/>
              </p:nvSpPr>
              <p:spPr bwMode="auto">
                <a:xfrm>
                  <a:off x="528" y="3696"/>
                  <a:ext cx="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408" name="Freeform 192"/>
              <p:cNvSpPr>
                <a:spLocks/>
              </p:cNvSpPr>
              <p:nvPr/>
            </p:nvSpPr>
            <p:spPr bwMode="auto">
              <a:xfrm>
                <a:off x="3144" y="3204"/>
                <a:ext cx="259" cy="384"/>
              </a:xfrm>
              <a:custGeom>
                <a:avLst/>
                <a:gdLst>
                  <a:gd name="T0" fmla="*/ 0 w 259"/>
                  <a:gd name="T1" fmla="*/ 0 h 384"/>
                  <a:gd name="T2" fmla="*/ 114 w 259"/>
                  <a:gd name="T3" fmla="*/ 102 h 384"/>
                  <a:gd name="T4" fmla="*/ 216 w 259"/>
                  <a:gd name="T5" fmla="*/ 216 h 384"/>
                  <a:gd name="T6" fmla="*/ 259 w 259"/>
                  <a:gd name="T7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9" h="384">
                    <a:moveTo>
                      <a:pt x="0" y="0"/>
                    </a:moveTo>
                    <a:cubicBezTo>
                      <a:pt x="18" y="17"/>
                      <a:pt x="78" y="66"/>
                      <a:pt x="114" y="102"/>
                    </a:cubicBezTo>
                    <a:cubicBezTo>
                      <a:pt x="150" y="138"/>
                      <a:pt x="192" y="169"/>
                      <a:pt x="216" y="216"/>
                    </a:cubicBezTo>
                    <a:cubicBezTo>
                      <a:pt x="240" y="263"/>
                      <a:pt x="250" y="349"/>
                      <a:pt x="259" y="38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93409" name="Group 193"/>
            <p:cNvGrpSpPr>
              <a:grpSpLocks/>
            </p:cNvGrpSpPr>
            <p:nvPr/>
          </p:nvGrpSpPr>
          <p:grpSpPr bwMode="auto">
            <a:xfrm flipH="1">
              <a:off x="3696" y="3288"/>
              <a:ext cx="354" cy="540"/>
              <a:chOff x="3144" y="3204"/>
              <a:chExt cx="354" cy="540"/>
            </a:xfrm>
          </p:grpSpPr>
          <p:grpSp>
            <p:nvGrpSpPr>
              <p:cNvPr id="393410" name="Group 194"/>
              <p:cNvGrpSpPr>
                <a:grpSpLocks/>
              </p:cNvGrpSpPr>
              <p:nvPr/>
            </p:nvGrpSpPr>
            <p:grpSpPr bwMode="auto">
              <a:xfrm>
                <a:off x="3306" y="3600"/>
                <a:ext cx="192" cy="144"/>
                <a:chOff x="461" y="3552"/>
                <a:chExt cx="192" cy="144"/>
              </a:xfrm>
            </p:grpSpPr>
            <p:sp>
              <p:nvSpPr>
                <p:cNvPr id="393411" name="Line 195"/>
                <p:cNvSpPr>
                  <a:spLocks noChangeShapeType="1"/>
                </p:cNvSpPr>
                <p:nvPr/>
              </p:nvSpPr>
              <p:spPr bwMode="auto">
                <a:xfrm>
                  <a:off x="46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12" name="Line 196"/>
                <p:cNvSpPr>
                  <a:spLocks noChangeShapeType="1"/>
                </p:cNvSpPr>
                <p:nvPr/>
              </p:nvSpPr>
              <p:spPr bwMode="auto">
                <a:xfrm>
                  <a:off x="485" y="360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13" name="Line 197"/>
                <p:cNvSpPr>
                  <a:spLocks noChangeShapeType="1"/>
                </p:cNvSpPr>
                <p:nvPr/>
              </p:nvSpPr>
              <p:spPr bwMode="auto">
                <a:xfrm>
                  <a:off x="508" y="3648"/>
                  <a:ext cx="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14" name="Line 198"/>
                <p:cNvSpPr>
                  <a:spLocks noChangeShapeType="1"/>
                </p:cNvSpPr>
                <p:nvPr/>
              </p:nvSpPr>
              <p:spPr bwMode="auto">
                <a:xfrm>
                  <a:off x="528" y="3696"/>
                  <a:ext cx="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415" name="Freeform 199"/>
              <p:cNvSpPr>
                <a:spLocks/>
              </p:cNvSpPr>
              <p:nvPr/>
            </p:nvSpPr>
            <p:spPr bwMode="auto">
              <a:xfrm>
                <a:off x="3144" y="3204"/>
                <a:ext cx="259" cy="384"/>
              </a:xfrm>
              <a:custGeom>
                <a:avLst/>
                <a:gdLst>
                  <a:gd name="T0" fmla="*/ 0 w 259"/>
                  <a:gd name="T1" fmla="*/ 0 h 384"/>
                  <a:gd name="T2" fmla="*/ 114 w 259"/>
                  <a:gd name="T3" fmla="*/ 102 h 384"/>
                  <a:gd name="T4" fmla="*/ 216 w 259"/>
                  <a:gd name="T5" fmla="*/ 216 h 384"/>
                  <a:gd name="T6" fmla="*/ 259 w 259"/>
                  <a:gd name="T7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9" h="384">
                    <a:moveTo>
                      <a:pt x="0" y="0"/>
                    </a:moveTo>
                    <a:cubicBezTo>
                      <a:pt x="18" y="17"/>
                      <a:pt x="78" y="66"/>
                      <a:pt x="114" y="102"/>
                    </a:cubicBezTo>
                    <a:cubicBezTo>
                      <a:pt x="150" y="138"/>
                      <a:pt x="192" y="169"/>
                      <a:pt x="216" y="216"/>
                    </a:cubicBezTo>
                    <a:cubicBezTo>
                      <a:pt x="240" y="263"/>
                      <a:pt x="250" y="349"/>
                      <a:pt x="259" y="38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93416" name="Group 200"/>
            <p:cNvGrpSpPr>
              <a:grpSpLocks/>
            </p:cNvGrpSpPr>
            <p:nvPr/>
          </p:nvGrpSpPr>
          <p:grpSpPr bwMode="auto">
            <a:xfrm flipH="1">
              <a:off x="4815" y="3360"/>
              <a:ext cx="354" cy="540"/>
              <a:chOff x="3144" y="3204"/>
              <a:chExt cx="354" cy="540"/>
            </a:xfrm>
          </p:grpSpPr>
          <p:grpSp>
            <p:nvGrpSpPr>
              <p:cNvPr id="393417" name="Group 201"/>
              <p:cNvGrpSpPr>
                <a:grpSpLocks/>
              </p:cNvGrpSpPr>
              <p:nvPr/>
            </p:nvGrpSpPr>
            <p:grpSpPr bwMode="auto">
              <a:xfrm>
                <a:off x="3306" y="3600"/>
                <a:ext cx="192" cy="144"/>
                <a:chOff x="461" y="3552"/>
                <a:chExt cx="192" cy="144"/>
              </a:xfrm>
            </p:grpSpPr>
            <p:sp>
              <p:nvSpPr>
                <p:cNvPr id="393418" name="Line 202"/>
                <p:cNvSpPr>
                  <a:spLocks noChangeShapeType="1"/>
                </p:cNvSpPr>
                <p:nvPr/>
              </p:nvSpPr>
              <p:spPr bwMode="auto">
                <a:xfrm>
                  <a:off x="46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19" name="Line 203"/>
                <p:cNvSpPr>
                  <a:spLocks noChangeShapeType="1"/>
                </p:cNvSpPr>
                <p:nvPr/>
              </p:nvSpPr>
              <p:spPr bwMode="auto">
                <a:xfrm>
                  <a:off x="485" y="360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20" name="Line 204"/>
                <p:cNvSpPr>
                  <a:spLocks noChangeShapeType="1"/>
                </p:cNvSpPr>
                <p:nvPr/>
              </p:nvSpPr>
              <p:spPr bwMode="auto">
                <a:xfrm>
                  <a:off x="508" y="3648"/>
                  <a:ext cx="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21" name="Line 205"/>
                <p:cNvSpPr>
                  <a:spLocks noChangeShapeType="1"/>
                </p:cNvSpPr>
                <p:nvPr/>
              </p:nvSpPr>
              <p:spPr bwMode="auto">
                <a:xfrm>
                  <a:off x="528" y="3696"/>
                  <a:ext cx="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422" name="Freeform 206"/>
              <p:cNvSpPr>
                <a:spLocks/>
              </p:cNvSpPr>
              <p:nvPr/>
            </p:nvSpPr>
            <p:spPr bwMode="auto">
              <a:xfrm>
                <a:off x="3144" y="3204"/>
                <a:ext cx="259" cy="384"/>
              </a:xfrm>
              <a:custGeom>
                <a:avLst/>
                <a:gdLst>
                  <a:gd name="T0" fmla="*/ 0 w 259"/>
                  <a:gd name="T1" fmla="*/ 0 h 384"/>
                  <a:gd name="T2" fmla="*/ 114 w 259"/>
                  <a:gd name="T3" fmla="*/ 102 h 384"/>
                  <a:gd name="T4" fmla="*/ 216 w 259"/>
                  <a:gd name="T5" fmla="*/ 216 h 384"/>
                  <a:gd name="T6" fmla="*/ 259 w 259"/>
                  <a:gd name="T7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9" h="384">
                    <a:moveTo>
                      <a:pt x="0" y="0"/>
                    </a:moveTo>
                    <a:cubicBezTo>
                      <a:pt x="18" y="17"/>
                      <a:pt x="78" y="66"/>
                      <a:pt x="114" y="102"/>
                    </a:cubicBezTo>
                    <a:cubicBezTo>
                      <a:pt x="150" y="138"/>
                      <a:pt x="192" y="169"/>
                      <a:pt x="216" y="216"/>
                    </a:cubicBezTo>
                    <a:cubicBezTo>
                      <a:pt x="240" y="263"/>
                      <a:pt x="250" y="349"/>
                      <a:pt x="259" y="38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93423" name="Freeform 207"/>
            <p:cNvSpPr>
              <a:spLocks/>
            </p:cNvSpPr>
            <p:nvPr/>
          </p:nvSpPr>
          <p:spPr bwMode="auto">
            <a:xfrm>
              <a:off x="5100" y="2358"/>
              <a:ext cx="152" cy="570"/>
            </a:xfrm>
            <a:custGeom>
              <a:avLst/>
              <a:gdLst>
                <a:gd name="T0" fmla="*/ 0 w 152"/>
                <a:gd name="T1" fmla="*/ 0 h 570"/>
                <a:gd name="T2" fmla="*/ 126 w 152"/>
                <a:gd name="T3" fmla="*/ 162 h 570"/>
                <a:gd name="T4" fmla="*/ 150 w 152"/>
                <a:gd name="T5" fmla="*/ 318 h 570"/>
                <a:gd name="T6" fmla="*/ 114 w 152"/>
                <a:gd name="T7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70">
                  <a:moveTo>
                    <a:pt x="0" y="0"/>
                  </a:moveTo>
                  <a:cubicBezTo>
                    <a:pt x="21" y="27"/>
                    <a:pt x="101" y="109"/>
                    <a:pt x="126" y="162"/>
                  </a:cubicBezTo>
                  <a:cubicBezTo>
                    <a:pt x="151" y="215"/>
                    <a:pt x="152" y="250"/>
                    <a:pt x="150" y="318"/>
                  </a:cubicBezTo>
                  <a:cubicBezTo>
                    <a:pt x="148" y="386"/>
                    <a:pt x="121" y="518"/>
                    <a:pt x="114" y="57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3424" name="Freeform 208"/>
            <p:cNvSpPr>
              <a:spLocks/>
            </p:cNvSpPr>
            <p:nvPr/>
          </p:nvSpPr>
          <p:spPr bwMode="auto">
            <a:xfrm>
              <a:off x="4140" y="2358"/>
              <a:ext cx="454" cy="516"/>
            </a:xfrm>
            <a:custGeom>
              <a:avLst/>
              <a:gdLst>
                <a:gd name="T0" fmla="*/ 454 w 454"/>
                <a:gd name="T1" fmla="*/ 0 h 516"/>
                <a:gd name="T2" fmla="*/ 276 w 454"/>
                <a:gd name="T3" fmla="*/ 102 h 516"/>
                <a:gd name="T4" fmla="*/ 138 w 454"/>
                <a:gd name="T5" fmla="*/ 252 h 516"/>
                <a:gd name="T6" fmla="*/ 0 w 454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516">
                  <a:moveTo>
                    <a:pt x="454" y="0"/>
                  </a:moveTo>
                  <a:cubicBezTo>
                    <a:pt x="424" y="17"/>
                    <a:pt x="329" y="60"/>
                    <a:pt x="276" y="102"/>
                  </a:cubicBezTo>
                  <a:cubicBezTo>
                    <a:pt x="223" y="144"/>
                    <a:pt x="184" y="183"/>
                    <a:pt x="138" y="252"/>
                  </a:cubicBezTo>
                  <a:cubicBezTo>
                    <a:pt x="92" y="321"/>
                    <a:pt x="29" y="461"/>
                    <a:pt x="0" y="5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3425" name="Freeform 209"/>
            <p:cNvSpPr>
              <a:spLocks/>
            </p:cNvSpPr>
            <p:nvPr/>
          </p:nvSpPr>
          <p:spPr bwMode="auto">
            <a:xfrm>
              <a:off x="4412" y="1536"/>
              <a:ext cx="207" cy="342"/>
            </a:xfrm>
            <a:custGeom>
              <a:avLst/>
              <a:gdLst>
                <a:gd name="T0" fmla="*/ 0 w 207"/>
                <a:gd name="T1" fmla="*/ 0 h 342"/>
                <a:gd name="T2" fmla="*/ 130 w 207"/>
                <a:gd name="T3" fmla="*/ 102 h 342"/>
                <a:gd name="T4" fmla="*/ 178 w 207"/>
                <a:gd name="T5" fmla="*/ 156 h 342"/>
                <a:gd name="T6" fmla="*/ 202 w 207"/>
                <a:gd name="T7" fmla="*/ 222 h 342"/>
                <a:gd name="T8" fmla="*/ 148 w 20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342">
                  <a:moveTo>
                    <a:pt x="0" y="0"/>
                  </a:moveTo>
                  <a:cubicBezTo>
                    <a:pt x="22" y="17"/>
                    <a:pt x="100" y="76"/>
                    <a:pt x="130" y="102"/>
                  </a:cubicBezTo>
                  <a:cubicBezTo>
                    <a:pt x="160" y="128"/>
                    <a:pt x="166" y="136"/>
                    <a:pt x="178" y="156"/>
                  </a:cubicBezTo>
                  <a:cubicBezTo>
                    <a:pt x="190" y="176"/>
                    <a:pt x="207" y="191"/>
                    <a:pt x="202" y="222"/>
                  </a:cubicBezTo>
                  <a:cubicBezTo>
                    <a:pt x="197" y="253"/>
                    <a:pt x="159" y="317"/>
                    <a:pt x="148" y="34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3426" name="Freeform 210"/>
            <p:cNvSpPr>
              <a:spLocks/>
            </p:cNvSpPr>
            <p:nvPr/>
          </p:nvSpPr>
          <p:spPr bwMode="auto">
            <a:xfrm>
              <a:off x="2784" y="2352"/>
              <a:ext cx="474" cy="354"/>
            </a:xfrm>
            <a:custGeom>
              <a:avLst/>
              <a:gdLst>
                <a:gd name="T0" fmla="*/ 474 w 474"/>
                <a:gd name="T1" fmla="*/ 0 h 354"/>
                <a:gd name="T2" fmla="*/ 330 w 474"/>
                <a:gd name="T3" fmla="*/ 150 h 354"/>
                <a:gd name="T4" fmla="*/ 198 w 474"/>
                <a:gd name="T5" fmla="*/ 264 h 354"/>
                <a:gd name="T6" fmla="*/ 0 w 474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354">
                  <a:moveTo>
                    <a:pt x="474" y="0"/>
                  </a:moveTo>
                  <a:cubicBezTo>
                    <a:pt x="451" y="24"/>
                    <a:pt x="376" y="106"/>
                    <a:pt x="330" y="150"/>
                  </a:cubicBezTo>
                  <a:cubicBezTo>
                    <a:pt x="284" y="194"/>
                    <a:pt x="253" y="230"/>
                    <a:pt x="198" y="264"/>
                  </a:cubicBezTo>
                  <a:cubicBezTo>
                    <a:pt x="143" y="298"/>
                    <a:pt x="41" y="335"/>
                    <a:pt x="0" y="35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3427" name="Freeform 211"/>
            <p:cNvSpPr>
              <a:spLocks/>
            </p:cNvSpPr>
            <p:nvPr/>
          </p:nvSpPr>
          <p:spPr bwMode="auto">
            <a:xfrm>
              <a:off x="1740" y="3072"/>
              <a:ext cx="402" cy="216"/>
            </a:xfrm>
            <a:custGeom>
              <a:avLst/>
              <a:gdLst>
                <a:gd name="T0" fmla="*/ 402 w 402"/>
                <a:gd name="T1" fmla="*/ 0 h 216"/>
                <a:gd name="T2" fmla="*/ 246 w 402"/>
                <a:gd name="T3" fmla="*/ 42 h 216"/>
                <a:gd name="T4" fmla="*/ 138 w 402"/>
                <a:gd name="T5" fmla="*/ 96 h 216"/>
                <a:gd name="T6" fmla="*/ 0 w 402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216">
                  <a:moveTo>
                    <a:pt x="402" y="0"/>
                  </a:moveTo>
                  <a:cubicBezTo>
                    <a:pt x="375" y="7"/>
                    <a:pt x="290" y="26"/>
                    <a:pt x="246" y="42"/>
                  </a:cubicBezTo>
                  <a:cubicBezTo>
                    <a:pt x="202" y="58"/>
                    <a:pt x="179" y="67"/>
                    <a:pt x="138" y="96"/>
                  </a:cubicBezTo>
                  <a:cubicBezTo>
                    <a:pt x="97" y="125"/>
                    <a:pt x="29" y="191"/>
                    <a:pt x="0" y="2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93428" name="Group 212"/>
            <p:cNvGrpSpPr>
              <a:grpSpLocks/>
            </p:cNvGrpSpPr>
            <p:nvPr/>
          </p:nvGrpSpPr>
          <p:grpSpPr bwMode="auto">
            <a:xfrm flipH="1">
              <a:off x="777" y="3690"/>
              <a:ext cx="354" cy="540"/>
              <a:chOff x="3144" y="3204"/>
              <a:chExt cx="354" cy="540"/>
            </a:xfrm>
          </p:grpSpPr>
          <p:grpSp>
            <p:nvGrpSpPr>
              <p:cNvPr id="393429" name="Group 213"/>
              <p:cNvGrpSpPr>
                <a:grpSpLocks/>
              </p:cNvGrpSpPr>
              <p:nvPr/>
            </p:nvGrpSpPr>
            <p:grpSpPr bwMode="auto">
              <a:xfrm>
                <a:off x="3306" y="3600"/>
                <a:ext cx="192" cy="144"/>
                <a:chOff x="461" y="3552"/>
                <a:chExt cx="192" cy="144"/>
              </a:xfrm>
            </p:grpSpPr>
            <p:sp>
              <p:nvSpPr>
                <p:cNvPr id="393430" name="Line 214"/>
                <p:cNvSpPr>
                  <a:spLocks noChangeShapeType="1"/>
                </p:cNvSpPr>
                <p:nvPr/>
              </p:nvSpPr>
              <p:spPr bwMode="auto">
                <a:xfrm>
                  <a:off x="46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31" name="Line 215"/>
                <p:cNvSpPr>
                  <a:spLocks noChangeShapeType="1"/>
                </p:cNvSpPr>
                <p:nvPr/>
              </p:nvSpPr>
              <p:spPr bwMode="auto">
                <a:xfrm>
                  <a:off x="485" y="360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32" name="Line 216"/>
                <p:cNvSpPr>
                  <a:spLocks noChangeShapeType="1"/>
                </p:cNvSpPr>
                <p:nvPr/>
              </p:nvSpPr>
              <p:spPr bwMode="auto">
                <a:xfrm>
                  <a:off x="508" y="3648"/>
                  <a:ext cx="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33" name="Line 217"/>
                <p:cNvSpPr>
                  <a:spLocks noChangeShapeType="1"/>
                </p:cNvSpPr>
                <p:nvPr/>
              </p:nvSpPr>
              <p:spPr bwMode="auto">
                <a:xfrm>
                  <a:off x="528" y="3696"/>
                  <a:ext cx="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434" name="Freeform 218"/>
              <p:cNvSpPr>
                <a:spLocks/>
              </p:cNvSpPr>
              <p:nvPr/>
            </p:nvSpPr>
            <p:spPr bwMode="auto">
              <a:xfrm>
                <a:off x="3144" y="3204"/>
                <a:ext cx="259" cy="384"/>
              </a:xfrm>
              <a:custGeom>
                <a:avLst/>
                <a:gdLst>
                  <a:gd name="T0" fmla="*/ 0 w 259"/>
                  <a:gd name="T1" fmla="*/ 0 h 384"/>
                  <a:gd name="T2" fmla="*/ 114 w 259"/>
                  <a:gd name="T3" fmla="*/ 102 h 384"/>
                  <a:gd name="T4" fmla="*/ 216 w 259"/>
                  <a:gd name="T5" fmla="*/ 216 h 384"/>
                  <a:gd name="T6" fmla="*/ 259 w 259"/>
                  <a:gd name="T7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9" h="384">
                    <a:moveTo>
                      <a:pt x="0" y="0"/>
                    </a:moveTo>
                    <a:cubicBezTo>
                      <a:pt x="18" y="17"/>
                      <a:pt x="78" y="66"/>
                      <a:pt x="114" y="102"/>
                    </a:cubicBezTo>
                    <a:cubicBezTo>
                      <a:pt x="150" y="138"/>
                      <a:pt x="192" y="169"/>
                      <a:pt x="216" y="216"/>
                    </a:cubicBezTo>
                    <a:cubicBezTo>
                      <a:pt x="240" y="263"/>
                      <a:pt x="250" y="349"/>
                      <a:pt x="259" y="38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93435" name="Group 219"/>
            <p:cNvGrpSpPr>
              <a:grpSpLocks/>
            </p:cNvGrpSpPr>
            <p:nvPr/>
          </p:nvGrpSpPr>
          <p:grpSpPr bwMode="auto">
            <a:xfrm>
              <a:off x="1788" y="3690"/>
              <a:ext cx="354" cy="540"/>
              <a:chOff x="3144" y="3204"/>
              <a:chExt cx="354" cy="540"/>
            </a:xfrm>
          </p:grpSpPr>
          <p:grpSp>
            <p:nvGrpSpPr>
              <p:cNvPr id="393436" name="Group 220"/>
              <p:cNvGrpSpPr>
                <a:grpSpLocks/>
              </p:cNvGrpSpPr>
              <p:nvPr/>
            </p:nvGrpSpPr>
            <p:grpSpPr bwMode="auto">
              <a:xfrm>
                <a:off x="3306" y="3600"/>
                <a:ext cx="192" cy="144"/>
                <a:chOff x="461" y="3552"/>
                <a:chExt cx="192" cy="144"/>
              </a:xfrm>
            </p:grpSpPr>
            <p:sp>
              <p:nvSpPr>
                <p:cNvPr id="393437" name="Line 221"/>
                <p:cNvSpPr>
                  <a:spLocks noChangeShapeType="1"/>
                </p:cNvSpPr>
                <p:nvPr/>
              </p:nvSpPr>
              <p:spPr bwMode="auto">
                <a:xfrm>
                  <a:off x="46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38" name="Line 222"/>
                <p:cNvSpPr>
                  <a:spLocks noChangeShapeType="1"/>
                </p:cNvSpPr>
                <p:nvPr/>
              </p:nvSpPr>
              <p:spPr bwMode="auto">
                <a:xfrm>
                  <a:off x="485" y="360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39" name="Line 223"/>
                <p:cNvSpPr>
                  <a:spLocks noChangeShapeType="1"/>
                </p:cNvSpPr>
                <p:nvPr/>
              </p:nvSpPr>
              <p:spPr bwMode="auto">
                <a:xfrm>
                  <a:off x="508" y="3648"/>
                  <a:ext cx="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40" name="Line 224"/>
                <p:cNvSpPr>
                  <a:spLocks noChangeShapeType="1"/>
                </p:cNvSpPr>
                <p:nvPr/>
              </p:nvSpPr>
              <p:spPr bwMode="auto">
                <a:xfrm>
                  <a:off x="528" y="3696"/>
                  <a:ext cx="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441" name="Freeform 225"/>
              <p:cNvSpPr>
                <a:spLocks/>
              </p:cNvSpPr>
              <p:nvPr/>
            </p:nvSpPr>
            <p:spPr bwMode="auto">
              <a:xfrm>
                <a:off x="3144" y="3204"/>
                <a:ext cx="259" cy="384"/>
              </a:xfrm>
              <a:custGeom>
                <a:avLst/>
                <a:gdLst>
                  <a:gd name="T0" fmla="*/ 0 w 259"/>
                  <a:gd name="T1" fmla="*/ 0 h 384"/>
                  <a:gd name="T2" fmla="*/ 114 w 259"/>
                  <a:gd name="T3" fmla="*/ 102 h 384"/>
                  <a:gd name="T4" fmla="*/ 216 w 259"/>
                  <a:gd name="T5" fmla="*/ 216 h 384"/>
                  <a:gd name="T6" fmla="*/ 259 w 259"/>
                  <a:gd name="T7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9" h="384">
                    <a:moveTo>
                      <a:pt x="0" y="0"/>
                    </a:moveTo>
                    <a:cubicBezTo>
                      <a:pt x="18" y="17"/>
                      <a:pt x="78" y="66"/>
                      <a:pt x="114" y="102"/>
                    </a:cubicBezTo>
                    <a:cubicBezTo>
                      <a:pt x="150" y="138"/>
                      <a:pt x="192" y="169"/>
                      <a:pt x="216" y="216"/>
                    </a:cubicBezTo>
                    <a:cubicBezTo>
                      <a:pt x="240" y="263"/>
                      <a:pt x="250" y="349"/>
                      <a:pt x="259" y="38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93442" name="Group 226"/>
            <p:cNvGrpSpPr>
              <a:grpSpLocks/>
            </p:cNvGrpSpPr>
            <p:nvPr/>
          </p:nvGrpSpPr>
          <p:grpSpPr bwMode="auto">
            <a:xfrm>
              <a:off x="2799" y="3138"/>
              <a:ext cx="354" cy="540"/>
              <a:chOff x="3144" y="3204"/>
              <a:chExt cx="354" cy="540"/>
            </a:xfrm>
          </p:grpSpPr>
          <p:grpSp>
            <p:nvGrpSpPr>
              <p:cNvPr id="393443" name="Group 227"/>
              <p:cNvGrpSpPr>
                <a:grpSpLocks/>
              </p:cNvGrpSpPr>
              <p:nvPr/>
            </p:nvGrpSpPr>
            <p:grpSpPr bwMode="auto">
              <a:xfrm>
                <a:off x="3306" y="3600"/>
                <a:ext cx="192" cy="144"/>
                <a:chOff x="461" y="3552"/>
                <a:chExt cx="192" cy="144"/>
              </a:xfrm>
            </p:grpSpPr>
            <p:sp>
              <p:nvSpPr>
                <p:cNvPr id="393444" name="Line 228"/>
                <p:cNvSpPr>
                  <a:spLocks noChangeShapeType="1"/>
                </p:cNvSpPr>
                <p:nvPr/>
              </p:nvSpPr>
              <p:spPr bwMode="auto">
                <a:xfrm>
                  <a:off x="46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45" name="Line 229"/>
                <p:cNvSpPr>
                  <a:spLocks noChangeShapeType="1"/>
                </p:cNvSpPr>
                <p:nvPr/>
              </p:nvSpPr>
              <p:spPr bwMode="auto">
                <a:xfrm>
                  <a:off x="485" y="360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46" name="Line 230"/>
                <p:cNvSpPr>
                  <a:spLocks noChangeShapeType="1"/>
                </p:cNvSpPr>
                <p:nvPr/>
              </p:nvSpPr>
              <p:spPr bwMode="auto">
                <a:xfrm>
                  <a:off x="508" y="3648"/>
                  <a:ext cx="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47" name="Line 231"/>
                <p:cNvSpPr>
                  <a:spLocks noChangeShapeType="1"/>
                </p:cNvSpPr>
                <p:nvPr/>
              </p:nvSpPr>
              <p:spPr bwMode="auto">
                <a:xfrm>
                  <a:off x="528" y="3696"/>
                  <a:ext cx="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448" name="Freeform 232"/>
              <p:cNvSpPr>
                <a:spLocks/>
              </p:cNvSpPr>
              <p:nvPr/>
            </p:nvSpPr>
            <p:spPr bwMode="auto">
              <a:xfrm>
                <a:off x="3144" y="3204"/>
                <a:ext cx="259" cy="384"/>
              </a:xfrm>
              <a:custGeom>
                <a:avLst/>
                <a:gdLst>
                  <a:gd name="T0" fmla="*/ 0 w 259"/>
                  <a:gd name="T1" fmla="*/ 0 h 384"/>
                  <a:gd name="T2" fmla="*/ 114 w 259"/>
                  <a:gd name="T3" fmla="*/ 102 h 384"/>
                  <a:gd name="T4" fmla="*/ 216 w 259"/>
                  <a:gd name="T5" fmla="*/ 216 h 384"/>
                  <a:gd name="T6" fmla="*/ 259 w 259"/>
                  <a:gd name="T7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9" h="384">
                    <a:moveTo>
                      <a:pt x="0" y="0"/>
                    </a:moveTo>
                    <a:cubicBezTo>
                      <a:pt x="18" y="17"/>
                      <a:pt x="78" y="66"/>
                      <a:pt x="114" y="102"/>
                    </a:cubicBezTo>
                    <a:cubicBezTo>
                      <a:pt x="150" y="138"/>
                      <a:pt x="192" y="169"/>
                      <a:pt x="216" y="216"/>
                    </a:cubicBezTo>
                    <a:cubicBezTo>
                      <a:pt x="240" y="263"/>
                      <a:pt x="250" y="349"/>
                      <a:pt x="259" y="38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93449" name="Group 233"/>
            <p:cNvGrpSpPr>
              <a:grpSpLocks/>
            </p:cNvGrpSpPr>
            <p:nvPr/>
          </p:nvGrpSpPr>
          <p:grpSpPr bwMode="auto">
            <a:xfrm>
              <a:off x="3495" y="2406"/>
              <a:ext cx="243" cy="570"/>
              <a:chOff x="3255" y="2310"/>
              <a:chExt cx="243" cy="570"/>
            </a:xfrm>
          </p:grpSpPr>
          <p:grpSp>
            <p:nvGrpSpPr>
              <p:cNvPr id="393450" name="Group 234"/>
              <p:cNvGrpSpPr>
                <a:grpSpLocks/>
              </p:cNvGrpSpPr>
              <p:nvPr/>
            </p:nvGrpSpPr>
            <p:grpSpPr bwMode="auto">
              <a:xfrm>
                <a:off x="3255" y="2736"/>
                <a:ext cx="192" cy="144"/>
                <a:chOff x="461" y="3552"/>
                <a:chExt cx="192" cy="144"/>
              </a:xfrm>
            </p:grpSpPr>
            <p:sp>
              <p:nvSpPr>
                <p:cNvPr id="393451" name="Line 235"/>
                <p:cNvSpPr>
                  <a:spLocks noChangeShapeType="1"/>
                </p:cNvSpPr>
                <p:nvPr/>
              </p:nvSpPr>
              <p:spPr bwMode="auto">
                <a:xfrm>
                  <a:off x="46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52" name="Line 236"/>
                <p:cNvSpPr>
                  <a:spLocks noChangeShapeType="1"/>
                </p:cNvSpPr>
                <p:nvPr/>
              </p:nvSpPr>
              <p:spPr bwMode="auto">
                <a:xfrm>
                  <a:off x="485" y="360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53" name="Line 237"/>
                <p:cNvSpPr>
                  <a:spLocks noChangeShapeType="1"/>
                </p:cNvSpPr>
                <p:nvPr/>
              </p:nvSpPr>
              <p:spPr bwMode="auto">
                <a:xfrm>
                  <a:off x="508" y="3648"/>
                  <a:ext cx="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3454" name="Line 238"/>
                <p:cNvSpPr>
                  <a:spLocks noChangeShapeType="1"/>
                </p:cNvSpPr>
                <p:nvPr/>
              </p:nvSpPr>
              <p:spPr bwMode="auto">
                <a:xfrm>
                  <a:off x="528" y="3696"/>
                  <a:ext cx="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3455" name="Freeform 239"/>
              <p:cNvSpPr>
                <a:spLocks/>
              </p:cNvSpPr>
              <p:nvPr/>
            </p:nvSpPr>
            <p:spPr bwMode="auto">
              <a:xfrm>
                <a:off x="3352" y="2310"/>
                <a:ext cx="146" cy="414"/>
              </a:xfrm>
              <a:custGeom>
                <a:avLst/>
                <a:gdLst>
                  <a:gd name="T0" fmla="*/ 146 w 146"/>
                  <a:gd name="T1" fmla="*/ 0 h 414"/>
                  <a:gd name="T2" fmla="*/ 68 w 146"/>
                  <a:gd name="T3" fmla="*/ 138 h 414"/>
                  <a:gd name="T4" fmla="*/ 20 w 146"/>
                  <a:gd name="T5" fmla="*/ 228 h 414"/>
                  <a:gd name="T6" fmla="*/ 0 w 146"/>
                  <a:gd name="T7" fmla="*/ 41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414">
                    <a:moveTo>
                      <a:pt x="146" y="0"/>
                    </a:moveTo>
                    <a:cubicBezTo>
                      <a:pt x="133" y="23"/>
                      <a:pt x="89" y="100"/>
                      <a:pt x="68" y="138"/>
                    </a:cubicBezTo>
                    <a:cubicBezTo>
                      <a:pt x="47" y="176"/>
                      <a:pt x="31" y="182"/>
                      <a:pt x="20" y="228"/>
                    </a:cubicBezTo>
                    <a:cubicBezTo>
                      <a:pt x="9" y="274"/>
                      <a:pt x="4" y="375"/>
                      <a:pt x="0" y="41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93456" name="Freeform 240"/>
            <p:cNvSpPr>
              <a:spLocks/>
            </p:cNvSpPr>
            <p:nvPr/>
          </p:nvSpPr>
          <p:spPr bwMode="auto">
            <a:xfrm>
              <a:off x="3198" y="1524"/>
              <a:ext cx="487" cy="402"/>
            </a:xfrm>
            <a:custGeom>
              <a:avLst/>
              <a:gdLst>
                <a:gd name="T0" fmla="*/ 487 w 487"/>
                <a:gd name="T1" fmla="*/ 0 h 402"/>
                <a:gd name="T2" fmla="*/ 276 w 487"/>
                <a:gd name="T3" fmla="*/ 126 h 402"/>
                <a:gd name="T4" fmla="*/ 168 w 487"/>
                <a:gd name="T5" fmla="*/ 216 h 402"/>
                <a:gd name="T6" fmla="*/ 0 w 487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7" h="402">
                  <a:moveTo>
                    <a:pt x="487" y="0"/>
                  </a:moveTo>
                  <a:cubicBezTo>
                    <a:pt x="452" y="21"/>
                    <a:pt x="329" y="90"/>
                    <a:pt x="276" y="126"/>
                  </a:cubicBezTo>
                  <a:cubicBezTo>
                    <a:pt x="223" y="162"/>
                    <a:pt x="214" y="170"/>
                    <a:pt x="168" y="216"/>
                  </a:cubicBezTo>
                  <a:cubicBezTo>
                    <a:pt x="122" y="262"/>
                    <a:pt x="35" y="363"/>
                    <a:pt x="0" y="40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9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On average, a</a:t>
            </a:r>
            <a:r>
              <a:rPr lang="en-US" sz="2800" dirty="0" smtClean="0">
                <a:latin typeface="+mn-lt"/>
              </a:rPr>
              <a:t>pproximately </a:t>
            </a:r>
            <a:r>
              <a:rPr lang="en-US" sz="2800" dirty="0">
                <a:latin typeface="+mn-lt"/>
              </a:rPr>
              <a:t>20 calls to </a:t>
            </a:r>
            <a:r>
              <a:rPr lang="en-US" sz="2800" i="1" dirty="0" err="1" smtClean="0">
                <a:latin typeface="+mn-lt"/>
              </a:rPr>
              <a:t>addItem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Note:– </a:t>
            </a:r>
          </a:p>
          <a:p>
            <a:pPr lvl="1"/>
            <a:r>
              <a:rPr lang="en-US" sz="24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10</a:t>
            </a:r>
            <a:r>
              <a:rPr lang="en-US" sz="2400" dirty="0">
                <a:latin typeface="+mn-lt"/>
              </a:rPr>
              <a:t> = 1024 </a:t>
            </a:r>
            <a:r>
              <a:rPr lang="en-US" sz="2400" dirty="0">
                <a:latin typeface="+mn-lt"/>
                <a:sym typeface="Symbol" pitchFamily="18" charset="2"/>
              </a:rPr>
              <a:t> 10</a:t>
            </a:r>
            <a:r>
              <a:rPr lang="en-US" sz="2400" baseline="30000" dirty="0">
                <a:latin typeface="+mn-lt"/>
                <a:sym typeface="Symbol" pitchFamily="18" charset="2"/>
              </a:rPr>
              <a:t>3</a:t>
            </a:r>
            <a:endParaRPr lang="en-US" sz="2400" dirty="0">
              <a:latin typeface="+mn-lt"/>
              <a:sym typeface="Symbol" pitchFamily="18" charset="2"/>
            </a:endParaRPr>
          </a:p>
          <a:p>
            <a:pPr lvl="1"/>
            <a:r>
              <a:rPr lang="en-US" sz="2400" dirty="0">
                <a:latin typeface="+mn-lt"/>
              </a:rPr>
              <a:t>Therefore 10</a:t>
            </a:r>
            <a:r>
              <a:rPr lang="en-US" sz="2400" baseline="30000" dirty="0">
                <a:latin typeface="+mn-lt"/>
              </a:rPr>
              <a:t>6 </a:t>
            </a:r>
            <a:r>
              <a:rPr lang="en-US" sz="2400" dirty="0">
                <a:latin typeface="+mn-lt"/>
                <a:sym typeface="Symbol" pitchFamily="18" charset="2"/>
              </a:rPr>
              <a:t> 2</a:t>
            </a:r>
            <a:r>
              <a:rPr lang="en-US" sz="2400" baseline="30000" dirty="0">
                <a:latin typeface="+mn-lt"/>
                <a:sym typeface="Symbol" pitchFamily="18" charset="2"/>
              </a:rPr>
              <a:t>20</a:t>
            </a:r>
            <a:endParaRPr lang="en-US" sz="2400" dirty="0">
              <a:latin typeface="+mn-lt"/>
              <a:sym typeface="Symbol" pitchFamily="18" charset="2"/>
            </a:endParaRPr>
          </a:p>
          <a:p>
            <a:pPr lvl="1"/>
            <a:r>
              <a:rPr lang="en-US" sz="2400" dirty="0">
                <a:latin typeface="+mn-lt"/>
              </a:rPr>
              <a:t>Therefore it takes approximately 20 two-way branches to cover 10</a:t>
            </a:r>
            <a:r>
              <a:rPr lang="en-US" sz="2400" baseline="30000" dirty="0">
                <a:latin typeface="+mn-lt"/>
              </a:rPr>
              <a:t>6</a:t>
            </a:r>
            <a:r>
              <a:rPr lang="en-US" sz="2400" dirty="0">
                <a:latin typeface="+mn-lt"/>
              </a:rPr>
              <a:t> items</a:t>
            </a:r>
            <a:r>
              <a:rPr lang="en-US" sz="2400" dirty="0" smtClean="0">
                <a:latin typeface="+mn-lt"/>
              </a:rPr>
              <a:t>!</a:t>
            </a:r>
            <a:endParaRPr lang="en-US" sz="2800" baseline="30000" dirty="0">
              <a:latin typeface="+mn-lt"/>
              <a:sym typeface="Symbol" pitchFamily="18" charset="2"/>
            </a:endParaRPr>
          </a:p>
          <a:p>
            <a:r>
              <a:rPr lang="en-US" sz="2800" dirty="0">
                <a:latin typeface="+mn-lt"/>
                <a:sym typeface="Symbol" pitchFamily="18" charset="2"/>
              </a:rPr>
              <a:t>How many comparisons would it take to search a linked list of 10</a:t>
            </a:r>
            <a:r>
              <a:rPr lang="en-US" sz="2800" baseline="30000" dirty="0">
                <a:latin typeface="+mn-lt"/>
                <a:sym typeface="Symbol" pitchFamily="18" charset="2"/>
              </a:rPr>
              <a:t>6</a:t>
            </a:r>
            <a:r>
              <a:rPr lang="en-US" sz="2800" dirty="0">
                <a:latin typeface="+mn-lt"/>
                <a:sym typeface="Symbol" pitchFamily="18" charset="2"/>
              </a:rPr>
              <a:t> </a:t>
            </a:r>
            <a:r>
              <a:rPr lang="en-US" sz="2800" dirty="0" smtClean="0">
                <a:latin typeface="+mn-lt"/>
                <a:sym typeface="Symbol" pitchFamily="18" charset="2"/>
              </a:rPr>
              <a:t>items (on average)?</a:t>
            </a:r>
            <a:endParaRPr lang="en-US" sz="2800" dirty="0">
              <a:latin typeface="+mn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3868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Problems like this occur in real life </a:t>
            </a:r>
            <a:r>
              <a:rPr lang="en-US" sz="2800" i="1"/>
              <a:t>all the time</a:t>
            </a:r>
            <a:endParaRPr lang="en-US" sz="2800"/>
          </a:p>
          <a:p>
            <a:r>
              <a:rPr lang="en-US" sz="2800"/>
              <a:t>Need to maintain a lot of data</a:t>
            </a:r>
          </a:p>
          <a:p>
            <a:pPr lvl="2"/>
            <a:r>
              <a:rPr lang="en-US" sz="2000"/>
              <a:t>Usually random</a:t>
            </a:r>
          </a:p>
          <a:p>
            <a:r>
              <a:rPr lang="en-US" sz="2800"/>
              <a:t>Need to search through it quickly</a:t>
            </a:r>
          </a:p>
          <a:p>
            <a:r>
              <a:rPr lang="en-US" sz="2800"/>
              <a:t>Need to add (or delete) items dynamically</a:t>
            </a:r>
          </a:p>
          <a:p>
            <a:r>
              <a:rPr lang="en-US" sz="2800"/>
              <a:t>Need to sort “on the fly”</a:t>
            </a:r>
          </a:p>
          <a:p>
            <a:pPr lvl="2"/>
            <a:r>
              <a:rPr lang="en-US" sz="2000"/>
              <a:t>I.e., as you are adding and/or deleting items</a:t>
            </a:r>
          </a:p>
        </p:txBody>
      </p:sp>
    </p:spTree>
    <p:extLst>
      <p:ext uri="{BB962C8B-B14F-4D97-AF65-F5344CB8AC3E}">
        <p14:creationId xmlns:p14="http://schemas.microsoft.com/office/powerpoint/2010/main" val="42259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Trees (continued)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Binary tree does not need to be “balanced”</a:t>
            </a:r>
          </a:p>
          <a:p>
            <a:pPr lvl="2"/>
            <a:r>
              <a:rPr lang="en-US" smtClean="0"/>
              <a:t>i.e., with approximate same # of nodes hanging from right or left</a:t>
            </a:r>
          </a:p>
          <a:p>
            <a:r>
              <a:rPr lang="en-US" smtClean="0"/>
              <a:t>However, it often helps with performance</a:t>
            </a:r>
          </a:p>
          <a:p>
            <a:r>
              <a:rPr lang="en-US" smtClean="0"/>
              <a:t>Multiply-branched trees</a:t>
            </a:r>
          </a:p>
          <a:p>
            <a:pPr lvl="2"/>
            <a:r>
              <a:rPr lang="en-US" smtClean="0"/>
              <a:t>Like binary trees, but with more than two links per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80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Trees (continued)</a:t>
            </a:r>
            <a:endParaRPr 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dirty="0" smtClean="0"/>
              <a:t>Binary tree does not need to be “balanced”</a:t>
            </a:r>
          </a:p>
          <a:p>
            <a:pPr lvl="2"/>
            <a:r>
              <a:rPr lang="en-US" dirty="0" smtClean="0"/>
              <a:t>i.e., with approximate same # of nodes hanging from right or left</a:t>
            </a:r>
          </a:p>
          <a:p>
            <a:r>
              <a:rPr lang="en-US" dirty="0" smtClean="0"/>
              <a:t>However, it helps with performance</a:t>
            </a:r>
          </a:p>
          <a:p>
            <a:pPr lvl="2"/>
            <a:r>
              <a:rPr lang="en-US" dirty="0" smtClean="0"/>
              <a:t>Time to reach a leaf node is O(log</a:t>
            </a:r>
            <a:r>
              <a:rPr lang="en-US" baseline="-25000" dirty="0" smtClean="0"/>
              <a:t>2</a:t>
            </a:r>
            <a:r>
              <a:rPr lang="en-US" dirty="0" smtClean="0"/>
              <a:t> n), where n is number of nodes in tree</a:t>
            </a:r>
          </a:p>
          <a:p>
            <a:pPr lvl="2"/>
            <a:r>
              <a:rPr lang="en-US" dirty="0" smtClean="0"/>
              <a:t>See CS2223: Algorithms.</a:t>
            </a:r>
          </a:p>
          <a:p>
            <a:r>
              <a:rPr lang="en-US" dirty="0" smtClean="0"/>
              <a:t>Multiply-branched trees</a:t>
            </a:r>
          </a:p>
          <a:p>
            <a:pPr lvl="2"/>
            <a:r>
              <a:rPr lang="en-US" dirty="0" smtClean="0"/>
              <a:t>Like binary trees, but with more than two links per node. Hold children in linked list?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BD4B9177-5C0C-4C53-A13B-9C89B1D847E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6324600" y="3124200"/>
            <a:ext cx="2324170" cy="641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“Big-O” notation:– means “order of”</a:t>
            </a:r>
            <a:endParaRPr lang="en-US" sz="2000" b="1" dirty="0">
              <a:latin typeface="+mn-lt"/>
            </a:endParaRPr>
          </a:p>
        </p:txBody>
      </p:sp>
      <p:sp>
        <p:nvSpPr>
          <p:cNvPr id="403462" name="Line 6"/>
          <p:cNvSpPr>
            <a:spLocks noChangeShapeType="1"/>
          </p:cNvSpPr>
          <p:nvPr/>
        </p:nvSpPr>
        <p:spPr bwMode="auto">
          <a:xfrm flipH="1">
            <a:off x="6877083" y="3765401"/>
            <a:ext cx="819115" cy="501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14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Traversing Trees</a:t>
            </a:r>
            <a:endParaRPr 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Pre-order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Visit node first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Traverse left sub-tree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Traverse right sub-tree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Post-order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Traverse left sub-tree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Traverse right sub-tree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Visit node last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In-order (Binary trees only)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Traverse left sub-tree (in-order)</a:t>
            </a:r>
          </a:p>
          <a:p>
            <a:pPr lvl="2">
              <a:spcBef>
                <a:spcPts val="0"/>
              </a:spcBef>
            </a:pPr>
            <a:r>
              <a:rPr lang="en-US" dirty="0"/>
              <a:t>Visit node itself</a:t>
            </a:r>
          </a:p>
          <a:p>
            <a:pPr lvl="2">
              <a:spcBef>
                <a:spcPts val="0"/>
              </a:spcBef>
            </a:pPr>
            <a:r>
              <a:rPr lang="en-US" dirty="0"/>
              <a:t>Traverse right sub-tree (in-order)</a:t>
            </a:r>
          </a:p>
          <a:p>
            <a:pPr lvl="2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wish to print out the strings stored in the tree of the previous example in alphabetical order?</a:t>
            </a:r>
          </a:p>
          <a:p>
            <a:r>
              <a:rPr lang="en-US" dirty="0" smtClean="0"/>
              <a:t>What traversal order of the tree should we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1143000"/>
          </a:xfrm>
        </p:spPr>
        <p:txBody>
          <a:bodyPr/>
          <a:lstStyle/>
          <a:p>
            <a:r>
              <a:rPr lang="en-US" dirty="0" smtClean="0"/>
              <a:t>Example: Parse Algebraic Expression into </a:t>
            </a:r>
            <a:r>
              <a:rPr lang="en-US" dirty="0"/>
              <a:t>Binary Tree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600200"/>
            <a:ext cx="7658100" cy="741363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b.imag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b.real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a.imag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b.real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a.imag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b.imag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00" y="2438400"/>
            <a:ext cx="8763000" cy="3727450"/>
            <a:chOff x="228600" y="2438400"/>
            <a:chExt cx="8763000" cy="3727450"/>
          </a:xfrm>
        </p:grpSpPr>
        <p:sp>
          <p:nvSpPr>
            <p:cNvPr id="409604" name="Text Box 4"/>
            <p:cNvSpPr txBox="1">
              <a:spLocks noChangeArrowheads="1"/>
            </p:cNvSpPr>
            <p:nvPr/>
          </p:nvSpPr>
          <p:spPr bwMode="auto">
            <a:xfrm>
              <a:off x="1752600" y="24384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=</a:t>
              </a:r>
            </a:p>
          </p:txBody>
        </p:sp>
        <p:sp>
          <p:nvSpPr>
            <p:cNvPr id="409605" name="Text Box 5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x</a:t>
              </a:r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 flipH="1">
              <a:off x="1295400" y="2819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07" name="Text Box 7"/>
            <p:cNvSpPr txBox="1">
              <a:spLocks noChangeArrowheads="1"/>
            </p:cNvSpPr>
            <p:nvPr/>
          </p:nvSpPr>
          <p:spPr bwMode="auto">
            <a:xfrm>
              <a:off x="2590800" y="31242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 dirty="0">
                  <a:latin typeface="+mn-lt"/>
                </a:rPr>
                <a:t>/</a:t>
              </a:r>
            </a:p>
          </p:txBody>
        </p:sp>
        <p:sp>
          <p:nvSpPr>
            <p:cNvPr id="409608" name="Line 8"/>
            <p:cNvSpPr>
              <a:spLocks noChangeShapeType="1"/>
            </p:cNvSpPr>
            <p:nvPr/>
          </p:nvSpPr>
          <p:spPr bwMode="auto">
            <a:xfrm>
              <a:off x="2590800" y="2819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09" name="Text Box 9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sqrt</a:t>
              </a:r>
            </a:p>
          </p:txBody>
        </p:sp>
        <p:sp>
          <p:nvSpPr>
            <p:cNvPr id="409610" name="Line 10"/>
            <p:cNvSpPr>
              <a:spLocks noChangeShapeType="1"/>
            </p:cNvSpPr>
            <p:nvPr/>
          </p:nvSpPr>
          <p:spPr bwMode="auto">
            <a:xfrm>
              <a:off x="3429000" y="3505200"/>
              <a:ext cx="3048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11" name="Text Box 11"/>
            <p:cNvSpPr txBox="1">
              <a:spLocks noChangeArrowheads="1"/>
            </p:cNvSpPr>
            <p:nvPr/>
          </p:nvSpPr>
          <p:spPr bwMode="auto">
            <a:xfrm>
              <a:off x="1752600" y="37338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-</a:t>
              </a:r>
            </a:p>
          </p:txBody>
        </p:sp>
        <p:sp>
          <p:nvSpPr>
            <p:cNvPr id="409612" name="Line 12"/>
            <p:cNvSpPr>
              <a:spLocks noChangeShapeType="1"/>
            </p:cNvSpPr>
            <p:nvPr/>
          </p:nvSpPr>
          <p:spPr bwMode="auto">
            <a:xfrm flipH="1">
              <a:off x="2133600" y="35052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13" name="Text Box 13"/>
            <p:cNvSpPr txBox="1">
              <a:spLocks noChangeArrowheads="1"/>
            </p:cNvSpPr>
            <p:nvPr/>
          </p:nvSpPr>
          <p:spPr bwMode="auto">
            <a:xfrm>
              <a:off x="838200" y="44196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*</a:t>
              </a:r>
            </a:p>
          </p:txBody>
        </p:sp>
        <p:sp>
          <p:nvSpPr>
            <p:cNvPr id="409614" name="Text Box 14"/>
            <p:cNvSpPr txBox="1">
              <a:spLocks noChangeArrowheads="1"/>
            </p:cNvSpPr>
            <p:nvPr/>
          </p:nvSpPr>
          <p:spPr bwMode="auto">
            <a:xfrm>
              <a:off x="4114800" y="44196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*</a:t>
              </a:r>
            </a:p>
          </p:txBody>
        </p:sp>
        <p:sp>
          <p:nvSpPr>
            <p:cNvPr id="409615" name="Text Box 15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.</a:t>
              </a:r>
            </a:p>
          </p:txBody>
        </p:sp>
        <p:sp>
          <p:nvSpPr>
            <p:cNvPr id="409616" name="Text Box 16"/>
            <p:cNvSpPr txBox="1">
              <a:spLocks noChangeArrowheads="1"/>
            </p:cNvSpPr>
            <p:nvPr/>
          </p:nvSpPr>
          <p:spPr bwMode="auto">
            <a:xfrm>
              <a:off x="2514600" y="51054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.</a:t>
              </a:r>
            </a:p>
          </p:txBody>
        </p:sp>
        <p:sp>
          <p:nvSpPr>
            <p:cNvPr id="409617" name="Text Box 17"/>
            <p:cNvSpPr txBox="1">
              <a:spLocks noChangeArrowheads="1"/>
            </p:cNvSpPr>
            <p:nvPr/>
          </p:nvSpPr>
          <p:spPr bwMode="auto">
            <a:xfrm>
              <a:off x="228600" y="57912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a</a:t>
              </a:r>
            </a:p>
          </p:txBody>
        </p:sp>
        <p:sp>
          <p:nvSpPr>
            <p:cNvPr id="409618" name="Text Box 18"/>
            <p:cNvSpPr txBox="1">
              <a:spLocks noChangeArrowheads="1"/>
            </p:cNvSpPr>
            <p:nvPr/>
          </p:nvSpPr>
          <p:spPr bwMode="auto">
            <a:xfrm>
              <a:off x="1143000" y="57912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real</a:t>
              </a:r>
            </a:p>
          </p:txBody>
        </p:sp>
        <p:sp>
          <p:nvSpPr>
            <p:cNvPr id="409619" name="Line 19"/>
            <p:cNvSpPr>
              <a:spLocks noChangeShapeType="1"/>
            </p:cNvSpPr>
            <p:nvPr/>
          </p:nvSpPr>
          <p:spPr bwMode="auto">
            <a:xfrm flipH="1">
              <a:off x="1295400" y="41148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20" name="Line 20"/>
            <p:cNvSpPr>
              <a:spLocks noChangeShapeType="1"/>
            </p:cNvSpPr>
            <p:nvPr/>
          </p:nvSpPr>
          <p:spPr bwMode="auto">
            <a:xfrm flipH="1">
              <a:off x="762000" y="48006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21" name="Line 21"/>
            <p:cNvSpPr>
              <a:spLocks noChangeShapeType="1"/>
            </p:cNvSpPr>
            <p:nvPr/>
          </p:nvSpPr>
          <p:spPr bwMode="auto">
            <a:xfrm>
              <a:off x="1676400" y="4800600"/>
              <a:ext cx="1219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22" name="Line 22"/>
            <p:cNvSpPr>
              <a:spLocks noChangeShapeType="1"/>
            </p:cNvSpPr>
            <p:nvPr/>
          </p:nvSpPr>
          <p:spPr bwMode="auto">
            <a:xfrm>
              <a:off x="457200" y="5486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23" name="Line 23"/>
            <p:cNvSpPr>
              <a:spLocks noChangeShapeType="1"/>
            </p:cNvSpPr>
            <p:nvPr/>
          </p:nvSpPr>
          <p:spPr bwMode="auto">
            <a:xfrm>
              <a:off x="1219200" y="5486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24" name="Text Box 24"/>
            <p:cNvSpPr txBox="1">
              <a:spLocks noChangeArrowheads="1"/>
            </p:cNvSpPr>
            <p:nvPr/>
          </p:nvSpPr>
          <p:spPr bwMode="auto">
            <a:xfrm>
              <a:off x="2286000" y="57912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b</a:t>
              </a:r>
            </a:p>
          </p:txBody>
        </p:sp>
        <p:sp>
          <p:nvSpPr>
            <p:cNvPr id="409625" name="Text Box 25"/>
            <p:cNvSpPr txBox="1">
              <a:spLocks noChangeArrowheads="1"/>
            </p:cNvSpPr>
            <p:nvPr/>
          </p:nvSpPr>
          <p:spPr bwMode="auto">
            <a:xfrm>
              <a:off x="3200400" y="57912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imag</a:t>
              </a:r>
            </a:p>
          </p:txBody>
        </p:sp>
        <p:sp>
          <p:nvSpPr>
            <p:cNvPr id="409626" name="Line 26"/>
            <p:cNvSpPr>
              <a:spLocks noChangeShapeType="1"/>
            </p:cNvSpPr>
            <p:nvPr/>
          </p:nvSpPr>
          <p:spPr bwMode="auto">
            <a:xfrm>
              <a:off x="2514600" y="5486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27" name="Line 27"/>
            <p:cNvSpPr>
              <a:spLocks noChangeShapeType="1"/>
            </p:cNvSpPr>
            <p:nvPr/>
          </p:nvSpPr>
          <p:spPr bwMode="auto">
            <a:xfrm>
              <a:off x="3276600" y="5486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28" name="Line 28"/>
            <p:cNvSpPr>
              <a:spLocks noChangeShapeType="1"/>
            </p:cNvSpPr>
            <p:nvPr/>
          </p:nvSpPr>
          <p:spPr bwMode="auto">
            <a:xfrm>
              <a:off x="2590800" y="4114800"/>
              <a:ext cx="1981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29" name="Text Box 29"/>
            <p:cNvSpPr txBox="1">
              <a:spLocks noChangeArrowheads="1"/>
            </p:cNvSpPr>
            <p:nvPr/>
          </p:nvSpPr>
          <p:spPr bwMode="auto">
            <a:xfrm>
              <a:off x="4495800" y="51054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.</a:t>
              </a:r>
            </a:p>
          </p:txBody>
        </p:sp>
        <p:sp>
          <p:nvSpPr>
            <p:cNvPr id="409630" name="Text Box 30"/>
            <p:cNvSpPr txBox="1">
              <a:spLocks noChangeArrowheads="1"/>
            </p:cNvSpPr>
            <p:nvPr/>
          </p:nvSpPr>
          <p:spPr bwMode="auto">
            <a:xfrm>
              <a:off x="6629400" y="51054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.</a:t>
              </a:r>
            </a:p>
          </p:txBody>
        </p:sp>
        <p:sp>
          <p:nvSpPr>
            <p:cNvPr id="409631" name="Text Box 31"/>
            <p:cNvSpPr txBox="1">
              <a:spLocks noChangeArrowheads="1"/>
            </p:cNvSpPr>
            <p:nvPr/>
          </p:nvSpPr>
          <p:spPr bwMode="auto">
            <a:xfrm>
              <a:off x="4343400" y="57912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b</a:t>
              </a:r>
            </a:p>
          </p:txBody>
        </p:sp>
        <p:sp>
          <p:nvSpPr>
            <p:cNvPr id="409632" name="Text Box 32"/>
            <p:cNvSpPr txBox="1">
              <a:spLocks noChangeArrowheads="1"/>
            </p:cNvSpPr>
            <p:nvPr/>
          </p:nvSpPr>
          <p:spPr bwMode="auto">
            <a:xfrm>
              <a:off x="5257800" y="57912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real</a:t>
              </a:r>
            </a:p>
          </p:txBody>
        </p:sp>
        <p:sp>
          <p:nvSpPr>
            <p:cNvPr id="409633" name="Line 33"/>
            <p:cNvSpPr>
              <a:spLocks noChangeShapeType="1"/>
            </p:cNvSpPr>
            <p:nvPr/>
          </p:nvSpPr>
          <p:spPr bwMode="auto">
            <a:xfrm>
              <a:off x="4572000" y="5486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34" name="Line 34"/>
            <p:cNvSpPr>
              <a:spLocks noChangeShapeType="1"/>
            </p:cNvSpPr>
            <p:nvPr/>
          </p:nvSpPr>
          <p:spPr bwMode="auto">
            <a:xfrm>
              <a:off x="5334000" y="5486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35" name="Text Box 35"/>
            <p:cNvSpPr txBox="1">
              <a:spLocks noChangeArrowheads="1"/>
            </p:cNvSpPr>
            <p:nvPr/>
          </p:nvSpPr>
          <p:spPr bwMode="auto">
            <a:xfrm>
              <a:off x="6400800" y="57912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a</a:t>
              </a:r>
            </a:p>
          </p:txBody>
        </p:sp>
        <p:sp>
          <p:nvSpPr>
            <p:cNvPr id="409636" name="Text Box 36"/>
            <p:cNvSpPr txBox="1">
              <a:spLocks noChangeArrowheads="1"/>
            </p:cNvSpPr>
            <p:nvPr/>
          </p:nvSpPr>
          <p:spPr bwMode="auto">
            <a:xfrm>
              <a:off x="7315200" y="57912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imag</a:t>
              </a:r>
            </a:p>
          </p:txBody>
        </p:sp>
        <p:sp>
          <p:nvSpPr>
            <p:cNvPr id="409637" name="Line 37"/>
            <p:cNvSpPr>
              <a:spLocks noChangeShapeType="1"/>
            </p:cNvSpPr>
            <p:nvPr/>
          </p:nvSpPr>
          <p:spPr bwMode="auto">
            <a:xfrm>
              <a:off x="6629400" y="5486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38" name="Line 38"/>
            <p:cNvSpPr>
              <a:spLocks noChangeShapeType="1"/>
            </p:cNvSpPr>
            <p:nvPr/>
          </p:nvSpPr>
          <p:spPr bwMode="auto">
            <a:xfrm>
              <a:off x="7391400" y="5486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39" name="Line 39"/>
            <p:cNvSpPr>
              <a:spLocks noChangeShapeType="1"/>
            </p:cNvSpPr>
            <p:nvPr/>
          </p:nvSpPr>
          <p:spPr bwMode="auto">
            <a:xfrm>
              <a:off x="4114800" y="4800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40" name="Line 40"/>
            <p:cNvSpPr>
              <a:spLocks noChangeShapeType="1"/>
            </p:cNvSpPr>
            <p:nvPr/>
          </p:nvSpPr>
          <p:spPr bwMode="auto">
            <a:xfrm>
              <a:off x="4953000" y="4800600"/>
              <a:ext cx="2133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41" name="Text Box 41"/>
            <p:cNvSpPr txBox="1">
              <a:spLocks noChangeArrowheads="1"/>
            </p:cNvSpPr>
            <p:nvPr/>
          </p:nvSpPr>
          <p:spPr bwMode="auto">
            <a:xfrm>
              <a:off x="7543800" y="4267200"/>
              <a:ext cx="838200" cy="374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-</a:t>
              </a:r>
            </a:p>
          </p:txBody>
        </p:sp>
        <p:sp>
          <p:nvSpPr>
            <p:cNvPr id="409642" name="Line 42"/>
            <p:cNvSpPr>
              <a:spLocks noChangeShapeType="1"/>
            </p:cNvSpPr>
            <p:nvPr/>
          </p:nvSpPr>
          <p:spPr bwMode="auto">
            <a:xfrm>
              <a:off x="6934200" y="4038600"/>
              <a:ext cx="990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43" name="Line 43"/>
            <p:cNvSpPr>
              <a:spLocks noChangeShapeType="1"/>
            </p:cNvSpPr>
            <p:nvPr/>
          </p:nvSpPr>
          <p:spPr bwMode="auto">
            <a:xfrm>
              <a:off x="7543800" y="4648200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44" name="Line 44"/>
            <p:cNvSpPr>
              <a:spLocks noChangeShapeType="1"/>
            </p:cNvSpPr>
            <p:nvPr/>
          </p:nvSpPr>
          <p:spPr bwMode="auto">
            <a:xfrm>
              <a:off x="8458200" y="46482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645" name="Text Box 45"/>
            <p:cNvSpPr txBox="1">
              <a:spLocks noChangeArrowheads="1"/>
            </p:cNvSpPr>
            <p:nvPr/>
          </p:nvSpPr>
          <p:spPr bwMode="auto">
            <a:xfrm>
              <a:off x="8382000" y="4950897"/>
              <a:ext cx="219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r>
                <a:rPr lang="en-US" sz="2400" b="1">
                  <a:latin typeface="+mn-lt"/>
                </a:rPr>
                <a:t>…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19500" y="2623575"/>
            <a:ext cx="5372100" cy="830997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Where arrows come from is what’s important, not how they lean!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traversal order is required </a:t>
            </a:r>
            <a:r>
              <a:rPr lang="en-US" dirty="0" smtClean="0"/>
              <a:t>to evaluate the expression on the previous slide?</a:t>
            </a:r>
            <a:endParaRPr lang="en-US" dirty="0"/>
          </a:p>
          <a:p>
            <a:pPr lvl="2"/>
            <a:r>
              <a:rPr lang="en-US" dirty="0"/>
              <a:t>In-order?</a:t>
            </a:r>
          </a:p>
          <a:p>
            <a:pPr lvl="2"/>
            <a:r>
              <a:rPr lang="en-US" dirty="0"/>
              <a:t>Pre-order?</a:t>
            </a:r>
          </a:p>
          <a:p>
            <a:pPr lvl="2"/>
            <a:r>
              <a:rPr lang="en-US" dirty="0"/>
              <a:t>Post-order?</a:t>
            </a:r>
          </a:p>
        </p:txBody>
      </p:sp>
    </p:spTree>
    <p:extLst>
      <p:ext uri="{BB962C8B-B14F-4D97-AF65-F5344CB8AC3E}">
        <p14:creationId xmlns:p14="http://schemas.microsoft.com/office/powerpoint/2010/main" val="37789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in Compilers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Used to represent the structure of the compiled program</a:t>
            </a:r>
          </a:p>
          <a:p>
            <a:r>
              <a:rPr lang="en-US" sz="2800" dirty="0"/>
              <a:t>Optimizations</a:t>
            </a:r>
          </a:p>
          <a:p>
            <a:pPr lvl="2"/>
            <a:r>
              <a:rPr lang="en-US" sz="2000" dirty="0"/>
              <a:t>Common sub-expression detection</a:t>
            </a:r>
          </a:p>
          <a:p>
            <a:pPr lvl="2"/>
            <a:r>
              <a:rPr lang="en-US" sz="2000" dirty="0"/>
              <a:t>Code simplification</a:t>
            </a:r>
          </a:p>
          <a:p>
            <a:pPr lvl="2"/>
            <a:r>
              <a:rPr lang="en-US" sz="2000" dirty="0"/>
              <a:t>Loop unrolling</a:t>
            </a:r>
          </a:p>
          <a:p>
            <a:pPr lvl="2"/>
            <a:r>
              <a:rPr lang="en-US" sz="2000" dirty="0"/>
              <a:t>Parallelization</a:t>
            </a:r>
          </a:p>
          <a:p>
            <a:pPr lvl="2"/>
            <a:r>
              <a:rPr lang="en-US" sz="2000" dirty="0"/>
              <a:t>Reductions in strength – e.g., substituting additions for multiplications, etc.</a:t>
            </a:r>
          </a:p>
          <a:p>
            <a:pPr lvl="2"/>
            <a:r>
              <a:rPr lang="en-US" sz="2000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25515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800600"/>
          </a:xfrm>
        </p:spPr>
        <p:txBody>
          <a:bodyPr/>
          <a:lstStyle/>
          <a:p>
            <a:r>
              <a:rPr lang="en-US" sz="2800" i="1" dirty="0">
                <a:solidFill>
                  <a:srgbClr val="AEAEAE"/>
                </a:solidFill>
              </a:rPr>
              <a:t>Linked List</a:t>
            </a:r>
          </a:p>
          <a:p>
            <a:pPr lvl="2"/>
            <a:r>
              <a:rPr lang="en-US" sz="2000" dirty="0">
                <a:solidFill>
                  <a:srgbClr val="AEAEAE"/>
                </a:solidFill>
              </a:rPr>
              <a:t>A </a:t>
            </a:r>
            <a:r>
              <a:rPr lang="en-US" sz="2000" i="1" dirty="0">
                <a:solidFill>
                  <a:srgbClr val="AEAEAE"/>
                </a:solidFill>
              </a:rPr>
              <a:t>data structure</a:t>
            </a:r>
            <a:r>
              <a:rPr lang="en-US" sz="2000" dirty="0">
                <a:solidFill>
                  <a:srgbClr val="AEAEAE"/>
                </a:solidFill>
              </a:rPr>
              <a:t> in which each element is dynamically allocated and in which elements point to each other to define a linear relationship</a:t>
            </a:r>
          </a:p>
          <a:p>
            <a:pPr lvl="2"/>
            <a:r>
              <a:rPr lang="en-US" sz="2000" dirty="0">
                <a:solidFill>
                  <a:srgbClr val="AEAEAE"/>
                </a:solidFill>
              </a:rPr>
              <a:t>Singly- or doubly-linked</a:t>
            </a:r>
          </a:p>
          <a:p>
            <a:pPr lvl="2"/>
            <a:r>
              <a:rPr lang="en-US" sz="2000" dirty="0">
                <a:solidFill>
                  <a:srgbClr val="AEAEAE"/>
                </a:solidFill>
              </a:rPr>
              <a:t>Stack, queue, circular list</a:t>
            </a:r>
          </a:p>
          <a:p>
            <a:r>
              <a:rPr lang="en-US" sz="2800" i="1" dirty="0"/>
              <a:t>Tree</a:t>
            </a:r>
          </a:p>
          <a:p>
            <a:pPr lvl="2"/>
            <a:r>
              <a:rPr lang="en-US" sz="2000" dirty="0"/>
              <a:t>A </a:t>
            </a:r>
            <a:r>
              <a:rPr lang="en-US" sz="2000" i="1" dirty="0"/>
              <a:t>data structure</a:t>
            </a:r>
            <a:r>
              <a:rPr lang="en-US" sz="2000" dirty="0"/>
              <a:t> in which each element is dynamically allocated and in which each element has more than one potential </a:t>
            </a:r>
            <a:r>
              <a:rPr lang="en-US" sz="2000" i="1" dirty="0" smtClean="0"/>
              <a:t>successor.</a:t>
            </a:r>
            <a:endParaRPr lang="en-US" sz="2000" i="1" dirty="0"/>
          </a:p>
          <a:p>
            <a:pPr lvl="2"/>
            <a:r>
              <a:rPr lang="en-US" sz="2000" dirty="0"/>
              <a:t>Defines a </a:t>
            </a:r>
            <a:r>
              <a:rPr lang="en-US" sz="2000" i="1" dirty="0"/>
              <a:t>partial </a:t>
            </a:r>
            <a:r>
              <a:rPr lang="en-US" sz="2000" i="1" dirty="0" smtClean="0"/>
              <a:t>order.</a:t>
            </a:r>
          </a:p>
          <a:p>
            <a:pPr lvl="2"/>
            <a:r>
              <a:rPr lang="en-US" sz="2000" dirty="0" smtClean="0"/>
              <a:t>To a mathematician, a tree is a </a:t>
            </a:r>
            <a:r>
              <a:rPr lang="en-US" sz="2000" i="1" dirty="0" smtClean="0"/>
              <a:t>rooted, directed, acyclic graph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7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514600"/>
            <a:ext cx="7721600" cy="1143000"/>
          </a:xfrm>
        </p:spPr>
        <p:txBody>
          <a:bodyPr/>
          <a:lstStyle/>
          <a:p>
            <a:r>
              <a:rPr lang="en-US" dirty="0"/>
              <a:t>“Big O” </a:t>
            </a:r>
            <a:r>
              <a:rPr lang="en-US" dirty="0" smtClean="0"/>
              <a:t>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 Again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Linear</a:t>
            </a:r>
            <a:r>
              <a:rPr lang="en-US" dirty="0"/>
              <a:t> data structure</a:t>
            </a:r>
          </a:p>
          <a:p>
            <a:r>
              <a:rPr lang="en-US" dirty="0"/>
              <a:t>Easy to grow and shrink</a:t>
            </a:r>
          </a:p>
          <a:p>
            <a:r>
              <a:rPr lang="en-US" dirty="0"/>
              <a:t>Easy to add and delete </a:t>
            </a:r>
            <a:r>
              <a:rPr lang="en-US" dirty="0" smtClean="0"/>
              <a:t>items</a:t>
            </a:r>
            <a:endParaRPr lang="en-US" dirty="0"/>
          </a:p>
          <a:p>
            <a:r>
              <a:rPr lang="en-US" dirty="0"/>
              <a:t>Time to search for an item –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Ignore </a:t>
            </a:r>
            <a:r>
              <a:rPr lang="en-US" u="sng" dirty="0" smtClean="0"/>
              <a:t>constant</a:t>
            </a:r>
            <a:r>
              <a:rPr lang="en-US" dirty="0" smtClean="0"/>
              <a:t> multiplicative factors.</a:t>
            </a:r>
            <a:endParaRPr lang="en-US" dirty="0"/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 rot="20331118">
            <a:off x="6109365" y="1604054"/>
            <a:ext cx="2425700" cy="949325"/>
          </a:xfrm>
          <a:prstGeom prst="rect">
            <a:avLst/>
          </a:prstGeom>
          <a:solidFill>
            <a:srgbClr val="F1C7C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400" tIns="12700" rIns="254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I.e., proportional to </a:t>
            </a:r>
            <a:r>
              <a:rPr lang="en-US" sz="2000" i="1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, the number of items in the list</a:t>
            </a:r>
            <a:endParaRPr lang="en-US" sz="2000" b="1" dirty="0">
              <a:latin typeface="+mn-lt"/>
            </a:endParaRPr>
          </a:p>
        </p:txBody>
      </p:sp>
      <p:sp>
        <p:nvSpPr>
          <p:cNvPr id="419846" name="Line 6"/>
          <p:cNvSpPr>
            <a:spLocks noChangeShapeType="1"/>
          </p:cNvSpPr>
          <p:nvPr/>
        </p:nvSpPr>
        <p:spPr bwMode="auto">
          <a:xfrm rot="20331118" flipH="1">
            <a:off x="6806840" y="2643357"/>
            <a:ext cx="1016719" cy="9386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Again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Non-linear</a:t>
            </a:r>
            <a:r>
              <a:rPr lang="en-US" dirty="0"/>
              <a:t> data structure</a:t>
            </a:r>
          </a:p>
          <a:p>
            <a:r>
              <a:rPr lang="en-US" dirty="0"/>
              <a:t>Easy to grow and shrink</a:t>
            </a:r>
          </a:p>
          <a:p>
            <a:r>
              <a:rPr lang="en-US" dirty="0"/>
              <a:t>Easy to add and delete </a:t>
            </a:r>
            <a:r>
              <a:rPr lang="en-US" dirty="0" smtClean="0"/>
              <a:t>items</a:t>
            </a:r>
            <a:endParaRPr lang="en-US" dirty="0"/>
          </a:p>
          <a:p>
            <a:r>
              <a:rPr lang="en-US" dirty="0"/>
              <a:t>Time to search for an item –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21896" name="Text Box 8"/>
          <p:cNvSpPr txBox="1">
            <a:spLocks noChangeArrowheads="1"/>
          </p:cNvSpPr>
          <p:nvPr/>
        </p:nvSpPr>
        <p:spPr bwMode="auto">
          <a:xfrm rot="20331118">
            <a:off x="3158532" y="4717348"/>
            <a:ext cx="2425700" cy="644525"/>
          </a:xfrm>
          <a:prstGeom prst="rect">
            <a:avLst/>
          </a:prstGeom>
          <a:solidFill>
            <a:srgbClr val="D5F1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400" tIns="12700" rIns="254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I.e., proportional to</a:t>
            </a:r>
            <a:br>
              <a:rPr lang="en-US" sz="2000" dirty="0">
                <a:latin typeface="+mn-lt"/>
              </a:rPr>
            </a:br>
            <a:r>
              <a:rPr lang="en-US" sz="2000" i="1" dirty="0">
                <a:latin typeface="+mn-lt"/>
              </a:rPr>
              <a:t>log n</a:t>
            </a:r>
            <a:r>
              <a:rPr lang="en-US" sz="2000" dirty="0">
                <a:latin typeface="+mn-lt"/>
              </a:rPr>
              <a:t> (# of items)</a:t>
            </a:r>
            <a:endParaRPr lang="en-US" sz="2000" b="1" dirty="0">
              <a:latin typeface="+mn-lt"/>
            </a:endParaRPr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 rot="20331118" flipV="1">
            <a:off x="5433262" y="4357391"/>
            <a:ext cx="944476" cy="1182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859722"/>
          </a:xfrm>
        </p:spPr>
        <p:txBody>
          <a:bodyPr/>
          <a:lstStyle/>
          <a:p>
            <a:r>
              <a:rPr lang="en-US" sz="4000" dirty="0" smtClean="0"/>
              <a:t>Definition: </a:t>
            </a:r>
            <a:r>
              <a:rPr lang="en-US" sz="4000" i="0" dirty="0" smtClean="0"/>
              <a:t>Big-O —</a:t>
            </a:r>
            <a:br>
              <a:rPr lang="en-US" sz="4000" i="0" dirty="0" smtClean="0"/>
            </a:br>
            <a:r>
              <a:rPr lang="en-US" sz="4000" i="0" dirty="0" smtClean="0"/>
              <a:t>“</a:t>
            </a:r>
            <a:r>
              <a:rPr lang="en-US" sz="4000" i="0" dirty="0"/>
              <a:t>Of the order of …”</a:t>
            </a:r>
            <a:endParaRPr lang="en-US" sz="40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characterization of the number of operations in an algorithm in terms of a mathematical function of the number of data items </a:t>
            </a:r>
            <a:r>
              <a:rPr lang="en-US" sz="2800" dirty="0" smtClean="0"/>
              <a:t>involved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means that the number of operations to complete the algorithm is proportional to </a:t>
            </a:r>
            <a:r>
              <a:rPr lang="en-US" sz="2800" i="1" dirty="0" smtClean="0"/>
              <a:t>n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800" dirty="0"/>
              <a:t>E.g., searching a list with </a:t>
            </a:r>
            <a:r>
              <a:rPr lang="en-US" sz="2800" i="1" dirty="0"/>
              <a:t>n</a:t>
            </a:r>
            <a:r>
              <a:rPr lang="en-US" sz="2800" dirty="0"/>
              <a:t> items requires, on average, </a:t>
            </a:r>
            <a:r>
              <a:rPr lang="en-US" sz="2800" i="1" dirty="0"/>
              <a:t>n/2</a:t>
            </a:r>
            <a:r>
              <a:rPr lang="en-US" sz="2800" dirty="0"/>
              <a:t> comparisons with payloads</a:t>
            </a:r>
          </a:p>
        </p:txBody>
      </p:sp>
    </p:spTree>
    <p:extLst>
      <p:ext uri="{BB962C8B-B14F-4D97-AF65-F5344CB8AC3E}">
        <p14:creationId xmlns:p14="http://schemas.microsoft.com/office/powerpoint/2010/main" val="428719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Big-O</a:t>
            </a:r>
            <a:r>
              <a:rPr lang="en-US" dirty="0"/>
              <a:t>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): proportional to </a:t>
            </a:r>
            <a:r>
              <a:rPr lang="en-US" sz="2800" i="1" dirty="0"/>
              <a:t>n</a:t>
            </a:r>
            <a:r>
              <a:rPr lang="en-US" sz="2800" dirty="0"/>
              <a:t> – i.e., </a:t>
            </a:r>
            <a:r>
              <a:rPr lang="en-US" sz="2800" i="1" dirty="0"/>
              <a:t>linear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i="1" baseline="30000" dirty="0"/>
              <a:t>2</a:t>
            </a:r>
            <a:r>
              <a:rPr lang="en-US" sz="2800" dirty="0"/>
              <a:t>): proportional to </a:t>
            </a:r>
            <a:r>
              <a:rPr lang="en-US" sz="2800" i="1" dirty="0"/>
              <a:t>n</a:t>
            </a:r>
            <a:r>
              <a:rPr lang="en-US" sz="2800" i="1" baseline="30000" dirty="0"/>
              <a:t>2 </a:t>
            </a:r>
            <a:r>
              <a:rPr lang="en-US" sz="2800" dirty="0"/>
              <a:t>– i.e., </a:t>
            </a:r>
            <a:r>
              <a:rPr lang="en-US" sz="2800" i="1" dirty="0"/>
              <a:t>quadratic</a:t>
            </a:r>
            <a:endParaRPr lang="en-US" sz="2800" i="1" baseline="30000" dirty="0"/>
          </a:p>
          <a:p>
            <a:pPr>
              <a:lnSpc>
                <a:spcPct val="90000"/>
              </a:lnSpc>
            </a:pP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 err="1"/>
              <a:t>k</a:t>
            </a:r>
            <a:r>
              <a:rPr lang="en-US" sz="2800" i="1" baseline="30000" dirty="0" err="1"/>
              <a:t>n</a:t>
            </a:r>
            <a:r>
              <a:rPr lang="en-US" sz="2800" dirty="0"/>
              <a:t>) – proportional to </a:t>
            </a:r>
            <a:r>
              <a:rPr lang="en-US" sz="2800" i="1" dirty="0" err="1"/>
              <a:t>k</a:t>
            </a:r>
            <a:r>
              <a:rPr lang="en-US" sz="2800" i="1" baseline="30000" dirty="0" err="1"/>
              <a:t>n</a:t>
            </a:r>
            <a:r>
              <a:rPr lang="en-US" sz="2800" dirty="0"/>
              <a:t> – i.e., </a:t>
            </a:r>
            <a:r>
              <a:rPr lang="en-US" sz="2800" i="1" dirty="0"/>
              <a:t>exponential</a:t>
            </a:r>
          </a:p>
          <a:p>
            <a:pPr>
              <a:lnSpc>
                <a:spcPct val="90000"/>
              </a:lnSpc>
            </a:pPr>
            <a:r>
              <a:rPr lang="en-US" sz="2800" b="1" i="1" dirty="0"/>
              <a:t>…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O</a:t>
            </a:r>
            <a:r>
              <a:rPr lang="en-US" sz="2800" dirty="0"/>
              <a:t>(log </a:t>
            </a:r>
            <a:r>
              <a:rPr lang="en-US" sz="2800" i="1" dirty="0"/>
              <a:t>n</a:t>
            </a:r>
            <a:r>
              <a:rPr lang="en-US" sz="2800" dirty="0"/>
              <a:t>) – proportional to log </a:t>
            </a:r>
            <a:r>
              <a:rPr lang="en-US" sz="2800" i="1" dirty="0"/>
              <a:t>n </a:t>
            </a:r>
            <a:r>
              <a:rPr lang="en-US" sz="2800" dirty="0"/>
              <a:t>– i.e., </a:t>
            </a:r>
            <a:r>
              <a:rPr lang="en-US" sz="2800" i="1" dirty="0" err="1" smtClean="0"/>
              <a:t>sublinear</a:t>
            </a:r>
            <a:endParaRPr lang="en-US" sz="2800" i="1" dirty="0"/>
          </a:p>
          <a:p>
            <a:pPr>
              <a:lnSpc>
                <a:spcPct val="90000"/>
              </a:lnSpc>
            </a:pP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 log 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Worse than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), better than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1</a:t>
            </a:r>
            <a:r>
              <a:rPr lang="en-US" sz="2800" dirty="0"/>
              <a:t>) – independent of </a:t>
            </a:r>
            <a:r>
              <a:rPr lang="en-US" sz="2800" i="1" dirty="0"/>
              <a:t>n</a:t>
            </a:r>
            <a:r>
              <a:rPr lang="en-US" sz="2800" dirty="0"/>
              <a:t>; i.e., </a:t>
            </a:r>
            <a:r>
              <a:rPr lang="en-US" sz="2800" i="1" dirty="0"/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7057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4895850"/>
          </a:xfrm>
        </p:spPr>
        <p:txBody>
          <a:bodyPr/>
          <a:lstStyle/>
          <a:p>
            <a:r>
              <a:rPr lang="en-US" dirty="0" smtClean="0"/>
              <a:t>The important thing is how the time (or sometimes space) scales with the size of the problem.</a:t>
            </a:r>
          </a:p>
          <a:p>
            <a:pPr lvl="1"/>
            <a:r>
              <a:rPr lang="en-US" dirty="0" smtClean="0"/>
              <a:t>Buying a faster computer multiplies by a constant factor.</a:t>
            </a:r>
          </a:p>
          <a:p>
            <a:pPr lvl="1"/>
            <a:r>
              <a:rPr lang="en-US" dirty="0"/>
              <a:t>What is the bottleneck?</a:t>
            </a:r>
          </a:p>
          <a:p>
            <a:pPr lvl="2"/>
            <a:r>
              <a:rPr lang="en-US" dirty="0"/>
              <a:t>CPU speed?</a:t>
            </a:r>
          </a:p>
          <a:p>
            <a:pPr lvl="2"/>
            <a:r>
              <a:rPr lang="en-US" dirty="0"/>
              <a:t>Memory speed?</a:t>
            </a:r>
          </a:p>
          <a:p>
            <a:pPr lvl="2"/>
            <a:r>
              <a:rPr lang="en-US" dirty="0"/>
              <a:t>I/O </a:t>
            </a:r>
            <a:r>
              <a:rPr lang="en-US" dirty="0" smtClean="0"/>
              <a:t>speed?</a:t>
            </a:r>
          </a:p>
          <a:p>
            <a:pPr lvl="1"/>
            <a:r>
              <a:rPr lang="en-US" dirty="0" smtClean="0"/>
              <a:t>Buying more computers might not multiply by a constant factor.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5F0DE-E397-42FC-B6D5-1D8AC0232F3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0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743450"/>
          </a:xfrm>
        </p:spPr>
        <p:txBody>
          <a:bodyPr/>
          <a:lstStyle/>
          <a:p>
            <a:pPr marL="342900" lvl="1" indent="-342900">
              <a:buFont typeface="Monotype Sorts" pitchFamily="2" charset="2"/>
              <a:buChar char="z"/>
            </a:pPr>
            <a:r>
              <a:rPr lang="en-US" dirty="0"/>
              <a:t>Finding a better algorithm is often more worthwhile than minor optimizations. </a:t>
            </a:r>
          </a:p>
          <a:p>
            <a:r>
              <a:rPr lang="en-US" dirty="0" smtClean="0"/>
              <a:t>Some problems can only be solved </a:t>
            </a:r>
            <a:r>
              <a:rPr lang="en-US" i="1" dirty="0" smtClean="0"/>
              <a:t>brute-force</a:t>
            </a:r>
            <a:r>
              <a:rPr lang="en-US" dirty="0" smtClean="0"/>
              <a:t> (exhaustively).</a:t>
            </a:r>
          </a:p>
          <a:p>
            <a:pPr lvl="1"/>
            <a:r>
              <a:rPr lang="en-US" dirty="0" smtClean="0"/>
              <a:t>Some problems are intractable.</a:t>
            </a:r>
          </a:p>
          <a:p>
            <a:pPr lvl="1"/>
            <a:r>
              <a:rPr lang="en-US" dirty="0" smtClean="0"/>
              <a:t>Sometimes an approximate answer is good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5F0DE-E397-42FC-B6D5-1D8AC0232F3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4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Anecdote &amp; Questions:–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the design of electronic adders, what is the </a:t>
            </a:r>
            <a:r>
              <a:rPr lang="en-US" sz="2800" i="1" dirty="0"/>
              <a:t>order</a:t>
            </a:r>
            <a:r>
              <a:rPr lang="en-US" sz="2800" dirty="0"/>
              <a:t> of the carry-propagation?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What is the </a:t>
            </a:r>
            <a:r>
              <a:rPr lang="en-US" sz="2800" i="1" dirty="0"/>
              <a:t>order</a:t>
            </a:r>
            <a:r>
              <a:rPr lang="en-US" sz="2800" dirty="0"/>
              <a:t> of floating point divide?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What is the </a:t>
            </a:r>
            <a:r>
              <a:rPr lang="en-US" sz="2800" i="1" dirty="0"/>
              <a:t>order</a:t>
            </a:r>
            <a:r>
              <a:rPr lang="en-US" sz="2800" dirty="0"/>
              <a:t> of floating point square root?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What program have we studied in this course that is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2</a:t>
            </a:r>
            <a:r>
              <a:rPr lang="en-US" sz="2800" i="1" baseline="30000" dirty="0"/>
              <a:t>n</a:t>
            </a:r>
            <a:r>
              <a:rPr lang="en-US" sz="2800" dirty="0"/>
              <a:t>)? i.e., exponential?</a:t>
            </a:r>
          </a:p>
        </p:txBody>
      </p:sp>
    </p:spTree>
    <p:extLst>
      <p:ext uri="{BB962C8B-B14F-4D97-AF65-F5344CB8AC3E}">
        <p14:creationId xmlns:p14="http://schemas.microsoft.com/office/powerpoint/2010/main" val="115439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772400" cy="1143000"/>
          </a:xfrm>
        </p:spPr>
        <p:txBody>
          <a:bodyPr/>
          <a:lstStyle/>
          <a:p>
            <a:r>
              <a:rPr lang="en-US" smtClean="0"/>
              <a:t>const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178800" cy="21717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6C7F9A-5257-4392-A3EA-142F75905F8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60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876800"/>
          </a:xfrm>
        </p:spPr>
        <p:txBody>
          <a:bodyPr/>
          <a:lstStyle/>
          <a:p>
            <a:r>
              <a:rPr lang="en-US" dirty="0" smtClean="0"/>
              <a:t>In C, you can put the </a:t>
            </a:r>
            <a:r>
              <a:rPr lang="en-US" dirty="0" err="1" smtClean="0"/>
              <a:t>const</a:t>
            </a:r>
            <a:r>
              <a:rPr lang="en-US" dirty="0" smtClean="0"/>
              <a:t> keyword on a variable or on a formal parameter.</a:t>
            </a:r>
          </a:p>
          <a:p>
            <a:pPr lvl="1"/>
            <a:r>
              <a:rPr lang="en-US" dirty="0" smtClean="0"/>
              <a:t>A fairly new addition, not well understood.</a:t>
            </a:r>
          </a:p>
          <a:p>
            <a:r>
              <a:rPr lang="en-US" dirty="0" smtClean="0"/>
              <a:t>Different meanings:</a:t>
            </a:r>
          </a:p>
          <a:p>
            <a:pPr lvl="1"/>
            <a:r>
              <a:rPr lang="en-US" dirty="0" smtClean="0"/>
              <a:t>On a primitive variable, it means the value cannot be changed </a:t>
            </a:r>
            <a:r>
              <a:rPr lang="en-US" u="sng" dirty="0" smtClean="0"/>
              <a:t>once initialized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 a pointer, it means that the </a:t>
            </a:r>
            <a:r>
              <a:rPr lang="en-US" u="sng" dirty="0" smtClean="0"/>
              <a:t>value of the pointer itself can change</a:t>
            </a:r>
            <a:r>
              <a:rPr lang="en-US" dirty="0" smtClean="0"/>
              <a:t> (i.e. it can point at something else), but the program cannot use the pointer to modify data in memory.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AA3811-D004-4E6A-AA60-3348F8A0E62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95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4244976" cy="4171950"/>
          </a:xfrm>
        </p:spPr>
        <p:txBody>
          <a:bodyPr/>
          <a:lstStyle/>
          <a:p>
            <a:r>
              <a:rPr lang="en-US" dirty="0">
                <a:latin typeface="+mn-lt"/>
              </a:rPr>
              <a:t>A linked list but with </a:t>
            </a:r>
            <a:r>
              <a:rPr lang="en-US" i="1" dirty="0">
                <a:latin typeface="+mn-lt"/>
              </a:rPr>
              <a:t>two</a:t>
            </a:r>
            <a:r>
              <a:rPr lang="en-US" dirty="0">
                <a:latin typeface="+mn-lt"/>
              </a:rPr>
              <a:t> links per </a:t>
            </a:r>
            <a:r>
              <a:rPr lang="en-US" dirty="0" smtClean="0">
                <a:latin typeface="+mn-lt"/>
              </a:rPr>
              <a:t>item</a:t>
            </a:r>
            <a:endParaRPr lang="en-US" dirty="0">
              <a:latin typeface="+mn-lt"/>
            </a:endParaRP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payload;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*left, *right;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376836" name="Group 4"/>
          <p:cNvGrpSpPr>
            <a:grpSpLocks/>
          </p:cNvGrpSpPr>
          <p:nvPr/>
        </p:nvGrpSpPr>
        <p:grpSpPr bwMode="auto">
          <a:xfrm>
            <a:off x="5553075" y="1522413"/>
            <a:ext cx="1447800" cy="839788"/>
            <a:chOff x="3498" y="959"/>
            <a:chExt cx="912" cy="529"/>
          </a:xfrm>
        </p:grpSpPr>
        <p:grpSp>
          <p:nvGrpSpPr>
            <p:cNvPr id="376837" name="Group 5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38" name="Rectangle 6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39" name="Line 7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40" name="Line 8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41" name="Text Box 9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left</a:t>
              </a:r>
            </a:p>
          </p:txBody>
        </p:sp>
        <p:sp>
          <p:nvSpPr>
            <p:cNvPr id="376842" name="Text Box 10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376843" name="Text Box 11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+mn-lt"/>
                </a:rPr>
                <a:t>payload</a:t>
              </a:r>
            </a:p>
          </p:txBody>
        </p:sp>
      </p:grpSp>
      <p:grpSp>
        <p:nvGrpSpPr>
          <p:cNvPr id="376844" name="Group 12"/>
          <p:cNvGrpSpPr>
            <a:grpSpLocks/>
          </p:cNvGrpSpPr>
          <p:nvPr/>
        </p:nvGrpSpPr>
        <p:grpSpPr bwMode="auto">
          <a:xfrm>
            <a:off x="4724400" y="2894013"/>
            <a:ext cx="1447800" cy="839788"/>
            <a:chOff x="3498" y="959"/>
            <a:chExt cx="912" cy="529"/>
          </a:xfrm>
        </p:grpSpPr>
        <p:grpSp>
          <p:nvGrpSpPr>
            <p:cNvPr id="376845" name="Group 13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46" name="Rectangle 14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47" name="Line 15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48" name="Line 16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49" name="Text Box 17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376850" name="Text Box 18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376851" name="Text Box 19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376852" name="Group 20"/>
          <p:cNvGrpSpPr>
            <a:grpSpLocks/>
          </p:cNvGrpSpPr>
          <p:nvPr/>
        </p:nvGrpSpPr>
        <p:grpSpPr bwMode="auto">
          <a:xfrm>
            <a:off x="6934200" y="2827338"/>
            <a:ext cx="1447800" cy="839788"/>
            <a:chOff x="3498" y="959"/>
            <a:chExt cx="912" cy="529"/>
          </a:xfrm>
        </p:grpSpPr>
        <p:grpSp>
          <p:nvGrpSpPr>
            <p:cNvPr id="376853" name="Group 21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54" name="Rectangle 22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55" name="Line 23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56" name="Line 24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57" name="Text Box 25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376858" name="Text Box 26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376859" name="Text Box 27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376860" name="Group 28"/>
          <p:cNvGrpSpPr>
            <a:grpSpLocks/>
          </p:cNvGrpSpPr>
          <p:nvPr/>
        </p:nvGrpSpPr>
        <p:grpSpPr bwMode="auto">
          <a:xfrm>
            <a:off x="7543800" y="4494213"/>
            <a:ext cx="1447800" cy="839788"/>
            <a:chOff x="3498" y="959"/>
            <a:chExt cx="912" cy="529"/>
          </a:xfrm>
        </p:grpSpPr>
        <p:grpSp>
          <p:nvGrpSpPr>
            <p:cNvPr id="376861" name="Group 29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62" name="Rectangle 30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63" name="Line 31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64" name="Line 32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65" name="Text Box 33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376866" name="Text Box 34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376867" name="Text Box 35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376868" name="Group 36"/>
          <p:cNvGrpSpPr>
            <a:grpSpLocks/>
          </p:cNvGrpSpPr>
          <p:nvPr/>
        </p:nvGrpSpPr>
        <p:grpSpPr bwMode="auto">
          <a:xfrm>
            <a:off x="5819775" y="4418013"/>
            <a:ext cx="1447800" cy="839788"/>
            <a:chOff x="3498" y="959"/>
            <a:chExt cx="912" cy="529"/>
          </a:xfrm>
        </p:grpSpPr>
        <p:grpSp>
          <p:nvGrpSpPr>
            <p:cNvPr id="376869" name="Group 37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70" name="Rectangle 38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71" name="Line 39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72" name="Line 40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73" name="Text Box 41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376874" name="Text Box 42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376875" name="Text Box 43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376876" name="Group 44"/>
          <p:cNvGrpSpPr>
            <a:grpSpLocks/>
          </p:cNvGrpSpPr>
          <p:nvPr/>
        </p:nvGrpSpPr>
        <p:grpSpPr bwMode="auto">
          <a:xfrm>
            <a:off x="3124200" y="4113213"/>
            <a:ext cx="1447800" cy="839788"/>
            <a:chOff x="3498" y="959"/>
            <a:chExt cx="912" cy="529"/>
          </a:xfrm>
        </p:grpSpPr>
        <p:grpSp>
          <p:nvGrpSpPr>
            <p:cNvPr id="376877" name="Group 45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78" name="Rectangle 46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79" name="Line 47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80" name="Line 48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81" name="Text Box 49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376882" name="Text Box 50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376883" name="Text Box 51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376884" name="Group 52"/>
          <p:cNvGrpSpPr>
            <a:grpSpLocks/>
          </p:cNvGrpSpPr>
          <p:nvPr/>
        </p:nvGrpSpPr>
        <p:grpSpPr bwMode="auto">
          <a:xfrm>
            <a:off x="1362075" y="5065713"/>
            <a:ext cx="1447800" cy="839788"/>
            <a:chOff x="3498" y="959"/>
            <a:chExt cx="912" cy="529"/>
          </a:xfrm>
        </p:grpSpPr>
        <p:grpSp>
          <p:nvGrpSpPr>
            <p:cNvPr id="376885" name="Group 53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86" name="Rectangle 54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87" name="Line 55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88" name="Line 56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89" name="Text Box 57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376890" name="Text Box 58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376891" name="Text Box 59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376892" name="Group 60"/>
          <p:cNvGrpSpPr>
            <a:grpSpLocks/>
          </p:cNvGrpSpPr>
          <p:nvPr/>
        </p:nvGrpSpPr>
        <p:grpSpPr bwMode="auto">
          <a:xfrm>
            <a:off x="8382000" y="5095875"/>
            <a:ext cx="561975" cy="857250"/>
            <a:chOff x="3144" y="3204"/>
            <a:chExt cx="354" cy="540"/>
          </a:xfrm>
        </p:grpSpPr>
        <p:grpSp>
          <p:nvGrpSpPr>
            <p:cNvPr id="376893" name="Group 61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894" name="Line 62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95" name="Line 63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96" name="Line 64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97" name="Line 65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98" name="Freeform 66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899" name="Group 67"/>
          <p:cNvGrpSpPr>
            <a:grpSpLocks/>
          </p:cNvGrpSpPr>
          <p:nvPr/>
        </p:nvGrpSpPr>
        <p:grpSpPr bwMode="auto">
          <a:xfrm>
            <a:off x="6835775" y="5067300"/>
            <a:ext cx="561975" cy="857250"/>
            <a:chOff x="3144" y="3204"/>
            <a:chExt cx="354" cy="540"/>
          </a:xfrm>
        </p:grpSpPr>
        <p:grpSp>
          <p:nvGrpSpPr>
            <p:cNvPr id="376900" name="Group 68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01" name="Line 69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02" name="Line 70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03" name="Line 71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04" name="Line 72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05" name="Freeform 73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906" name="Group 74"/>
          <p:cNvGrpSpPr>
            <a:grpSpLocks/>
          </p:cNvGrpSpPr>
          <p:nvPr/>
        </p:nvGrpSpPr>
        <p:grpSpPr bwMode="auto">
          <a:xfrm flipH="1">
            <a:off x="5715000" y="5067300"/>
            <a:ext cx="561975" cy="857250"/>
            <a:chOff x="3144" y="3204"/>
            <a:chExt cx="354" cy="540"/>
          </a:xfrm>
        </p:grpSpPr>
        <p:grpSp>
          <p:nvGrpSpPr>
            <p:cNvPr id="376907" name="Group 75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08" name="Line 76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09" name="Line 77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10" name="Line 78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11" name="Line 79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12" name="Freeform 80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913" name="Group 81"/>
          <p:cNvGrpSpPr>
            <a:grpSpLocks/>
          </p:cNvGrpSpPr>
          <p:nvPr/>
        </p:nvGrpSpPr>
        <p:grpSpPr bwMode="auto">
          <a:xfrm flipH="1">
            <a:off x="7491413" y="5181600"/>
            <a:ext cx="561975" cy="857250"/>
            <a:chOff x="3144" y="3204"/>
            <a:chExt cx="354" cy="540"/>
          </a:xfrm>
        </p:grpSpPr>
        <p:grpSp>
          <p:nvGrpSpPr>
            <p:cNvPr id="376914" name="Group 82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15" name="Line 83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16" name="Line 84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17" name="Line 85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18" name="Line 86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19" name="Freeform 87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76920" name="Freeform 88"/>
          <p:cNvSpPr>
            <a:spLocks/>
          </p:cNvSpPr>
          <p:nvPr/>
        </p:nvSpPr>
        <p:spPr bwMode="auto">
          <a:xfrm>
            <a:off x="7943850" y="3590925"/>
            <a:ext cx="241300" cy="904875"/>
          </a:xfrm>
          <a:custGeom>
            <a:avLst/>
            <a:gdLst>
              <a:gd name="T0" fmla="*/ 0 w 152"/>
              <a:gd name="T1" fmla="*/ 0 h 570"/>
              <a:gd name="T2" fmla="*/ 126 w 152"/>
              <a:gd name="T3" fmla="*/ 162 h 570"/>
              <a:gd name="T4" fmla="*/ 150 w 152"/>
              <a:gd name="T5" fmla="*/ 318 h 570"/>
              <a:gd name="T6" fmla="*/ 114 w 152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570">
                <a:moveTo>
                  <a:pt x="0" y="0"/>
                </a:moveTo>
                <a:cubicBezTo>
                  <a:pt x="21" y="27"/>
                  <a:pt x="101" y="109"/>
                  <a:pt x="126" y="162"/>
                </a:cubicBezTo>
                <a:cubicBezTo>
                  <a:pt x="151" y="215"/>
                  <a:pt x="152" y="250"/>
                  <a:pt x="150" y="318"/>
                </a:cubicBezTo>
                <a:cubicBezTo>
                  <a:pt x="148" y="386"/>
                  <a:pt x="121" y="518"/>
                  <a:pt x="114" y="5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76921" name="Freeform 89"/>
          <p:cNvSpPr>
            <a:spLocks/>
          </p:cNvSpPr>
          <p:nvPr/>
        </p:nvSpPr>
        <p:spPr bwMode="auto">
          <a:xfrm>
            <a:off x="6419850" y="3590925"/>
            <a:ext cx="720725" cy="819150"/>
          </a:xfrm>
          <a:custGeom>
            <a:avLst/>
            <a:gdLst>
              <a:gd name="T0" fmla="*/ 454 w 454"/>
              <a:gd name="T1" fmla="*/ 0 h 516"/>
              <a:gd name="T2" fmla="*/ 276 w 454"/>
              <a:gd name="T3" fmla="*/ 102 h 516"/>
              <a:gd name="T4" fmla="*/ 138 w 454"/>
              <a:gd name="T5" fmla="*/ 252 h 516"/>
              <a:gd name="T6" fmla="*/ 0 w 454"/>
              <a:gd name="T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4" h="516">
                <a:moveTo>
                  <a:pt x="454" y="0"/>
                </a:moveTo>
                <a:cubicBezTo>
                  <a:pt x="424" y="17"/>
                  <a:pt x="329" y="60"/>
                  <a:pt x="276" y="102"/>
                </a:cubicBezTo>
                <a:cubicBezTo>
                  <a:pt x="223" y="144"/>
                  <a:pt x="184" y="183"/>
                  <a:pt x="138" y="252"/>
                </a:cubicBezTo>
                <a:cubicBezTo>
                  <a:pt x="92" y="321"/>
                  <a:pt x="29" y="461"/>
                  <a:pt x="0" y="5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76922" name="Freeform 90"/>
          <p:cNvSpPr>
            <a:spLocks/>
          </p:cNvSpPr>
          <p:nvPr/>
        </p:nvSpPr>
        <p:spPr bwMode="auto">
          <a:xfrm>
            <a:off x="6851650" y="2286000"/>
            <a:ext cx="328613" cy="542925"/>
          </a:xfrm>
          <a:custGeom>
            <a:avLst/>
            <a:gdLst>
              <a:gd name="T0" fmla="*/ 0 w 207"/>
              <a:gd name="T1" fmla="*/ 0 h 342"/>
              <a:gd name="T2" fmla="*/ 130 w 207"/>
              <a:gd name="T3" fmla="*/ 102 h 342"/>
              <a:gd name="T4" fmla="*/ 178 w 207"/>
              <a:gd name="T5" fmla="*/ 156 h 342"/>
              <a:gd name="T6" fmla="*/ 202 w 207"/>
              <a:gd name="T7" fmla="*/ 222 h 342"/>
              <a:gd name="T8" fmla="*/ 148 w 207"/>
              <a:gd name="T9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42">
                <a:moveTo>
                  <a:pt x="0" y="0"/>
                </a:moveTo>
                <a:cubicBezTo>
                  <a:pt x="22" y="17"/>
                  <a:pt x="100" y="76"/>
                  <a:pt x="130" y="102"/>
                </a:cubicBezTo>
                <a:cubicBezTo>
                  <a:pt x="160" y="128"/>
                  <a:pt x="166" y="136"/>
                  <a:pt x="178" y="156"/>
                </a:cubicBezTo>
                <a:cubicBezTo>
                  <a:pt x="190" y="176"/>
                  <a:pt x="207" y="191"/>
                  <a:pt x="202" y="222"/>
                </a:cubicBezTo>
                <a:cubicBezTo>
                  <a:pt x="197" y="253"/>
                  <a:pt x="159" y="317"/>
                  <a:pt x="148" y="34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76923" name="Freeform 91"/>
          <p:cNvSpPr>
            <a:spLocks/>
          </p:cNvSpPr>
          <p:nvPr/>
        </p:nvSpPr>
        <p:spPr bwMode="auto">
          <a:xfrm>
            <a:off x="4267200" y="3581400"/>
            <a:ext cx="752475" cy="561975"/>
          </a:xfrm>
          <a:custGeom>
            <a:avLst/>
            <a:gdLst>
              <a:gd name="T0" fmla="*/ 474 w 474"/>
              <a:gd name="T1" fmla="*/ 0 h 354"/>
              <a:gd name="T2" fmla="*/ 330 w 474"/>
              <a:gd name="T3" fmla="*/ 150 h 354"/>
              <a:gd name="T4" fmla="*/ 198 w 474"/>
              <a:gd name="T5" fmla="*/ 264 h 354"/>
              <a:gd name="T6" fmla="*/ 0 w 474"/>
              <a:gd name="T7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4" h="354">
                <a:moveTo>
                  <a:pt x="474" y="0"/>
                </a:moveTo>
                <a:cubicBezTo>
                  <a:pt x="451" y="24"/>
                  <a:pt x="376" y="106"/>
                  <a:pt x="330" y="150"/>
                </a:cubicBezTo>
                <a:cubicBezTo>
                  <a:pt x="284" y="194"/>
                  <a:pt x="253" y="230"/>
                  <a:pt x="198" y="264"/>
                </a:cubicBezTo>
                <a:cubicBezTo>
                  <a:pt x="143" y="298"/>
                  <a:pt x="41" y="335"/>
                  <a:pt x="0" y="35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76924" name="Freeform 92"/>
          <p:cNvSpPr>
            <a:spLocks/>
          </p:cNvSpPr>
          <p:nvPr/>
        </p:nvSpPr>
        <p:spPr bwMode="auto">
          <a:xfrm>
            <a:off x="2609850" y="4724400"/>
            <a:ext cx="638175" cy="342900"/>
          </a:xfrm>
          <a:custGeom>
            <a:avLst/>
            <a:gdLst>
              <a:gd name="T0" fmla="*/ 402 w 402"/>
              <a:gd name="T1" fmla="*/ 0 h 216"/>
              <a:gd name="T2" fmla="*/ 246 w 402"/>
              <a:gd name="T3" fmla="*/ 42 h 216"/>
              <a:gd name="T4" fmla="*/ 138 w 402"/>
              <a:gd name="T5" fmla="*/ 96 h 216"/>
              <a:gd name="T6" fmla="*/ 0 w 402"/>
              <a:gd name="T7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16">
                <a:moveTo>
                  <a:pt x="402" y="0"/>
                </a:moveTo>
                <a:cubicBezTo>
                  <a:pt x="375" y="7"/>
                  <a:pt x="290" y="26"/>
                  <a:pt x="246" y="42"/>
                </a:cubicBezTo>
                <a:cubicBezTo>
                  <a:pt x="202" y="58"/>
                  <a:pt x="179" y="67"/>
                  <a:pt x="138" y="96"/>
                </a:cubicBezTo>
                <a:cubicBezTo>
                  <a:pt x="97" y="125"/>
                  <a:pt x="29" y="191"/>
                  <a:pt x="0" y="2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376925" name="Group 93"/>
          <p:cNvGrpSpPr>
            <a:grpSpLocks/>
          </p:cNvGrpSpPr>
          <p:nvPr/>
        </p:nvGrpSpPr>
        <p:grpSpPr bwMode="auto">
          <a:xfrm flipH="1">
            <a:off x="1081088" y="5705475"/>
            <a:ext cx="561975" cy="857250"/>
            <a:chOff x="3144" y="3204"/>
            <a:chExt cx="354" cy="540"/>
          </a:xfrm>
        </p:grpSpPr>
        <p:grpSp>
          <p:nvGrpSpPr>
            <p:cNvPr id="376926" name="Group 94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27" name="Line 95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28" name="Line 96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29" name="Line 97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30" name="Line 98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31" name="Freeform 99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932" name="Group 100"/>
          <p:cNvGrpSpPr>
            <a:grpSpLocks/>
          </p:cNvGrpSpPr>
          <p:nvPr/>
        </p:nvGrpSpPr>
        <p:grpSpPr bwMode="auto">
          <a:xfrm>
            <a:off x="2686050" y="5705475"/>
            <a:ext cx="561975" cy="857250"/>
            <a:chOff x="3144" y="3204"/>
            <a:chExt cx="354" cy="540"/>
          </a:xfrm>
        </p:grpSpPr>
        <p:grpSp>
          <p:nvGrpSpPr>
            <p:cNvPr id="376933" name="Group 101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34" name="Line 102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35" name="Line 103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36" name="Line 104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37" name="Line 105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38" name="Freeform 106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939" name="Group 107"/>
          <p:cNvGrpSpPr>
            <a:grpSpLocks/>
          </p:cNvGrpSpPr>
          <p:nvPr/>
        </p:nvGrpSpPr>
        <p:grpSpPr bwMode="auto">
          <a:xfrm>
            <a:off x="4291013" y="4829175"/>
            <a:ext cx="561975" cy="857250"/>
            <a:chOff x="3144" y="3204"/>
            <a:chExt cx="354" cy="540"/>
          </a:xfrm>
        </p:grpSpPr>
        <p:grpSp>
          <p:nvGrpSpPr>
            <p:cNvPr id="376940" name="Group 108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41" name="Line 109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42" name="Line 110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43" name="Line 111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44" name="Line 112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45" name="Freeform 113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946" name="Group 114"/>
          <p:cNvGrpSpPr>
            <a:grpSpLocks/>
          </p:cNvGrpSpPr>
          <p:nvPr/>
        </p:nvGrpSpPr>
        <p:grpSpPr bwMode="auto">
          <a:xfrm>
            <a:off x="5395913" y="3667125"/>
            <a:ext cx="385762" cy="904875"/>
            <a:chOff x="3255" y="2310"/>
            <a:chExt cx="243" cy="570"/>
          </a:xfrm>
        </p:grpSpPr>
        <p:grpSp>
          <p:nvGrpSpPr>
            <p:cNvPr id="376947" name="Group 115"/>
            <p:cNvGrpSpPr>
              <a:grpSpLocks/>
            </p:cNvGrpSpPr>
            <p:nvPr/>
          </p:nvGrpSpPr>
          <p:grpSpPr bwMode="auto">
            <a:xfrm>
              <a:off x="3255" y="2736"/>
              <a:ext cx="192" cy="144"/>
              <a:chOff x="461" y="3552"/>
              <a:chExt cx="192" cy="144"/>
            </a:xfrm>
          </p:grpSpPr>
          <p:sp>
            <p:nvSpPr>
              <p:cNvPr id="376948" name="Line 116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49" name="Line 117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50" name="Line 118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51" name="Line 119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52" name="Freeform 120"/>
            <p:cNvSpPr>
              <a:spLocks/>
            </p:cNvSpPr>
            <p:nvPr/>
          </p:nvSpPr>
          <p:spPr bwMode="auto">
            <a:xfrm>
              <a:off x="3352" y="2310"/>
              <a:ext cx="146" cy="414"/>
            </a:xfrm>
            <a:custGeom>
              <a:avLst/>
              <a:gdLst>
                <a:gd name="T0" fmla="*/ 146 w 146"/>
                <a:gd name="T1" fmla="*/ 0 h 414"/>
                <a:gd name="T2" fmla="*/ 68 w 146"/>
                <a:gd name="T3" fmla="*/ 138 h 414"/>
                <a:gd name="T4" fmla="*/ 20 w 146"/>
                <a:gd name="T5" fmla="*/ 228 h 414"/>
                <a:gd name="T6" fmla="*/ 0 w 146"/>
                <a:gd name="T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414">
                  <a:moveTo>
                    <a:pt x="146" y="0"/>
                  </a:moveTo>
                  <a:cubicBezTo>
                    <a:pt x="133" y="23"/>
                    <a:pt x="89" y="100"/>
                    <a:pt x="68" y="138"/>
                  </a:cubicBezTo>
                  <a:cubicBezTo>
                    <a:pt x="47" y="176"/>
                    <a:pt x="31" y="182"/>
                    <a:pt x="20" y="228"/>
                  </a:cubicBezTo>
                  <a:cubicBezTo>
                    <a:pt x="9" y="274"/>
                    <a:pt x="4" y="375"/>
                    <a:pt x="0" y="4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76953" name="Freeform 121"/>
          <p:cNvSpPr>
            <a:spLocks/>
          </p:cNvSpPr>
          <p:nvPr/>
        </p:nvSpPr>
        <p:spPr bwMode="auto">
          <a:xfrm>
            <a:off x="4924425" y="2266950"/>
            <a:ext cx="773113" cy="638175"/>
          </a:xfrm>
          <a:custGeom>
            <a:avLst/>
            <a:gdLst>
              <a:gd name="T0" fmla="*/ 487 w 487"/>
              <a:gd name="T1" fmla="*/ 0 h 402"/>
              <a:gd name="T2" fmla="*/ 276 w 487"/>
              <a:gd name="T3" fmla="*/ 126 h 402"/>
              <a:gd name="T4" fmla="*/ 168 w 487"/>
              <a:gd name="T5" fmla="*/ 216 h 402"/>
              <a:gd name="T6" fmla="*/ 0 w 487"/>
              <a:gd name="T7" fmla="*/ 40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7" h="402">
                <a:moveTo>
                  <a:pt x="487" y="0"/>
                </a:moveTo>
                <a:cubicBezTo>
                  <a:pt x="452" y="21"/>
                  <a:pt x="329" y="90"/>
                  <a:pt x="276" y="126"/>
                </a:cubicBezTo>
                <a:cubicBezTo>
                  <a:pt x="223" y="162"/>
                  <a:pt x="214" y="170"/>
                  <a:pt x="168" y="216"/>
                </a:cubicBezTo>
                <a:cubicBezTo>
                  <a:pt x="122" y="262"/>
                  <a:pt x="35" y="363"/>
                  <a:pt x="0" y="4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11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920" grpId="0" animBg="1"/>
      <p:bldP spid="376921" grpId="0" animBg="1"/>
      <p:bldP spid="376922" grpId="0" animBg="1"/>
      <p:bldP spid="376923" grpId="0" animBg="1"/>
      <p:bldP spid="376924" grpId="0" animBg="1"/>
      <p:bldP spid="3769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dirty="0" smtClean="0"/>
              <a:t>Compiler enforces restrictions.</a:t>
            </a:r>
          </a:p>
          <a:p>
            <a:pPr lvl="1"/>
            <a:r>
              <a:rPr lang="en-US" dirty="0" smtClean="0"/>
              <a:t>OK to copy a </a:t>
            </a:r>
            <a:r>
              <a:rPr lang="en-US" dirty="0" err="1" smtClean="0"/>
              <a:t>const</a:t>
            </a:r>
            <a:r>
              <a:rPr lang="en-US" dirty="0" smtClean="0"/>
              <a:t> primitive to a non-</a:t>
            </a:r>
            <a:r>
              <a:rPr lang="en-US" dirty="0" err="1" smtClean="0"/>
              <a:t>const</a:t>
            </a:r>
            <a:r>
              <a:rPr lang="en-US" dirty="0" smtClean="0"/>
              <a:t> variable (which can then be modified).</a:t>
            </a:r>
          </a:p>
          <a:p>
            <a:pPr lvl="1"/>
            <a:r>
              <a:rPr lang="en-US" dirty="0" smtClean="0"/>
              <a:t>Not OK to copy a </a:t>
            </a:r>
            <a:r>
              <a:rPr lang="en-US" dirty="0" err="1" smtClean="0"/>
              <a:t>const</a:t>
            </a:r>
            <a:r>
              <a:rPr lang="en-US" dirty="0" smtClean="0"/>
              <a:t> pointer to a non-</a:t>
            </a:r>
            <a:r>
              <a:rPr lang="en-US" dirty="0" err="1" smtClean="0"/>
              <a:t>const</a:t>
            </a:r>
            <a:r>
              <a:rPr lang="en-US" dirty="0" smtClean="0"/>
              <a:t> pointer.</a:t>
            </a:r>
          </a:p>
          <a:p>
            <a:pPr lvl="1"/>
            <a:r>
              <a:rPr lang="en-US" dirty="0" smtClean="0"/>
              <a:t>OK to modify a </a:t>
            </a:r>
            <a:r>
              <a:rPr lang="en-US" dirty="0" err="1" smtClean="0"/>
              <a:t>const</a:t>
            </a:r>
            <a:r>
              <a:rPr lang="en-US" dirty="0" smtClean="0"/>
              <a:t> pointer.</a:t>
            </a:r>
          </a:p>
          <a:p>
            <a:pPr lvl="1"/>
            <a:r>
              <a:rPr lang="en-US" dirty="0" smtClean="0"/>
              <a:t>Not OK to dereference a </a:t>
            </a:r>
            <a:r>
              <a:rPr lang="en-US" dirty="0" err="1" smtClean="0"/>
              <a:t>const</a:t>
            </a:r>
            <a:r>
              <a:rPr lang="en-US" dirty="0" smtClean="0"/>
              <a:t> pointer and write to the data pointed at.</a:t>
            </a:r>
          </a:p>
          <a:p>
            <a:r>
              <a:rPr lang="en-US" dirty="0" smtClean="0"/>
              <a:t>These actually make sense when you think about it.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1F39E5-1640-451E-ACD7-1A3549E60C2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57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char* strcpy(char* dest, const char* src) {</a:t>
            </a:r>
          </a:p>
          <a:p>
            <a:pPr>
              <a:buFont typeface="Monotype Sort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*dest = *src; // OK</a:t>
            </a:r>
          </a:p>
          <a:p>
            <a:pPr>
              <a:buFont typeface="Monotype Sort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src++; // OK</a:t>
            </a:r>
          </a:p>
          <a:p>
            <a:pPr>
              <a:buFont typeface="Monotype Sort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*src = ‘\0’; // Forbidden</a:t>
            </a:r>
          </a:p>
          <a:p>
            <a:pPr>
              <a:buFont typeface="Monotype Sort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2E58BA-88B8-4D71-8600-43E2AED8DD4D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737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77724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Parsing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178800" cy="2628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5F0DE-E397-42FC-B6D5-1D8AC0232F3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3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17FC30-7500-4012-A366-555484CBF8A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Input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Strong Suggestions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Read an entire line first, then parse the string using </a:t>
            </a:r>
            <a:r>
              <a:rPr lang="en-US" dirty="0" err="1" smtClean="0">
                <a:solidFill>
                  <a:srgbClr val="FF0000"/>
                </a:solidFill>
              </a:rPr>
              <a:t>sscanf</a:t>
            </a:r>
            <a:r>
              <a:rPr lang="en-US" dirty="0" smtClean="0">
                <a:solidFill>
                  <a:srgbClr val="FF0000"/>
                </a:solidFill>
              </a:rPr>
              <a:t>().</a:t>
            </a:r>
          </a:p>
          <a:p>
            <a:pPr lvl="2"/>
            <a:r>
              <a:rPr lang="en-US" dirty="0" err="1" smtClean="0"/>
              <a:t>scanf</a:t>
            </a:r>
            <a:r>
              <a:rPr lang="en-US" dirty="0" smtClean="0"/>
              <a:t>() gives you no second chance.</a:t>
            </a:r>
          </a:p>
          <a:p>
            <a:pPr lvl="1"/>
            <a:r>
              <a:rPr lang="en-US" dirty="0" smtClean="0"/>
              <a:t>Accept multiple input formats.</a:t>
            </a:r>
          </a:p>
          <a:p>
            <a:pPr lvl="1"/>
            <a:r>
              <a:rPr lang="en-US" dirty="0" smtClean="0"/>
              <a:t>Use individual prompts, clear delimiters, or a GUI.</a:t>
            </a:r>
          </a:p>
        </p:txBody>
      </p:sp>
    </p:spTree>
    <p:extLst>
      <p:ext uri="{BB962C8B-B14F-4D97-AF65-F5344CB8AC3E}">
        <p14:creationId xmlns:p14="http://schemas.microsoft.com/office/powerpoint/2010/main" val="2115862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234F71-D588-4CA7-B2D5-FEFE305ECE9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One Line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to read one whole line?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</a:rPr>
              <a:t>readline.h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</a:rPr>
              <a:t>history.h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char* </a:t>
            </a:r>
            <a:r>
              <a:rPr lang="en-US" b="1" dirty="0" err="1" smtClean="0">
                <a:latin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</a:rPr>
              <a:t> char *prompt);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Returns line that was 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including \n.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Allocated with </a:t>
            </a:r>
            <a:r>
              <a:rPr lang="en-US" dirty="0" err="1" smtClean="0"/>
              <a:t>malloc</a:t>
            </a:r>
            <a:r>
              <a:rPr lang="en-US" dirty="0" smtClean="0"/>
              <a:t>().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input editing.</a:t>
            </a:r>
          </a:p>
        </p:txBody>
      </p:sp>
    </p:spTree>
    <p:extLst>
      <p:ext uri="{BB962C8B-B14F-4D97-AF65-F5344CB8AC3E}">
        <p14:creationId xmlns:p14="http://schemas.microsoft.com/office/powerpoint/2010/main" val="2042329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234F71-D588-4CA7-B2D5-FEFE305ECE9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One Line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r</a:t>
            </a:r>
            <a:r>
              <a:rPr lang="en-US" dirty="0" err="1" smtClean="0"/>
              <a:t>eadline</a:t>
            </a:r>
            <a:r>
              <a:rPr lang="en-US" dirty="0" smtClean="0"/>
              <a:t>() is in GNU, but not in ANSI C!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Besides the headers in your .c files, you need to link to the correct libraries.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From the </a:t>
            </a:r>
            <a:r>
              <a:rPr lang="en-US" dirty="0" err="1" smtClean="0"/>
              <a:t>makefile</a:t>
            </a:r>
            <a:r>
              <a:rPr lang="en-US" dirty="0" smtClean="0"/>
              <a:t> for </a:t>
            </a:r>
            <a:r>
              <a:rPr lang="en-US" dirty="0" err="1" smtClean="0"/>
              <a:t>readlinetest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readlinetest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readlinetest.o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readlinetest.o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continue </a:t>
            </a: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line]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lreadline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lncurses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readlinetest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readlinetest.o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readlinetest.c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-g -c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readlinetest.c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6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7B4277-D536-48B8-B007-967F413E9F2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Input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686800" cy="4171950"/>
          </a:xfrm>
        </p:spPr>
        <p:txBody>
          <a:bodyPr/>
          <a:lstStyle/>
          <a:p>
            <a:r>
              <a:rPr lang="en-US" smtClean="0"/>
              <a:t>Could use individual parsing functions, e.g. atoi().</a:t>
            </a:r>
          </a:p>
        </p:txBody>
      </p:sp>
    </p:spTree>
    <p:extLst>
      <p:ext uri="{BB962C8B-B14F-4D97-AF65-F5344CB8AC3E}">
        <p14:creationId xmlns:p14="http://schemas.microsoft.com/office/powerpoint/2010/main" val="3000705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133346-B426-439C-A9A5-5582067B7DB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57400"/>
            <a:ext cx="7772400" cy="1143000"/>
          </a:xfrm>
        </p:spPr>
        <p:txBody>
          <a:bodyPr/>
          <a:lstStyle/>
          <a:p>
            <a:pPr algn="ctr"/>
            <a:r>
              <a:rPr lang="en-US" smtClean="0"/>
              <a:t>Raw I/O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178800" cy="224790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9275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DFA4F2-51BB-45B8-998D-18CD96C9B96E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Raw I/O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whole separate system from formatted I/O.</a:t>
            </a:r>
          </a:p>
          <a:p>
            <a:pPr lvl="1"/>
            <a:r>
              <a:rPr lang="en-US" smtClean="0"/>
              <a:t>Mix them with extreme care!</a:t>
            </a:r>
          </a:p>
          <a:p>
            <a:r>
              <a:rPr lang="en-US" smtClean="0"/>
              <a:t>Uses </a:t>
            </a:r>
            <a:r>
              <a:rPr lang="en-US" i="1" smtClean="0"/>
              <a:t>file descriptor</a:t>
            </a:r>
            <a:r>
              <a:rPr lang="en-US" smtClean="0"/>
              <a:t> (small integer) instead of FILE*.</a:t>
            </a:r>
          </a:p>
        </p:txBody>
      </p:sp>
    </p:spTree>
    <p:extLst>
      <p:ext uri="{BB962C8B-B14F-4D97-AF65-F5344CB8AC3E}">
        <p14:creationId xmlns:p14="http://schemas.microsoft.com/office/powerpoint/2010/main" val="90176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21EEBC-DFE3-4851-A61F-04725E3ECF7D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Opening a File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>
                <a:latin typeface="Courier New" pitchFamily="49" charset="0"/>
              </a:rPr>
              <a:t>#include &lt;sys/types.h&gt;</a:t>
            </a:r>
          </a:p>
          <a:p>
            <a:pPr>
              <a:lnSpc>
                <a:spcPct val="90000"/>
              </a:lnSpc>
            </a:pPr>
            <a:r>
              <a:rPr lang="en-US" sz="2800" b="1" smtClean="0">
                <a:latin typeface="Courier New" pitchFamily="49" charset="0"/>
              </a:rPr>
              <a:t>#include &lt;sys/stat.h&gt;</a:t>
            </a:r>
          </a:p>
          <a:p>
            <a:pPr>
              <a:lnSpc>
                <a:spcPct val="90000"/>
              </a:lnSpc>
            </a:pPr>
            <a:r>
              <a:rPr lang="en-US" sz="2800" b="1" smtClean="0">
                <a:latin typeface="Courier New" pitchFamily="49" charset="0"/>
              </a:rPr>
              <a:t>#include &lt;fcntl.h&gt;</a:t>
            </a:r>
          </a:p>
          <a:p>
            <a:pPr>
              <a:lnSpc>
                <a:spcPct val="90000"/>
              </a:lnSpc>
            </a:pPr>
            <a:r>
              <a:rPr lang="en-US" sz="2800" b="1" smtClean="0">
                <a:latin typeface="Courier New" pitchFamily="49" charset="0"/>
              </a:rPr>
              <a:t>int open(const char *</a:t>
            </a:r>
            <a:r>
              <a:rPr lang="en-US" sz="2800" b="1" i="1" smtClean="0">
                <a:latin typeface="Courier New" pitchFamily="49" charset="0"/>
              </a:rPr>
              <a:t>pathname</a:t>
            </a:r>
            <a:r>
              <a:rPr lang="en-US" sz="2800" b="1" smtClean="0">
                <a:latin typeface="Courier New" pitchFamily="49" charset="0"/>
              </a:rPr>
              <a:t>, int </a:t>
            </a:r>
            <a:r>
              <a:rPr lang="en-US" sz="2800" b="1" i="1" smtClean="0">
                <a:latin typeface="Courier New" pitchFamily="49" charset="0"/>
              </a:rPr>
              <a:t>flags</a:t>
            </a:r>
            <a:r>
              <a:rPr lang="en-US" sz="2800" b="1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800" b="1" smtClean="0">
                <a:latin typeface="Courier New" pitchFamily="49" charset="0"/>
              </a:rPr>
              <a:t>int open(const char *</a:t>
            </a:r>
            <a:r>
              <a:rPr lang="en-US" sz="2800" b="1" i="1" smtClean="0">
                <a:latin typeface="Courier New" pitchFamily="49" charset="0"/>
              </a:rPr>
              <a:t>pathname</a:t>
            </a:r>
            <a:r>
              <a:rPr lang="en-US" sz="2800" b="1" smtClean="0">
                <a:latin typeface="Courier New" pitchFamily="49" charset="0"/>
              </a:rPr>
              <a:t>, int </a:t>
            </a:r>
            <a:r>
              <a:rPr lang="en-US" sz="2800" b="1" i="1" smtClean="0">
                <a:latin typeface="Courier New" pitchFamily="49" charset="0"/>
              </a:rPr>
              <a:t>flags</a:t>
            </a:r>
            <a:r>
              <a:rPr lang="en-US" sz="2800" b="1" smtClean="0">
                <a:latin typeface="Courier New" pitchFamily="49" charset="0"/>
              </a:rPr>
              <a:t>, mode_t </a:t>
            </a:r>
            <a:r>
              <a:rPr lang="en-US" sz="2800" b="1" i="1" smtClean="0">
                <a:latin typeface="Courier New" pitchFamily="49" charset="0"/>
              </a:rPr>
              <a:t>mode</a:t>
            </a:r>
            <a:r>
              <a:rPr lang="en-US" sz="2800" b="1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800" b="1" smtClean="0">
                <a:latin typeface="Courier New" pitchFamily="49" charset="0"/>
              </a:rPr>
              <a:t>int creat(const char *</a:t>
            </a:r>
            <a:r>
              <a:rPr lang="en-US" sz="2800" b="1" i="1" smtClean="0">
                <a:latin typeface="Courier New" pitchFamily="49" charset="0"/>
              </a:rPr>
              <a:t>pathname</a:t>
            </a:r>
            <a:r>
              <a:rPr lang="en-US" sz="2800" b="1" smtClean="0">
                <a:latin typeface="Courier New" pitchFamily="49" charset="0"/>
              </a:rPr>
              <a:t>, mode_t </a:t>
            </a:r>
            <a:r>
              <a:rPr lang="en-US" sz="2800" b="1" i="1" smtClean="0">
                <a:latin typeface="Courier New" pitchFamily="49" charset="0"/>
              </a:rPr>
              <a:t>mode</a:t>
            </a:r>
            <a:r>
              <a:rPr lang="en-US" sz="2800" b="1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800" b="1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Binary tree needs a </a:t>
            </a:r>
            <a:r>
              <a:rPr lang="en-US" sz="2800" i="1" dirty="0">
                <a:latin typeface="+mn-lt"/>
              </a:rPr>
              <a:t>root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payload;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*left, *right;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*root;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1800" i="1" dirty="0">
                <a:latin typeface="+mn-lt"/>
              </a:rPr>
              <a:t>		</a:t>
            </a:r>
          </a:p>
          <a:p>
            <a:r>
              <a:rPr lang="en-US" sz="2800" dirty="0">
                <a:latin typeface="+mn-lt"/>
              </a:rPr>
              <a:t>Binary trees often drawn with root at top!</a:t>
            </a:r>
          </a:p>
          <a:p>
            <a:pPr lvl="2"/>
            <a:r>
              <a:rPr lang="en-US" sz="2000" dirty="0">
                <a:latin typeface="+mn-lt"/>
              </a:rPr>
              <a:t>Unlike ordinary trees in the forest</a:t>
            </a:r>
          </a:p>
          <a:p>
            <a:pPr lvl="2"/>
            <a:r>
              <a:rPr lang="en-US" sz="2000" dirty="0">
                <a:latin typeface="+mn-lt"/>
              </a:rPr>
              <a:t>More like the root systems of a tree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01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52EE33-773E-4E2B-A09D-E9A94BC83FF4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Opening a File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Flags is a bit mask. </a:t>
            </a:r>
            <a:r>
              <a:rPr lang="en-US" u="sng" dirty="0" smtClean="0"/>
              <a:t>OR-togethe</a:t>
            </a:r>
            <a:r>
              <a:rPr lang="en-US" dirty="0" smtClean="0"/>
              <a:t>r these constants: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O_RDONLY,  O_WRONLY or O_RDWR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These affect how the file is used </a:t>
            </a:r>
            <a:r>
              <a:rPr lang="en-US" u="sng" dirty="0" smtClean="0"/>
              <a:t>in this program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O_CREAT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If it does not already exist.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Without this flag, opening a non-existent file gives an error.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O_APPEND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Write starting at end of file.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Without this flag, starts (re)writing at beginning.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O_TRUNC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Rewind to zero length.</a:t>
            </a:r>
          </a:p>
        </p:txBody>
      </p:sp>
    </p:spTree>
    <p:extLst>
      <p:ext uri="{BB962C8B-B14F-4D97-AF65-F5344CB8AC3E}">
        <p14:creationId xmlns:p14="http://schemas.microsoft.com/office/powerpoint/2010/main" val="548457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52EE33-773E-4E2B-A09D-E9A94BC83FF4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Opening a File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Mode is same as in </a:t>
            </a:r>
            <a:r>
              <a:rPr lang="en-US" dirty="0" err="1" smtClean="0"/>
              <a:t>chmod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uses bitmasks </a:t>
            </a:r>
            <a:r>
              <a:rPr lang="en-US" dirty="0" err="1" smtClean="0"/>
              <a:t>ORed</a:t>
            </a:r>
            <a:r>
              <a:rPr lang="en-US" dirty="0" smtClean="0"/>
              <a:t> together.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Returns -1 if error. See </a:t>
            </a:r>
            <a:r>
              <a:rPr lang="en-US" dirty="0" err="1" smtClean="0"/>
              <a:t>errno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347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EA490B-4EAF-45E5-9026-1F242335446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a File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close(int fd);</a:t>
            </a:r>
          </a:p>
          <a:p>
            <a:r>
              <a:rPr lang="en-US" smtClean="0"/>
              <a:t>Returns 0 if OK, -1 if error.</a:t>
            </a:r>
          </a:p>
        </p:txBody>
      </p:sp>
    </p:spTree>
    <p:extLst>
      <p:ext uri="{BB962C8B-B14F-4D97-AF65-F5344CB8AC3E}">
        <p14:creationId xmlns:p14="http://schemas.microsoft.com/office/powerpoint/2010/main" val="4033493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9C5879-12C9-4BCC-B444-96C4C4EEA6FD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Function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#include &lt;unistd.h&gt;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ssize_t read(int </a:t>
            </a:r>
            <a:r>
              <a:rPr lang="en-US" b="1" i="1" smtClean="0">
                <a:latin typeface="Courier New" pitchFamily="49" charset="0"/>
              </a:rPr>
              <a:t>fd</a:t>
            </a:r>
            <a:r>
              <a:rPr lang="en-US" b="1" smtClean="0">
                <a:latin typeface="Courier New" pitchFamily="49" charset="0"/>
              </a:rPr>
              <a:t>, void *</a:t>
            </a:r>
            <a:r>
              <a:rPr lang="en-US" b="1" i="1" smtClean="0">
                <a:latin typeface="Courier New" pitchFamily="49" charset="0"/>
              </a:rPr>
              <a:t>buf</a:t>
            </a:r>
            <a:r>
              <a:rPr lang="en-US" b="1" smtClean="0">
                <a:latin typeface="Courier New" pitchFamily="49" charset="0"/>
              </a:rPr>
              <a:t>, size_t </a:t>
            </a:r>
            <a:r>
              <a:rPr lang="en-US" b="1" i="1" smtClean="0">
                <a:latin typeface="Courier New" pitchFamily="49" charset="0"/>
              </a:rPr>
              <a:t>count</a:t>
            </a:r>
            <a:r>
              <a:rPr lang="en-US" b="1" smtClean="0">
                <a:latin typeface="Courier New" pitchFamily="49" charset="0"/>
              </a:rPr>
              <a:t>);</a:t>
            </a:r>
          </a:p>
          <a:p>
            <a:r>
              <a:rPr lang="en-US" i="1" smtClean="0"/>
              <a:t>buf</a:t>
            </a:r>
            <a:r>
              <a:rPr lang="en-US" smtClean="0"/>
              <a:t> </a:t>
            </a:r>
            <a:r>
              <a:rPr lang="en-US" u="sng" smtClean="0"/>
              <a:t>must already exist</a:t>
            </a:r>
            <a:r>
              <a:rPr lang="en-US" smtClean="0"/>
              <a:t>.</a:t>
            </a:r>
          </a:p>
          <a:p>
            <a:r>
              <a:rPr lang="en-US" i="1" smtClean="0"/>
              <a:t>count</a:t>
            </a:r>
            <a:r>
              <a:rPr lang="en-US" smtClean="0"/>
              <a:t> = maximum.</a:t>
            </a:r>
          </a:p>
          <a:p>
            <a:r>
              <a:rPr lang="en-US" smtClean="0"/>
              <a:t>Returns number of bytes read.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7278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C96D77-B1AA-4635-8497-7EFC0814DE4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Function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#include &lt;unistd.h&gt;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ssize_t write(int </a:t>
            </a:r>
            <a:r>
              <a:rPr lang="en-US" b="1" i="1" smtClean="0">
                <a:latin typeface="Courier New" pitchFamily="49" charset="0"/>
              </a:rPr>
              <a:t>fd</a:t>
            </a:r>
            <a:r>
              <a:rPr lang="en-US" b="1" smtClean="0">
                <a:latin typeface="Courier New" pitchFamily="49" charset="0"/>
              </a:rPr>
              <a:t>, const void *</a:t>
            </a:r>
            <a:r>
              <a:rPr lang="en-US" b="1" i="1" smtClean="0">
                <a:latin typeface="Courier New" pitchFamily="49" charset="0"/>
              </a:rPr>
              <a:t>buf</a:t>
            </a:r>
            <a:r>
              <a:rPr lang="en-US" b="1" smtClean="0">
                <a:latin typeface="Courier New" pitchFamily="49" charset="0"/>
              </a:rPr>
              <a:t>, size_t </a:t>
            </a:r>
            <a:r>
              <a:rPr lang="en-US" b="1" i="1" smtClean="0">
                <a:latin typeface="Courier New" pitchFamily="49" charset="0"/>
              </a:rPr>
              <a:t>count</a:t>
            </a:r>
            <a:r>
              <a:rPr lang="en-US" b="1" smtClean="0">
                <a:latin typeface="Courier New" pitchFamily="49" charset="0"/>
              </a:rPr>
              <a:t>);</a:t>
            </a:r>
          </a:p>
          <a:p>
            <a:r>
              <a:rPr lang="en-US" smtClean="0"/>
              <a:t>Returns number of bytes written.</a:t>
            </a:r>
          </a:p>
        </p:txBody>
      </p:sp>
    </p:spTree>
    <p:extLst>
      <p:ext uri="{BB962C8B-B14F-4D97-AF65-F5344CB8AC3E}">
        <p14:creationId xmlns:p14="http://schemas.microsoft.com/office/powerpoint/2010/main" val="919088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B25708-DEF1-4643-8F31-8475EF4E483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09800"/>
            <a:ext cx="7772400" cy="1143000"/>
          </a:xfrm>
        </p:spPr>
        <p:txBody>
          <a:bodyPr/>
          <a:lstStyle/>
          <a:p>
            <a:pPr algn="ctr"/>
            <a:r>
              <a:rPr lang="en-US" smtClean="0"/>
              <a:t>Preprocessor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78800" cy="194310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59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Preprocessor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Part of C from the start.</a:t>
            </a:r>
          </a:p>
          <a:p>
            <a:r>
              <a:rPr lang="en-US" smtClean="0"/>
              <a:t>Directives start with ‘#’.</a:t>
            </a:r>
          </a:p>
          <a:p>
            <a:r>
              <a:rPr lang="en-US" smtClean="0"/>
              <a:t>Only whitespace can precede ‘#’ on a line.</a:t>
            </a:r>
          </a:p>
          <a:p>
            <a:r>
              <a:rPr lang="en-US" smtClean="0"/>
              <a:t>Each directive on a single, separate line.</a:t>
            </a:r>
          </a:p>
          <a:p>
            <a:r>
              <a:rPr lang="en-US" smtClean="0"/>
              <a:t>Textual substitution before compiling (parsing) starts.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5864DE-F95A-41D9-9E99-290E4FECFDFE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49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Preprocessor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Features:</a:t>
            </a:r>
          </a:p>
          <a:p>
            <a:pPr lvl="1"/>
            <a:r>
              <a:rPr lang="en-US" smtClean="0"/>
              <a:t>Defined constants.</a:t>
            </a:r>
          </a:p>
          <a:p>
            <a:pPr lvl="1"/>
            <a:r>
              <a:rPr lang="en-US" smtClean="0"/>
              <a:t>Macros.</a:t>
            </a:r>
          </a:p>
          <a:p>
            <a:pPr lvl="1"/>
            <a:r>
              <a:rPr lang="en-US" smtClean="0"/>
              <a:t>Conditional compilation.</a:t>
            </a:r>
          </a:p>
          <a:p>
            <a:r>
              <a:rPr lang="en-US" smtClean="0"/>
              <a:t>-E option on gcc outputs the preprocessed source to stdout.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47988C-E846-4CB2-B998-5151987443E8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76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73A51A-1F88-4426-80D3-1A5D379AA28A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Consequences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checking </a:t>
            </a:r>
            <a:r>
              <a:rPr lang="en-US" u="sng" dirty="0" smtClean="0"/>
              <a:t>very limited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Directives </a:t>
            </a:r>
            <a:r>
              <a:rPr lang="en-US" u="sng" dirty="0" smtClean="0"/>
              <a:t>do not end in semicolon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</a:t>
            </a:r>
            <a:r>
              <a:rPr lang="en-US" u="sng" dirty="0" smtClean="0"/>
              <a:t>very</a:t>
            </a:r>
            <a:r>
              <a:rPr lang="en-US" dirty="0" smtClean="0"/>
              <a:t> confusing.</a:t>
            </a:r>
          </a:p>
          <a:p>
            <a:r>
              <a:rPr lang="en-US" dirty="0" smtClean="0"/>
              <a:t>Can produce weird error messages.</a:t>
            </a:r>
          </a:p>
          <a:p>
            <a:r>
              <a:rPr lang="en-US" dirty="0" smtClean="0"/>
              <a:t>Can be very helpful.</a:t>
            </a:r>
          </a:p>
          <a:p>
            <a:r>
              <a:rPr lang="en-US" dirty="0" smtClean="0"/>
              <a:t>Can be essential.</a:t>
            </a:r>
          </a:p>
          <a:p>
            <a:r>
              <a:rPr lang="en-US" dirty="0" smtClean="0"/>
              <a:t>Thanks to </a:t>
            </a:r>
            <a:r>
              <a:rPr lang="en-US" dirty="0" err="1" smtClean="0"/>
              <a:t>Deitel</a:t>
            </a:r>
            <a:r>
              <a:rPr lang="en-US" dirty="0" smtClean="0"/>
              <a:t> &amp; </a:t>
            </a:r>
            <a:r>
              <a:rPr lang="en-US" dirty="0" err="1" smtClean="0"/>
              <a:t>Deitel</a:t>
            </a:r>
            <a:r>
              <a:rPr lang="en-US" dirty="0" smtClean="0"/>
              <a:t> for examples.</a:t>
            </a:r>
          </a:p>
        </p:txBody>
      </p:sp>
    </p:spTree>
    <p:extLst>
      <p:ext uri="{BB962C8B-B14F-4D97-AF65-F5344CB8AC3E}">
        <p14:creationId xmlns:p14="http://schemas.microsoft.com/office/powerpoint/2010/main" val="4493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36D40-74AD-4AF4-8048-0A615AA311E8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Include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382000" cy="459105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#include &lt;</a:t>
            </a:r>
            <a:r>
              <a:rPr lang="en-US" b="1" i="1" dirty="0" smtClean="0">
                <a:latin typeface="Courier New" pitchFamily="49" charset="0"/>
              </a:rPr>
              <a:t>filename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Search in standard path for includes.</a:t>
            </a:r>
          </a:p>
          <a:p>
            <a:pPr lvl="1"/>
            <a:r>
              <a:rPr lang="en-US" dirty="0" smtClean="0"/>
              <a:t>Use C version of header file: with “.h”</a:t>
            </a:r>
          </a:p>
          <a:p>
            <a:pPr lvl="1"/>
            <a:r>
              <a:rPr lang="en-US" dirty="0" smtClean="0"/>
              <a:t>Use C++ version of header file: without “.h”</a:t>
            </a:r>
          </a:p>
          <a:p>
            <a:pPr lvl="1"/>
            <a:r>
              <a:rPr lang="en-US" dirty="0" smtClean="0"/>
              <a:t>Filename itself always ends in “.h”</a:t>
            </a:r>
          </a:p>
          <a:p>
            <a:pPr lvl="2"/>
            <a:r>
              <a:rPr lang="en-US" dirty="0" smtClean="0"/>
              <a:t>Sometimes people use “.</a:t>
            </a:r>
            <a:r>
              <a:rPr lang="en-US" dirty="0" err="1" smtClean="0"/>
              <a:t>hpp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5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 (continued)</a:t>
            </a: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8991600" cy="46863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i="1" dirty="0" smtClean="0"/>
              <a:t>Binary Tree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 tree in which each element has two potential successors</a:t>
            </a:r>
          </a:p>
          <a:p>
            <a:pPr>
              <a:spcBef>
                <a:spcPts val="0"/>
              </a:spcBef>
            </a:pPr>
            <a:r>
              <a:rPr lang="en-US" i="1" dirty="0" smtClean="0"/>
              <a:t>Subtree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The set of nodes that are successors to a specific node, either directly or indirectly.</a:t>
            </a:r>
          </a:p>
          <a:p>
            <a:pPr>
              <a:spcBef>
                <a:spcPts val="0"/>
              </a:spcBef>
            </a:pPr>
            <a:r>
              <a:rPr lang="en-US" i="1" dirty="0" smtClean="0"/>
              <a:t>Root</a:t>
            </a:r>
            <a:r>
              <a:rPr lang="en-US" dirty="0" smtClean="0"/>
              <a:t> of a tree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The node of the tree that is not the successor to any other node, all other nodes are (directly or indirectly) successors to it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Note: You can usually treat each node as the root of the subtree below it.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Yay recursion!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CCE7EEFE-4B23-48EB-88D1-205C67FE3B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6096000" y="1219200"/>
            <a:ext cx="2378075" cy="4667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See </a:t>
            </a:r>
            <a:r>
              <a:rPr lang="en-US" sz="2400" dirty="0">
                <a:latin typeface="Arial" charset="0"/>
                <a:cs typeface="Arial" charset="0"/>
              </a:rPr>
              <a:t>K &amp; R, §6.5</a:t>
            </a:r>
          </a:p>
        </p:txBody>
      </p:sp>
    </p:spTree>
    <p:extLst>
      <p:ext uri="{BB962C8B-B14F-4D97-AF65-F5344CB8AC3E}">
        <p14:creationId xmlns:p14="http://schemas.microsoft.com/office/powerpoint/2010/main" val="42880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13EE12-2F38-4E17-AFA0-DC667DCC822A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Include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382000" cy="459105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#include “</a:t>
            </a:r>
            <a:r>
              <a:rPr lang="en-US" b="1" i="1" dirty="0" smtClean="0">
                <a:latin typeface="Courier New" pitchFamily="49" charset="0"/>
              </a:rPr>
              <a:t>filename</a:t>
            </a:r>
            <a:r>
              <a:rPr lang="en-US" b="1" dirty="0" smtClean="0">
                <a:latin typeface="Courier New" pitchFamily="49" charset="0"/>
              </a:rPr>
              <a:t>”</a:t>
            </a:r>
          </a:p>
          <a:p>
            <a:pPr lvl="1"/>
            <a:r>
              <a:rPr lang="en-US" dirty="0" smtClean="0"/>
              <a:t>Search for file using relative or absolute path.</a:t>
            </a:r>
          </a:p>
          <a:p>
            <a:pPr lvl="1"/>
            <a:r>
              <a:rPr lang="en-US" dirty="0" smtClean="0"/>
              <a:t>Use for include files not in the library path.</a:t>
            </a:r>
          </a:p>
          <a:p>
            <a:pPr lvl="2"/>
            <a:r>
              <a:rPr lang="en-US" dirty="0" smtClean="0"/>
              <a:t>Not always distinguished.</a:t>
            </a:r>
          </a:p>
          <a:p>
            <a:r>
              <a:rPr lang="en-US" dirty="0" smtClean="0"/>
              <a:t>Options on </a:t>
            </a:r>
            <a:r>
              <a:rPr lang="en-US" dirty="0" err="1" smtClean="0"/>
              <a:t>gcc</a:t>
            </a:r>
            <a:r>
              <a:rPr lang="en-US" dirty="0" smtClean="0"/>
              <a:t> command line let you search additional include libraries.</a:t>
            </a:r>
          </a:p>
          <a:p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9E79B9-BB47-404E-A929-BE0D2F9D62FA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Remember Internal Guards?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5334000"/>
          </a:xfrm>
        </p:spPr>
        <p:txBody>
          <a:bodyPr/>
          <a:lstStyle/>
          <a:p>
            <a:r>
              <a:rPr lang="en-US" smtClean="0"/>
              <a:t>Be sure to include </a:t>
            </a:r>
            <a:r>
              <a:rPr lang="en-US" i="1" smtClean="0"/>
              <a:t>internal guards</a:t>
            </a:r>
            <a:r>
              <a:rPr lang="en-US" smtClean="0"/>
              <a:t>!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b="1" smtClean="0">
                <a:latin typeface="Courier New" pitchFamily="49" charset="0"/>
              </a:rPr>
              <a:t>#ifndef FOO_H</a:t>
            </a:r>
          </a:p>
          <a:p>
            <a:pPr lvl="2"/>
            <a:r>
              <a:rPr lang="en-US" b="1" smtClean="0">
                <a:latin typeface="Courier New" pitchFamily="49" charset="0"/>
              </a:rPr>
              <a:t>#define FOO_H</a:t>
            </a:r>
          </a:p>
          <a:p>
            <a:pPr lvl="2"/>
            <a:r>
              <a:rPr lang="en-US" b="1" smtClean="0">
                <a:latin typeface="Courier New" pitchFamily="49" charset="0"/>
              </a:rPr>
              <a:t>…</a:t>
            </a:r>
          </a:p>
          <a:p>
            <a:pPr lvl="2"/>
            <a:r>
              <a:rPr lang="en-US" b="1" smtClean="0">
                <a:latin typeface="Courier New" pitchFamily="49" charset="0"/>
              </a:rPr>
              <a:t>#endif</a:t>
            </a:r>
          </a:p>
          <a:p>
            <a:pPr lvl="1"/>
            <a:r>
              <a:rPr lang="en-US" smtClean="0"/>
              <a:t>Convention</a:t>
            </a:r>
          </a:p>
          <a:p>
            <a:pPr lvl="2"/>
            <a:r>
              <a:rPr lang="en-US" smtClean="0"/>
              <a:t>ALL CAPS</a:t>
            </a:r>
          </a:p>
          <a:p>
            <a:pPr lvl="2"/>
            <a:r>
              <a:rPr lang="en-US" smtClean="0"/>
              <a:t>Same as file name except ‘_’ instead of ‘.’</a:t>
            </a:r>
          </a:p>
          <a:p>
            <a:pPr lvl="2"/>
            <a:r>
              <a:rPr lang="en-US" smtClean="0"/>
              <a:t>Note: No blanks allowed!</a:t>
            </a:r>
          </a:p>
          <a:p>
            <a:pPr lvl="1"/>
            <a:r>
              <a:rPr lang="en-US" smtClean="0"/>
              <a:t>This is an example of </a:t>
            </a:r>
            <a:r>
              <a:rPr lang="en-US" i="1" smtClean="0"/>
              <a:t>conditional compilation</a:t>
            </a:r>
            <a:r>
              <a:rPr lang="en-US" smtClean="0"/>
              <a:t>.</a:t>
            </a:r>
            <a:endParaRPr 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C2FD84-3189-4FE9-9090-C3F95DD5581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#define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991600" cy="4171950"/>
          </a:xfrm>
        </p:spPr>
        <p:txBody>
          <a:bodyPr/>
          <a:lstStyle/>
          <a:p>
            <a:r>
              <a:rPr lang="en-US" b="1" smtClean="0">
                <a:latin typeface="Courier New" pitchFamily="49" charset="0"/>
              </a:rPr>
              <a:t>#define </a:t>
            </a:r>
            <a:r>
              <a:rPr lang="en-US" b="1" i="1" smtClean="0">
                <a:latin typeface="Courier New" pitchFamily="49" charset="0"/>
              </a:rPr>
              <a:t>identifier replacementText</a:t>
            </a:r>
          </a:p>
          <a:p>
            <a:r>
              <a:rPr lang="en-US" smtClean="0"/>
              <a:t>Replaces the identifier with the replacement text.</a:t>
            </a:r>
          </a:p>
          <a:p>
            <a:r>
              <a:rPr lang="en-US" smtClean="0"/>
              <a:t>Replacement text can be left blank.</a:t>
            </a:r>
          </a:p>
          <a:p>
            <a:pPr lvl="1"/>
            <a:r>
              <a:rPr lang="en-US" smtClean="0"/>
              <a:t>What happens?</a:t>
            </a:r>
          </a:p>
          <a:p>
            <a:r>
              <a:rPr lang="en-US" smtClean="0"/>
              <a:t>Can also #undef .</a:t>
            </a:r>
          </a:p>
        </p:txBody>
      </p:sp>
    </p:spTree>
    <p:extLst>
      <p:ext uri="{BB962C8B-B14F-4D97-AF65-F5344CB8AC3E}">
        <p14:creationId xmlns:p14="http://schemas.microsoft.com/office/powerpoint/2010/main" val="4661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678E18-9377-47AD-994C-26707B78714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Defined (a.k.a. Symbolic) Constants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763000" cy="4171950"/>
          </a:xfrm>
        </p:spPr>
        <p:txBody>
          <a:bodyPr/>
          <a:lstStyle/>
          <a:p>
            <a:r>
              <a:rPr lang="en-US" sz="2800" b="1" dirty="0" smtClean="0">
                <a:latin typeface="Courier New" pitchFamily="49" charset="0"/>
              </a:rPr>
              <a:t>#define identifier </a:t>
            </a:r>
            <a:r>
              <a:rPr lang="en-US" sz="2800" b="1" dirty="0" err="1" smtClean="0">
                <a:latin typeface="Courier New" pitchFamily="49" charset="0"/>
              </a:rPr>
              <a:t>someConstantThing</a:t>
            </a:r>
            <a:endParaRPr lang="en-US" sz="2800" b="1" dirty="0" smtClean="0">
              <a:latin typeface="Courier New" pitchFamily="49" charset="0"/>
            </a:endParaRPr>
          </a:p>
          <a:p>
            <a:r>
              <a:rPr lang="en-US" dirty="0" smtClean="0"/>
              <a:t>Can do a calculation, but should only involve constants (literal or defined).</a:t>
            </a:r>
          </a:p>
          <a:p>
            <a:r>
              <a:rPr lang="en-US" dirty="0" smtClean="0"/>
              <a:t>Often go in a header file.</a:t>
            </a:r>
          </a:p>
          <a:p>
            <a:r>
              <a:rPr lang="en-US" dirty="0" smtClean="0"/>
              <a:t>Make updates easier.</a:t>
            </a:r>
          </a:p>
          <a:p>
            <a:r>
              <a:rPr lang="en-US" dirty="0" smtClean="0"/>
              <a:t>Note: </a:t>
            </a:r>
            <a:r>
              <a:rPr lang="en-US" u="sng" dirty="0" smtClean="0"/>
              <a:t>No type</a:t>
            </a:r>
            <a:r>
              <a:rPr lang="en-US" dirty="0" smtClean="0"/>
              <a:t>, just </a:t>
            </a:r>
            <a:r>
              <a:rPr lang="en-US" u="sng" dirty="0" smtClean="0"/>
              <a:t>textual substitution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7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2EC967-4C4D-4789-8626-D52F6CAED7EE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Compilation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438650"/>
          </a:xfrm>
        </p:spPr>
        <p:txBody>
          <a:bodyPr/>
          <a:lstStyle/>
          <a:p>
            <a:r>
              <a:rPr lang="en-US" dirty="0" smtClean="0"/>
              <a:t>Leaves in or removes blocks of text at compile time.</a:t>
            </a:r>
          </a:p>
          <a:p>
            <a:r>
              <a:rPr lang="en-US" dirty="0" smtClean="0"/>
              <a:t>Must be </a:t>
            </a:r>
            <a:r>
              <a:rPr lang="en-US" u="sng" dirty="0" smtClean="0"/>
              <a:t>decidable at compile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C++: templates, inline functions, and polymorphism may reduce the need for it.</a:t>
            </a:r>
          </a:p>
          <a:p>
            <a:r>
              <a:rPr lang="en-US" dirty="0" smtClean="0"/>
              <a:t>Can be used to </a:t>
            </a:r>
            <a:r>
              <a:rPr lang="en-US" i="1" dirty="0" smtClean="0"/>
              <a:t>comment out</a:t>
            </a:r>
            <a:r>
              <a:rPr lang="en-US" dirty="0" smtClean="0"/>
              <a:t> blocks of code during development.</a:t>
            </a:r>
          </a:p>
          <a:p>
            <a:pPr lvl="1"/>
            <a:r>
              <a:rPr lang="en-US" dirty="0" smtClean="0"/>
              <a:t>Use #if 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01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C4A84D-20B4-45CA-9650-4F6371ACE048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Compilation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Directives:</a:t>
            </a:r>
          </a:p>
          <a:p>
            <a:pPr lvl="1"/>
            <a:r>
              <a:rPr lang="en-US" dirty="0" smtClean="0"/>
              <a:t>#if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ifdef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ifndef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  <a:p>
            <a:pPr lvl="1"/>
            <a:r>
              <a:rPr lang="en-US" dirty="0" smtClean="0"/>
              <a:t>#else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en-US" dirty="0" smtClean="0"/>
          </a:p>
          <a:p>
            <a:r>
              <a:rPr lang="en-US" dirty="0" smtClean="0"/>
              <a:t>Watch the nesting!</a:t>
            </a:r>
          </a:p>
        </p:txBody>
      </p:sp>
    </p:spTree>
    <p:extLst>
      <p:ext uri="{BB962C8B-B14F-4D97-AF65-F5344CB8AC3E}">
        <p14:creationId xmlns:p14="http://schemas.microsoft.com/office/powerpoint/2010/main" val="3347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DD3E7C-6EE2-4BF9-AE02-34363669714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Compilation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 of guard.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#ifndef FOO_H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#define FOO_H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…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#endif</a:t>
            </a:r>
          </a:p>
          <a:p>
            <a:pPr lvl="1"/>
            <a:endParaRPr lang="en-US" b="1" smtClean="0">
              <a:latin typeface="Courier New" pitchFamily="49" charset="0"/>
            </a:endParaRP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35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0EA713-91DE-4341-9933-62302B1B5C5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Compilation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 of commenting out.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#if 0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//Code you don’t want.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…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#endif</a:t>
            </a:r>
          </a:p>
          <a:p>
            <a:pPr lvl="1"/>
            <a:endParaRPr lang="en-US" b="1" smtClean="0">
              <a:latin typeface="Courier New" pitchFamily="49" charset="0"/>
            </a:endParaRP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56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E67E3A-D35A-4616-89D7-BCBDE334047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Compilation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5950"/>
            <a:ext cx="9144000" cy="4171950"/>
          </a:xfrm>
        </p:spPr>
        <p:txBody>
          <a:bodyPr/>
          <a:lstStyle/>
          <a:p>
            <a:r>
              <a:rPr lang="en-US" smtClean="0"/>
              <a:t>Example of different situations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#ifdef DEBUG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printf(“Pointer x = %p, value = %e\n”,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  x, *x);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#else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printf(“%e\n”, *x);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#endif</a:t>
            </a:r>
          </a:p>
          <a:p>
            <a:pPr lvl="1"/>
            <a:endParaRPr lang="en-US" b="1" smtClean="0">
              <a:latin typeface="Courier New" pitchFamily="49" charset="0"/>
            </a:endParaRP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25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9BAEC6-4487-4CF7-9563-409A0B036C6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Compilation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78800" cy="5257800"/>
          </a:xfrm>
        </p:spPr>
        <p:txBody>
          <a:bodyPr/>
          <a:lstStyle/>
          <a:p>
            <a:r>
              <a:rPr lang="en-US" smtClean="0"/>
              <a:t>Some standard defined symbols (a.k.a. </a:t>
            </a:r>
            <a:r>
              <a:rPr lang="en-US" i="1" smtClean="0"/>
              <a:t>manifest constants</a:t>
            </a:r>
            <a:r>
              <a:rPr lang="en-US" smtClean="0"/>
              <a:t>) which vary depending on computing environment</a:t>
            </a:r>
          </a:p>
          <a:p>
            <a:pPr lvl="1"/>
            <a:r>
              <a:rPr lang="en-US" smtClean="0"/>
              <a:t>__STDC__</a:t>
            </a:r>
          </a:p>
          <a:p>
            <a:pPr lvl="1"/>
            <a:r>
              <a:rPr lang="en-US" smtClean="0"/>
              <a:t>__GNUC__</a:t>
            </a:r>
          </a:p>
          <a:p>
            <a:pPr lvl="2"/>
            <a:r>
              <a:rPr lang="en-US" smtClean="0"/>
              <a:t>Note double underscore at each end!</a:t>
            </a:r>
          </a:p>
          <a:p>
            <a:pPr lvl="1"/>
            <a:r>
              <a:rPr lang="en-US" smtClean="0"/>
              <a:t>__cplusplus</a:t>
            </a:r>
          </a:p>
          <a:p>
            <a:pPr lvl="1"/>
            <a:r>
              <a:rPr lang="en-US" smtClean="0"/>
              <a:t>Various sizes, maxima, and minima.</a:t>
            </a:r>
          </a:p>
          <a:p>
            <a:pPr lvl="2"/>
            <a:r>
              <a:rPr lang="en-US" smtClean="0"/>
              <a:t>See limits.h</a:t>
            </a:r>
          </a:p>
        </p:txBody>
      </p:sp>
    </p:spTree>
    <p:extLst>
      <p:ext uri="{BB962C8B-B14F-4D97-AF65-F5344CB8AC3E}">
        <p14:creationId xmlns:p14="http://schemas.microsoft.com/office/powerpoint/2010/main" val="7119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a Tree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(Potentially) a </a:t>
            </a:r>
            <a:r>
              <a:rPr lang="en-US" sz="2800" i="1"/>
              <a:t>very</a:t>
            </a:r>
            <a:r>
              <a:rPr lang="en-US" sz="2800"/>
              <a:t> large data structure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Capable of storing </a:t>
            </a:r>
            <a:r>
              <a:rPr lang="en-US" sz="2000" i="1"/>
              <a:t>very many</a:t>
            </a:r>
            <a:r>
              <a:rPr lang="en-US" sz="2000"/>
              <a:t> items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In an orderly way</a:t>
            </a:r>
          </a:p>
          <a:p>
            <a:pPr>
              <a:lnSpc>
                <a:spcPct val="80000"/>
              </a:lnSpc>
            </a:pPr>
            <a:r>
              <a:rPr lang="en-US" sz="2800"/>
              <a:t>Need to find items </a:t>
            </a:r>
            <a:r>
              <a:rPr lang="en-US" sz="2800" i="1"/>
              <a:t>by value</a:t>
            </a:r>
            <a:endParaRPr lang="en-US" sz="2800"/>
          </a:p>
          <a:p>
            <a:pPr lvl="2">
              <a:lnSpc>
                <a:spcPct val="80000"/>
              </a:lnSpc>
            </a:pPr>
            <a:r>
              <a:rPr lang="en-US" sz="2000"/>
              <a:t>I.e., need to search through the data structure to see if it contains an item with the payload value we want</a:t>
            </a:r>
          </a:p>
          <a:p>
            <a:pPr>
              <a:lnSpc>
                <a:spcPct val="80000"/>
              </a:lnSpc>
            </a:pPr>
            <a:r>
              <a:rPr lang="en-US" sz="2800"/>
              <a:t>Need to add new items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If value is not already in the tree, add a new item …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…so that it can be easily found in future</a:t>
            </a:r>
          </a:p>
          <a:p>
            <a:pPr lvl="4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800"/>
              <a:t>Why not use a </a:t>
            </a:r>
            <a:r>
              <a:rPr lang="en-US" sz="2800" i="1"/>
              <a:t>linked list?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5760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0B052D-7E8E-42B4-8125-20A7AA96F49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Compilation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Uses for conditional compilation:</a:t>
            </a:r>
          </a:p>
          <a:p>
            <a:pPr lvl="1"/>
            <a:r>
              <a:rPr lang="en-US" smtClean="0"/>
              <a:t>Different platforms</a:t>
            </a:r>
          </a:p>
          <a:p>
            <a:pPr lvl="1"/>
            <a:r>
              <a:rPr lang="en-US" smtClean="0"/>
              <a:t>Optional features</a:t>
            </a:r>
          </a:p>
          <a:p>
            <a:pPr lvl="1"/>
            <a:r>
              <a:rPr lang="en-US" smtClean="0"/>
              <a:t>Versions</a:t>
            </a:r>
          </a:p>
        </p:txBody>
      </p:sp>
    </p:spTree>
    <p:extLst>
      <p:ext uri="{BB962C8B-B14F-4D97-AF65-F5344CB8AC3E}">
        <p14:creationId xmlns:p14="http://schemas.microsoft.com/office/powerpoint/2010/main" val="5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2E4291-8E6F-41AC-AB85-53B7164EECFA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1371600"/>
          </a:xfrm>
        </p:spPr>
        <p:txBody>
          <a:bodyPr/>
          <a:lstStyle/>
          <a:p>
            <a:r>
              <a:rPr lang="en-US" smtClean="0"/>
              <a:t>Example of</a:t>
            </a:r>
            <a:br>
              <a:rPr lang="en-US" smtClean="0"/>
            </a:br>
            <a:r>
              <a:rPr lang="en-US" smtClean="0"/>
              <a:t>Masking C/C++ Differences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#ifdef  __cplusplus</a:t>
            </a:r>
          </a:p>
          <a:p>
            <a:pPr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#define restrict</a:t>
            </a:r>
          </a:p>
          <a:p>
            <a:pPr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5518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4F21D-3A02-4353-AEEE-37FAFCAAA18D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Macros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use of #define, usually with parameters.</a:t>
            </a:r>
          </a:p>
          <a:p>
            <a:pPr lvl="1"/>
            <a:r>
              <a:rPr lang="en-US" dirty="0" smtClean="0"/>
              <a:t>The macro </a:t>
            </a:r>
            <a:r>
              <a:rPr lang="en-US" i="1" dirty="0" smtClean="0"/>
              <a:t>gets expanded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Again, textual substitution!</a:t>
            </a:r>
          </a:p>
          <a:p>
            <a:r>
              <a:rPr lang="en-US" dirty="0" smtClean="0"/>
              <a:t>Useful for common code snippets.</a:t>
            </a:r>
          </a:p>
          <a:p>
            <a:pPr lvl="1"/>
            <a:r>
              <a:rPr lang="en-US" dirty="0" smtClean="0"/>
              <a:t>Can replace short functions with inline code.</a:t>
            </a:r>
          </a:p>
          <a:p>
            <a:r>
              <a:rPr lang="en-US" dirty="0" smtClean="0"/>
              <a:t>Useful to hide differences.</a:t>
            </a:r>
          </a:p>
          <a:p>
            <a:pPr lvl="1"/>
            <a:r>
              <a:rPr lang="en-US" dirty="0" smtClean="0"/>
              <a:t>E.g., native </a:t>
            </a:r>
            <a:r>
              <a:rPr lang="en-US" dirty="0" err="1" smtClean="0"/>
              <a:t>endianness</a:t>
            </a:r>
            <a:r>
              <a:rPr lang="en-US" dirty="0" smtClean="0"/>
              <a:t> to/from network byte order.</a:t>
            </a:r>
          </a:p>
        </p:txBody>
      </p:sp>
    </p:spTree>
    <p:extLst>
      <p:ext uri="{BB962C8B-B14F-4D97-AF65-F5344CB8AC3E}">
        <p14:creationId xmlns:p14="http://schemas.microsoft.com/office/powerpoint/2010/main" val="1047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F49760-4AC3-423D-95FC-0966C079D81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Macros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5950"/>
            <a:ext cx="9372600" cy="4171950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#define CIRCLE_AREA(x) (PI * (x) * (x))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area1 = CIRCLE_AREA(4);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area2 = CIRCLE_AREA(c + 2);</a:t>
            </a:r>
          </a:p>
          <a:p>
            <a:r>
              <a:rPr lang="en-US" dirty="0" smtClean="0"/>
              <a:t>Be sure to properly parenthesize, to avoid precedence problems.</a:t>
            </a:r>
          </a:p>
        </p:txBody>
      </p:sp>
    </p:spTree>
    <p:extLst>
      <p:ext uri="{BB962C8B-B14F-4D97-AF65-F5344CB8AC3E}">
        <p14:creationId xmlns:p14="http://schemas.microsoft.com/office/powerpoint/2010/main" val="555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Adding to a Binary Tree</a:t>
            </a:r>
          </a:p>
        </p:txBody>
      </p:sp>
      <p:grpSp>
        <p:nvGrpSpPr>
          <p:cNvPr id="434180" name="Group 4"/>
          <p:cNvGrpSpPr>
            <a:grpSpLocks/>
          </p:cNvGrpSpPr>
          <p:nvPr/>
        </p:nvGrpSpPr>
        <p:grpSpPr bwMode="auto">
          <a:xfrm>
            <a:off x="5553075" y="1522413"/>
            <a:ext cx="1447800" cy="839788"/>
            <a:chOff x="3498" y="959"/>
            <a:chExt cx="912" cy="529"/>
          </a:xfrm>
        </p:grpSpPr>
        <p:grpSp>
          <p:nvGrpSpPr>
            <p:cNvPr id="434181" name="Group 5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182" name="Rectangle 6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83" name="Line 7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84" name="Line 8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185" name="Text Box 9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186" name="Text Box 10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187" name="Text Box 11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188" name="Group 12"/>
          <p:cNvGrpSpPr>
            <a:grpSpLocks/>
          </p:cNvGrpSpPr>
          <p:nvPr/>
        </p:nvGrpSpPr>
        <p:grpSpPr bwMode="auto">
          <a:xfrm>
            <a:off x="4724400" y="2894013"/>
            <a:ext cx="1447800" cy="839788"/>
            <a:chOff x="3498" y="959"/>
            <a:chExt cx="912" cy="529"/>
          </a:xfrm>
        </p:grpSpPr>
        <p:grpSp>
          <p:nvGrpSpPr>
            <p:cNvPr id="434189" name="Group 13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190" name="Rectangle 14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91" name="Line 15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92" name="Line 16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193" name="Text Box 17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194" name="Text Box 18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195" name="Text Box 19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196" name="Group 20"/>
          <p:cNvGrpSpPr>
            <a:grpSpLocks/>
          </p:cNvGrpSpPr>
          <p:nvPr/>
        </p:nvGrpSpPr>
        <p:grpSpPr bwMode="auto">
          <a:xfrm>
            <a:off x="6934200" y="2827338"/>
            <a:ext cx="1447800" cy="839788"/>
            <a:chOff x="3498" y="959"/>
            <a:chExt cx="912" cy="529"/>
          </a:xfrm>
        </p:grpSpPr>
        <p:grpSp>
          <p:nvGrpSpPr>
            <p:cNvPr id="434197" name="Group 21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198" name="Rectangle 22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99" name="Line 23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00" name="Line 24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01" name="Text Box 25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02" name="Text Box 26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03" name="Text Box 27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04" name="Group 28"/>
          <p:cNvGrpSpPr>
            <a:grpSpLocks/>
          </p:cNvGrpSpPr>
          <p:nvPr/>
        </p:nvGrpSpPr>
        <p:grpSpPr bwMode="auto">
          <a:xfrm>
            <a:off x="7543800" y="4494213"/>
            <a:ext cx="1447800" cy="839788"/>
            <a:chOff x="3498" y="959"/>
            <a:chExt cx="912" cy="529"/>
          </a:xfrm>
        </p:grpSpPr>
        <p:grpSp>
          <p:nvGrpSpPr>
            <p:cNvPr id="434205" name="Group 29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06" name="Rectangle 30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07" name="Line 31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08" name="Line 32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09" name="Text Box 33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10" name="Text Box 34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11" name="Text Box 35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12" name="Group 36"/>
          <p:cNvGrpSpPr>
            <a:grpSpLocks/>
          </p:cNvGrpSpPr>
          <p:nvPr/>
        </p:nvGrpSpPr>
        <p:grpSpPr bwMode="auto">
          <a:xfrm>
            <a:off x="5819775" y="4418013"/>
            <a:ext cx="1447800" cy="839788"/>
            <a:chOff x="3498" y="959"/>
            <a:chExt cx="912" cy="529"/>
          </a:xfrm>
        </p:grpSpPr>
        <p:grpSp>
          <p:nvGrpSpPr>
            <p:cNvPr id="434213" name="Group 37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14" name="Rectangle 38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15" name="Line 39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16" name="Line 40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17" name="Text Box 41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18" name="Text Box 42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19" name="Text Box 43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20" name="Group 44"/>
          <p:cNvGrpSpPr>
            <a:grpSpLocks/>
          </p:cNvGrpSpPr>
          <p:nvPr/>
        </p:nvGrpSpPr>
        <p:grpSpPr bwMode="auto">
          <a:xfrm>
            <a:off x="3124200" y="4113213"/>
            <a:ext cx="1447800" cy="839788"/>
            <a:chOff x="3498" y="959"/>
            <a:chExt cx="912" cy="529"/>
          </a:xfrm>
        </p:grpSpPr>
        <p:grpSp>
          <p:nvGrpSpPr>
            <p:cNvPr id="434221" name="Group 45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22" name="Rectangle 46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23" name="Line 47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24" name="Line 48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25" name="Text Box 49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26" name="Text Box 50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27" name="Text Box 51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28" name="Group 52"/>
          <p:cNvGrpSpPr>
            <a:grpSpLocks/>
          </p:cNvGrpSpPr>
          <p:nvPr/>
        </p:nvGrpSpPr>
        <p:grpSpPr bwMode="auto">
          <a:xfrm>
            <a:off x="1362075" y="5065713"/>
            <a:ext cx="1447800" cy="839788"/>
            <a:chOff x="3498" y="959"/>
            <a:chExt cx="912" cy="529"/>
          </a:xfrm>
        </p:grpSpPr>
        <p:grpSp>
          <p:nvGrpSpPr>
            <p:cNvPr id="434229" name="Group 53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30" name="Rectangle 54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31" name="Line 55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32" name="Line 56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33" name="Text Box 57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34" name="Text Box 58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35" name="Text Box 59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36" name="Group 60"/>
          <p:cNvGrpSpPr>
            <a:grpSpLocks/>
          </p:cNvGrpSpPr>
          <p:nvPr/>
        </p:nvGrpSpPr>
        <p:grpSpPr bwMode="auto">
          <a:xfrm>
            <a:off x="8382000" y="5095875"/>
            <a:ext cx="561975" cy="857250"/>
            <a:chOff x="3144" y="3204"/>
            <a:chExt cx="354" cy="540"/>
          </a:xfrm>
        </p:grpSpPr>
        <p:grpSp>
          <p:nvGrpSpPr>
            <p:cNvPr id="434237" name="Group 61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38" name="Line 62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39" name="Line 63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0" name="Line 64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1" name="Line 65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42" name="Freeform 66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43" name="Group 67"/>
          <p:cNvGrpSpPr>
            <a:grpSpLocks/>
          </p:cNvGrpSpPr>
          <p:nvPr/>
        </p:nvGrpSpPr>
        <p:grpSpPr bwMode="auto">
          <a:xfrm>
            <a:off x="6835775" y="5067300"/>
            <a:ext cx="561975" cy="857250"/>
            <a:chOff x="3144" y="3204"/>
            <a:chExt cx="354" cy="540"/>
          </a:xfrm>
        </p:grpSpPr>
        <p:grpSp>
          <p:nvGrpSpPr>
            <p:cNvPr id="434244" name="Group 68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45" name="Line 69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6" name="Line 70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7" name="Line 71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8" name="Line 72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49" name="Freeform 73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50" name="Group 74"/>
          <p:cNvGrpSpPr>
            <a:grpSpLocks/>
          </p:cNvGrpSpPr>
          <p:nvPr/>
        </p:nvGrpSpPr>
        <p:grpSpPr bwMode="auto">
          <a:xfrm flipH="1">
            <a:off x="5715000" y="5067300"/>
            <a:ext cx="561975" cy="857250"/>
            <a:chOff x="3144" y="3204"/>
            <a:chExt cx="354" cy="540"/>
          </a:xfrm>
        </p:grpSpPr>
        <p:grpSp>
          <p:nvGrpSpPr>
            <p:cNvPr id="434251" name="Group 75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52" name="Line 76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53" name="Line 77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54" name="Line 78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55" name="Line 79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56" name="Freeform 80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57" name="Group 81"/>
          <p:cNvGrpSpPr>
            <a:grpSpLocks/>
          </p:cNvGrpSpPr>
          <p:nvPr/>
        </p:nvGrpSpPr>
        <p:grpSpPr bwMode="auto">
          <a:xfrm flipH="1">
            <a:off x="7491413" y="5181600"/>
            <a:ext cx="561975" cy="857250"/>
            <a:chOff x="3144" y="3204"/>
            <a:chExt cx="354" cy="540"/>
          </a:xfrm>
        </p:grpSpPr>
        <p:grpSp>
          <p:nvGrpSpPr>
            <p:cNvPr id="434258" name="Group 82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59" name="Line 83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60" name="Line 84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61" name="Line 85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62" name="Line 86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63" name="Freeform 87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34264" name="Freeform 88"/>
          <p:cNvSpPr>
            <a:spLocks/>
          </p:cNvSpPr>
          <p:nvPr/>
        </p:nvSpPr>
        <p:spPr bwMode="auto">
          <a:xfrm>
            <a:off x="7943850" y="3590925"/>
            <a:ext cx="241300" cy="904875"/>
          </a:xfrm>
          <a:custGeom>
            <a:avLst/>
            <a:gdLst>
              <a:gd name="T0" fmla="*/ 0 w 152"/>
              <a:gd name="T1" fmla="*/ 0 h 570"/>
              <a:gd name="T2" fmla="*/ 126 w 152"/>
              <a:gd name="T3" fmla="*/ 162 h 570"/>
              <a:gd name="T4" fmla="*/ 150 w 152"/>
              <a:gd name="T5" fmla="*/ 318 h 570"/>
              <a:gd name="T6" fmla="*/ 114 w 152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570">
                <a:moveTo>
                  <a:pt x="0" y="0"/>
                </a:moveTo>
                <a:cubicBezTo>
                  <a:pt x="21" y="27"/>
                  <a:pt x="101" y="109"/>
                  <a:pt x="126" y="162"/>
                </a:cubicBezTo>
                <a:cubicBezTo>
                  <a:pt x="151" y="215"/>
                  <a:pt x="152" y="250"/>
                  <a:pt x="150" y="318"/>
                </a:cubicBezTo>
                <a:cubicBezTo>
                  <a:pt x="148" y="386"/>
                  <a:pt x="121" y="518"/>
                  <a:pt x="114" y="5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5" name="Freeform 89"/>
          <p:cNvSpPr>
            <a:spLocks/>
          </p:cNvSpPr>
          <p:nvPr/>
        </p:nvSpPr>
        <p:spPr bwMode="auto">
          <a:xfrm>
            <a:off x="6419850" y="3590925"/>
            <a:ext cx="720725" cy="819150"/>
          </a:xfrm>
          <a:custGeom>
            <a:avLst/>
            <a:gdLst>
              <a:gd name="T0" fmla="*/ 454 w 454"/>
              <a:gd name="T1" fmla="*/ 0 h 516"/>
              <a:gd name="T2" fmla="*/ 276 w 454"/>
              <a:gd name="T3" fmla="*/ 102 h 516"/>
              <a:gd name="T4" fmla="*/ 138 w 454"/>
              <a:gd name="T5" fmla="*/ 252 h 516"/>
              <a:gd name="T6" fmla="*/ 0 w 454"/>
              <a:gd name="T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4" h="516">
                <a:moveTo>
                  <a:pt x="454" y="0"/>
                </a:moveTo>
                <a:cubicBezTo>
                  <a:pt x="424" y="17"/>
                  <a:pt x="329" y="60"/>
                  <a:pt x="276" y="102"/>
                </a:cubicBezTo>
                <a:cubicBezTo>
                  <a:pt x="223" y="144"/>
                  <a:pt x="184" y="183"/>
                  <a:pt x="138" y="252"/>
                </a:cubicBezTo>
                <a:cubicBezTo>
                  <a:pt x="92" y="321"/>
                  <a:pt x="29" y="461"/>
                  <a:pt x="0" y="5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6" name="Freeform 90"/>
          <p:cNvSpPr>
            <a:spLocks/>
          </p:cNvSpPr>
          <p:nvPr/>
        </p:nvSpPr>
        <p:spPr bwMode="auto">
          <a:xfrm>
            <a:off x="6851650" y="2286000"/>
            <a:ext cx="328613" cy="542925"/>
          </a:xfrm>
          <a:custGeom>
            <a:avLst/>
            <a:gdLst>
              <a:gd name="T0" fmla="*/ 0 w 207"/>
              <a:gd name="T1" fmla="*/ 0 h 342"/>
              <a:gd name="T2" fmla="*/ 130 w 207"/>
              <a:gd name="T3" fmla="*/ 102 h 342"/>
              <a:gd name="T4" fmla="*/ 178 w 207"/>
              <a:gd name="T5" fmla="*/ 156 h 342"/>
              <a:gd name="T6" fmla="*/ 202 w 207"/>
              <a:gd name="T7" fmla="*/ 222 h 342"/>
              <a:gd name="T8" fmla="*/ 148 w 207"/>
              <a:gd name="T9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42">
                <a:moveTo>
                  <a:pt x="0" y="0"/>
                </a:moveTo>
                <a:cubicBezTo>
                  <a:pt x="22" y="17"/>
                  <a:pt x="100" y="76"/>
                  <a:pt x="130" y="102"/>
                </a:cubicBezTo>
                <a:cubicBezTo>
                  <a:pt x="160" y="128"/>
                  <a:pt x="166" y="136"/>
                  <a:pt x="178" y="156"/>
                </a:cubicBezTo>
                <a:cubicBezTo>
                  <a:pt x="190" y="176"/>
                  <a:pt x="207" y="191"/>
                  <a:pt x="202" y="222"/>
                </a:cubicBezTo>
                <a:cubicBezTo>
                  <a:pt x="197" y="253"/>
                  <a:pt x="159" y="317"/>
                  <a:pt x="148" y="34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7" name="Freeform 91"/>
          <p:cNvSpPr>
            <a:spLocks/>
          </p:cNvSpPr>
          <p:nvPr/>
        </p:nvSpPr>
        <p:spPr bwMode="auto">
          <a:xfrm>
            <a:off x="4267200" y="3581400"/>
            <a:ext cx="752475" cy="561975"/>
          </a:xfrm>
          <a:custGeom>
            <a:avLst/>
            <a:gdLst>
              <a:gd name="T0" fmla="*/ 474 w 474"/>
              <a:gd name="T1" fmla="*/ 0 h 354"/>
              <a:gd name="T2" fmla="*/ 330 w 474"/>
              <a:gd name="T3" fmla="*/ 150 h 354"/>
              <a:gd name="T4" fmla="*/ 198 w 474"/>
              <a:gd name="T5" fmla="*/ 264 h 354"/>
              <a:gd name="T6" fmla="*/ 0 w 474"/>
              <a:gd name="T7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4" h="354">
                <a:moveTo>
                  <a:pt x="474" y="0"/>
                </a:moveTo>
                <a:cubicBezTo>
                  <a:pt x="451" y="24"/>
                  <a:pt x="376" y="106"/>
                  <a:pt x="330" y="150"/>
                </a:cubicBezTo>
                <a:cubicBezTo>
                  <a:pt x="284" y="194"/>
                  <a:pt x="253" y="230"/>
                  <a:pt x="198" y="264"/>
                </a:cubicBezTo>
                <a:cubicBezTo>
                  <a:pt x="143" y="298"/>
                  <a:pt x="41" y="335"/>
                  <a:pt x="0" y="35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8" name="Freeform 92"/>
          <p:cNvSpPr>
            <a:spLocks/>
          </p:cNvSpPr>
          <p:nvPr/>
        </p:nvSpPr>
        <p:spPr bwMode="auto">
          <a:xfrm>
            <a:off x="2609850" y="4724400"/>
            <a:ext cx="638175" cy="342900"/>
          </a:xfrm>
          <a:custGeom>
            <a:avLst/>
            <a:gdLst>
              <a:gd name="T0" fmla="*/ 402 w 402"/>
              <a:gd name="T1" fmla="*/ 0 h 216"/>
              <a:gd name="T2" fmla="*/ 246 w 402"/>
              <a:gd name="T3" fmla="*/ 42 h 216"/>
              <a:gd name="T4" fmla="*/ 138 w 402"/>
              <a:gd name="T5" fmla="*/ 96 h 216"/>
              <a:gd name="T6" fmla="*/ 0 w 402"/>
              <a:gd name="T7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16">
                <a:moveTo>
                  <a:pt x="402" y="0"/>
                </a:moveTo>
                <a:cubicBezTo>
                  <a:pt x="375" y="7"/>
                  <a:pt x="290" y="26"/>
                  <a:pt x="246" y="42"/>
                </a:cubicBezTo>
                <a:cubicBezTo>
                  <a:pt x="202" y="58"/>
                  <a:pt x="179" y="67"/>
                  <a:pt x="138" y="96"/>
                </a:cubicBezTo>
                <a:cubicBezTo>
                  <a:pt x="97" y="125"/>
                  <a:pt x="29" y="191"/>
                  <a:pt x="0" y="2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434269" name="Group 93"/>
          <p:cNvGrpSpPr>
            <a:grpSpLocks/>
          </p:cNvGrpSpPr>
          <p:nvPr/>
        </p:nvGrpSpPr>
        <p:grpSpPr bwMode="auto">
          <a:xfrm flipH="1">
            <a:off x="1081088" y="5705475"/>
            <a:ext cx="561975" cy="857250"/>
            <a:chOff x="3144" y="3204"/>
            <a:chExt cx="354" cy="540"/>
          </a:xfrm>
        </p:grpSpPr>
        <p:grpSp>
          <p:nvGrpSpPr>
            <p:cNvPr id="434270" name="Group 94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71" name="Line 95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2" name="Line 96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3" name="Line 97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4" name="Line 98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75" name="Freeform 99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76" name="Group 100"/>
          <p:cNvGrpSpPr>
            <a:grpSpLocks/>
          </p:cNvGrpSpPr>
          <p:nvPr/>
        </p:nvGrpSpPr>
        <p:grpSpPr bwMode="auto">
          <a:xfrm>
            <a:off x="2686050" y="5705475"/>
            <a:ext cx="561975" cy="857250"/>
            <a:chOff x="3144" y="3204"/>
            <a:chExt cx="354" cy="540"/>
          </a:xfrm>
        </p:grpSpPr>
        <p:grpSp>
          <p:nvGrpSpPr>
            <p:cNvPr id="434277" name="Group 101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78" name="Line 102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9" name="Line 103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0" name="Line 104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1" name="Line 105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82" name="Freeform 106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83" name="Group 107"/>
          <p:cNvGrpSpPr>
            <a:grpSpLocks/>
          </p:cNvGrpSpPr>
          <p:nvPr/>
        </p:nvGrpSpPr>
        <p:grpSpPr bwMode="auto">
          <a:xfrm>
            <a:off x="4291013" y="4829175"/>
            <a:ext cx="561975" cy="857250"/>
            <a:chOff x="3144" y="3204"/>
            <a:chExt cx="354" cy="540"/>
          </a:xfrm>
        </p:grpSpPr>
        <p:grpSp>
          <p:nvGrpSpPr>
            <p:cNvPr id="434284" name="Group 108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85" name="Line 109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6" name="Line 110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7" name="Line 111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8" name="Line 112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89" name="Freeform 113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90" name="Group 114"/>
          <p:cNvGrpSpPr>
            <a:grpSpLocks/>
          </p:cNvGrpSpPr>
          <p:nvPr/>
        </p:nvGrpSpPr>
        <p:grpSpPr bwMode="auto">
          <a:xfrm>
            <a:off x="5395913" y="3667125"/>
            <a:ext cx="385762" cy="904875"/>
            <a:chOff x="3255" y="2310"/>
            <a:chExt cx="243" cy="570"/>
          </a:xfrm>
        </p:grpSpPr>
        <p:grpSp>
          <p:nvGrpSpPr>
            <p:cNvPr id="434291" name="Group 115"/>
            <p:cNvGrpSpPr>
              <a:grpSpLocks/>
            </p:cNvGrpSpPr>
            <p:nvPr/>
          </p:nvGrpSpPr>
          <p:grpSpPr bwMode="auto">
            <a:xfrm>
              <a:off x="3255" y="2736"/>
              <a:ext cx="192" cy="144"/>
              <a:chOff x="461" y="3552"/>
              <a:chExt cx="192" cy="144"/>
            </a:xfrm>
          </p:grpSpPr>
          <p:sp>
            <p:nvSpPr>
              <p:cNvPr id="434292" name="Line 116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93" name="Line 117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94" name="Line 118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95" name="Line 119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96" name="Freeform 120"/>
            <p:cNvSpPr>
              <a:spLocks/>
            </p:cNvSpPr>
            <p:nvPr/>
          </p:nvSpPr>
          <p:spPr bwMode="auto">
            <a:xfrm>
              <a:off x="3352" y="2310"/>
              <a:ext cx="146" cy="414"/>
            </a:xfrm>
            <a:custGeom>
              <a:avLst/>
              <a:gdLst>
                <a:gd name="T0" fmla="*/ 146 w 146"/>
                <a:gd name="T1" fmla="*/ 0 h 414"/>
                <a:gd name="T2" fmla="*/ 68 w 146"/>
                <a:gd name="T3" fmla="*/ 138 h 414"/>
                <a:gd name="T4" fmla="*/ 20 w 146"/>
                <a:gd name="T5" fmla="*/ 228 h 414"/>
                <a:gd name="T6" fmla="*/ 0 w 146"/>
                <a:gd name="T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414">
                  <a:moveTo>
                    <a:pt x="146" y="0"/>
                  </a:moveTo>
                  <a:cubicBezTo>
                    <a:pt x="133" y="23"/>
                    <a:pt x="89" y="100"/>
                    <a:pt x="68" y="138"/>
                  </a:cubicBezTo>
                  <a:cubicBezTo>
                    <a:pt x="47" y="176"/>
                    <a:pt x="31" y="182"/>
                    <a:pt x="20" y="228"/>
                  </a:cubicBezTo>
                  <a:cubicBezTo>
                    <a:pt x="9" y="274"/>
                    <a:pt x="4" y="375"/>
                    <a:pt x="0" y="4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34297" name="Freeform 121"/>
          <p:cNvSpPr>
            <a:spLocks/>
          </p:cNvSpPr>
          <p:nvPr/>
        </p:nvSpPr>
        <p:spPr bwMode="auto">
          <a:xfrm>
            <a:off x="4924425" y="2266950"/>
            <a:ext cx="773113" cy="638175"/>
          </a:xfrm>
          <a:custGeom>
            <a:avLst/>
            <a:gdLst>
              <a:gd name="T0" fmla="*/ 487 w 487"/>
              <a:gd name="T1" fmla="*/ 0 h 402"/>
              <a:gd name="T2" fmla="*/ 276 w 487"/>
              <a:gd name="T3" fmla="*/ 126 h 402"/>
              <a:gd name="T4" fmla="*/ 168 w 487"/>
              <a:gd name="T5" fmla="*/ 216 h 402"/>
              <a:gd name="T6" fmla="*/ 0 w 487"/>
              <a:gd name="T7" fmla="*/ 40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7" h="402">
                <a:moveTo>
                  <a:pt x="487" y="0"/>
                </a:moveTo>
                <a:cubicBezTo>
                  <a:pt x="452" y="21"/>
                  <a:pt x="329" y="90"/>
                  <a:pt x="276" y="126"/>
                </a:cubicBezTo>
                <a:cubicBezTo>
                  <a:pt x="223" y="162"/>
                  <a:pt x="214" y="170"/>
                  <a:pt x="168" y="216"/>
                </a:cubicBezTo>
                <a:cubicBezTo>
                  <a:pt x="122" y="262"/>
                  <a:pt x="35" y="363"/>
                  <a:pt x="0" y="4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295275" y="1304256"/>
            <a:ext cx="3810000" cy="2696244"/>
          </a:xfrm>
          <a:prstGeom prst="rect">
            <a:avLst/>
          </a:prstGeom>
          <a:solidFill>
            <a:srgbClr val="E0E0E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25400" tIns="12700" rIns="25400" bIns="127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/>
              <a:t>Look recursively down </a:t>
            </a:r>
            <a:br>
              <a:rPr lang="en-US" dirty="0" smtClean="0"/>
            </a:br>
            <a:r>
              <a:rPr lang="en-US" dirty="0" smtClean="0"/>
              <a:t>sequence of branches until </a:t>
            </a:r>
            <a:br>
              <a:rPr lang="en-US" dirty="0" smtClean="0"/>
            </a:br>
            <a:r>
              <a:rPr lang="en-US" dirty="0" smtClean="0"/>
              <a:t>either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Desired node is found; </a:t>
            </a:r>
            <a:r>
              <a:rPr lang="en-US" i="1" dirty="0" smtClean="0"/>
              <a:t>or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Null branch is encountered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Replace with pointer to </a:t>
            </a:r>
            <a:br>
              <a:rPr lang="en-US" sz="1800" dirty="0" smtClean="0"/>
            </a:br>
            <a:r>
              <a:rPr lang="en-US" sz="1800" dirty="0" smtClean="0"/>
              <a:t>new item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Decide which branch to </a:t>
            </a:r>
            <a:br>
              <a:rPr lang="en-US" dirty="0" smtClean="0"/>
            </a:br>
            <a:r>
              <a:rPr lang="en-US" dirty="0" smtClean="0"/>
              <a:t>follow based on 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— </a:t>
            </a:r>
            <a:br>
              <a:rPr lang="en-US" sz="4000" dirty="0" smtClean="0"/>
            </a:br>
            <a:r>
              <a:rPr lang="en-US" sz="4000" dirty="0" smtClean="0"/>
              <a:t>Searching a Tree</a:t>
            </a:r>
            <a:endParaRPr lang="en-US" sz="4000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*word;		// part of payload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count;		// part of payload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*left, *right;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1"/>
              </a:buClr>
              <a:buFontTx/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Tx/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*p, char *w) {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(p == NULL)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NULL;	// item not found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(w, p-&gt;word);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 == 0)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p;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(c &lt; 0)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(p-&gt;left, w);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(p-&gt;right, w);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— Adding an Item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5339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char *w) {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(p == NULL){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*c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(w)+1);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p-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&gt;word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w); 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p-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&gt;count = 1;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p-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&gt;left = p-&gt;right = NULL;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(w, p-&gt;word);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(c == 0)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p-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&gt;count++;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(c &lt; 0)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p-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&gt;left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(p-&gt;left, 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No need to check NULL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p-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&gt;right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(p-&gt;right, w);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301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3471</TotalTime>
  <Words>2493</Words>
  <Application>Microsoft Office PowerPoint</Application>
  <PresentationFormat>On-screen Show (4:3)</PresentationFormat>
  <Paragraphs>550</Paragraphs>
  <Slides>63</Slides>
  <Notes>25</Notes>
  <HiddenSlides>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Arial Black</vt:lpstr>
      <vt:lpstr>Calibri</vt:lpstr>
      <vt:lpstr>Courier New</vt:lpstr>
      <vt:lpstr>Monotype Sorts</vt:lpstr>
      <vt:lpstr>Symbol</vt:lpstr>
      <vt:lpstr>Tahoma</vt:lpstr>
      <vt:lpstr>Times New Roman</vt:lpstr>
      <vt:lpstr>Wingdings</vt:lpstr>
      <vt:lpstr>Wingdings 2</vt:lpstr>
      <vt:lpstr>Contemporary Portrait</vt:lpstr>
      <vt:lpstr>CS2303: Systems Programming Concepts</vt:lpstr>
      <vt:lpstr>Definitions</vt:lpstr>
      <vt:lpstr>Binary Tree</vt:lpstr>
      <vt:lpstr>Binary Tree (continued)</vt:lpstr>
      <vt:lpstr>Definitions (continued)</vt:lpstr>
      <vt:lpstr>Purpose of a Tree</vt:lpstr>
      <vt:lpstr>Searching and Adding to a Binary Tree</vt:lpstr>
      <vt:lpstr>Example —  Searching a Tree</vt:lpstr>
      <vt:lpstr>Example — Adding an Item</vt:lpstr>
      <vt:lpstr>Binary Tree</vt:lpstr>
      <vt:lpstr>Answer</vt:lpstr>
      <vt:lpstr>Observation</vt:lpstr>
      <vt:lpstr>Binary Trees (continued)</vt:lpstr>
      <vt:lpstr>Binary Trees (continued)</vt:lpstr>
      <vt:lpstr>Order of Traversing Trees</vt:lpstr>
      <vt:lpstr>Question</vt:lpstr>
      <vt:lpstr>Example: Parse Algebraic Expression into Binary Tree</vt:lpstr>
      <vt:lpstr>Question</vt:lpstr>
      <vt:lpstr>Binary Trees in Compilers</vt:lpstr>
      <vt:lpstr>“Big O” Notation</vt:lpstr>
      <vt:lpstr>Linked Lists Again</vt:lpstr>
      <vt:lpstr>Binary Trees Again</vt:lpstr>
      <vt:lpstr>Definition: Big-O — “Of the order of …”</vt:lpstr>
      <vt:lpstr>Big-O (continued)</vt:lpstr>
      <vt:lpstr>Things To Consider</vt:lpstr>
      <vt:lpstr>Things To Consider</vt:lpstr>
      <vt:lpstr>Anecdote &amp; Questions:–</vt:lpstr>
      <vt:lpstr>const</vt:lpstr>
      <vt:lpstr>const</vt:lpstr>
      <vt:lpstr>const</vt:lpstr>
      <vt:lpstr>const Example</vt:lpstr>
      <vt:lpstr> Parsing Input</vt:lpstr>
      <vt:lpstr>Parsing Input</vt:lpstr>
      <vt:lpstr>Reading One Line</vt:lpstr>
      <vt:lpstr>Reading One Line</vt:lpstr>
      <vt:lpstr>Parsing Input</vt:lpstr>
      <vt:lpstr>Raw I/O</vt:lpstr>
      <vt:lpstr>Raw I/O</vt:lpstr>
      <vt:lpstr>Opening a File</vt:lpstr>
      <vt:lpstr>Opening a File</vt:lpstr>
      <vt:lpstr>Opening a File</vt:lpstr>
      <vt:lpstr>Closing a File</vt:lpstr>
      <vt:lpstr>Reading</vt:lpstr>
      <vt:lpstr>Writing</vt:lpstr>
      <vt:lpstr>Preprocessor</vt:lpstr>
      <vt:lpstr>Preprocessor</vt:lpstr>
      <vt:lpstr>Preprocessor</vt:lpstr>
      <vt:lpstr>Consequences</vt:lpstr>
      <vt:lpstr>Include</vt:lpstr>
      <vt:lpstr>Include</vt:lpstr>
      <vt:lpstr>Remember Internal Guards?</vt:lpstr>
      <vt:lpstr>#define</vt:lpstr>
      <vt:lpstr>Defined (a.k.a. Symbolic) Constants</vt:lpstr>
      <vt:lpstr>Conditional Compilation</vt:lpstr>
      <vt:lpstr>Conditional Compilation</vt:lpstr>
      <vt:lpstr>Conditional Compilation</vt:lpstr>
      <vt:lpstr>Conditional Compilation</vt:lpstr>
      <vt:lpstr>Conditional Compilation</vt:lpstr>
      <vt:lpstr>Conditional Compilation</vt:lpstr>
      <vt:lpstr>Conditional Compilation</vt:lpstr>
      <vt:lpstr>Example of Masking C/C++ Differences</vt:lpstr>
      <vt:lpstr>Macros</vt:lpstr>
      <vt:lpstr>Macros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352</cp:revision>
  <dcterms:created xsi:type="dcterms:W3CDTF">2000-03-15T17:46:46Z</dcterms:created>
  <dcterms:modified xsi:type="dcterms:W3CDTF">2017-09-18T21:22:34Z</dcterms:modified>
</cp:coreProperties>
</file>