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92" r:id="rId2"/>
    <p:sldId id="330" r:id="rId3"/>
    <p:sldId id="33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3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58DFACE6-6F48-44E7-893D-4ACB41B52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D953B62C-E54D-4CB3-9A08-BEBE208A4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7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DF9C1-4104-42E5-BA7D-992CCFA0AB7A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596B7-5F0F-45C9-8AFD-1C8A83540930}" type="slidenum">
              <a:rPr lang="en-US"/>
              <a:pPr/>
              <a:t>11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3AF3D-8197-45BE-8867-7B18EA2CFFF5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6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F4917-8415-4738-B9FA-11D885DB8B46}" type="slidenum">
              <a:rPr lang="en-US"/>
              <a:pPr/>
              <a:t>13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099-C881-421B-B58A-775F4D67EB44}" type="slidenum">
              <a:rPr lang="en-US"/>
              <a:pPr/>
              <a:t>14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A9A02-BF80-4289-A054-227216A8CA8C}" type="slidenum">
              <a:rPr lang="en-US"/>
              <a:pPr/>
              <a:t>15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15D5-C1E0-445D-BF47-1D60CB111251}" type="slidenum">
              <a:rPr lang="en-US"/>
              <a:pPr/>
              <a:t>16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B9FFD-5FFB-444B-BDBF-91C0D4024684}" type="slidenum">
              <a:rPr lang="en-US"/>
              <a:pPr/>
              <a:t>17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BE60D-71EE-4A07-98C7-1CFC7491124C}" type="slidenum">
              <a:rPr lang="en-US"/>
              <a:pPr/>
              <a:t>18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2E6D8-A75C-4669-894E-8C2DFC375982}" type="slidenum">
              <a:rPr lang="en-US"/>
              <a:pPr/>
              <a:t>19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0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92521-0FF7-4345-9EE8-81E77EF52DC0}" type="slidenum">
              <a:rPr lang="en-US"/>
              <a:pPr/>
              <a:t>20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76E58-6B4C-4529-B01F-59C67BDA8B02}" type="slidenum">
              <a:rPr lang="en-US"/>
              <a:pPr/>
              <a:t>3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9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AC890-275C-4C7C-B2EC-6C0380170D2B}" type="slidenum">
              <a:rPr lang="en-US"/>
              <a:pPr/>
              <a:t>21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DC69B-F70D-4CCD-A711-43C89B023C26}" type="slidenum">
              <a:rPr lang="en-US"/>
              <a:pPr/>
              <a:t>22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DE3CA-FB2E-4FC8-9E63-F083194034D3}" type="slidenum">
              <a:rPr lang="en-US"/>
              <a:pPr/>
              <a:t>23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7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92521-0FF7-4345-9EE8-81E77EF52DC0}" type="slidenum">
              <a:rPr lang="en-US"/>
              <a:pPr/>
              <a:t>24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0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3CFAD-525C-4BED-A422-718DE0249743}" type="slidenum">
              <a:rPr lang="en-US"/>
              <a:pPr/>
              <a:t>25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7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42D9D-0225-4F45-8ED3-60410A467660}" type="slidenum">
              <a:rPr lang="en-US"/>
              <a:pPr/>
              <a:t>26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3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13813-6D1B-40BE-AE14-53441AC674E2}" type="slidenum">
              <a:rPr lang="en-US"/>
              <a:pPr/>
              <a:t>27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06CAB-E52A-4BE5-8878-B003D9DFA6F9}" type="slidenum">
              <a:rPr lang="en-US"/>
              <a:pPr/>
              <a:t>28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1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B0B58-A99B-422E-8BF7-303FA42DB9C7}" type="slidenum">
              <a:rPr lang="en-US"/>
              <a:pPr/>
              <a:t>29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63CA-9A2A-4905-8711-4C43AF60DCEE}" type="slidenum">
              <a:rPr lang="en-US"/>
              <a:pPr/>
              <a:t>30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277B-0F4B-4352-8C78-B9BA82ECFBF5}" type="slidenum">
              <a:rPr lang="en-US"/>
              <a:pPr/>
              <a:t>4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2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F9F93-D5F0-460D-A9A0-C20F48A6CC45}" type="slidenum">
              <a:rPr lang="en-US"/>
              <a:pPr/>
              <a:t>31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5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3EE76-0F28-44E1-BF37-D9FF98EB5D4E}" type="slidenum">
              <a:rPr lang="en-US"/>
              <a:pPr/>
              <a:t>32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73E3D-5E21-4B44-A840-190814365C64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2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18E16-309E-4ED1-8608-7F3869C44EFD}" type="slidenum">
              <a:rPr lang="en-US"/>
              <a:pPr/>
              <a:t>34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DB92C-6A64-47AA-9441-BD88611564C0}" type="slidenum">
              <a:rPr lang="en-US"/>
              <a:pPr/>
              <a:t>35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8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F6D6E-9D60-4C10-89CB-82CD4345CAF8}" type="slidenum">
              <a:rPr lang="en-US"/>
              <a:pPr/>
              <a:t>36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0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B2E91-743B-4D3A-A411-DA49A0B3695B}" type="slidenum">
              <a:rPr lang="en-US"/>
              <a:pPr/>
              <a:t>37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5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0A94-A4E5-47E8-BA7B-87042DA305D8}" type="slidenum">
              <a:rPr lang="en-US"/>
              <a:pPr/>
              <a:t>38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4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9CCE8-28A6-4FC0-AF7A-FB4DAAF450CF}" type="slidenum">
              <a:rPr lang="en-US"/>
              <a:pPr/>
              <a:t>39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5D155-68EC-4B11-9E6E-938E56AC0C2D}" type="slidenum">
              <a:rPr lang="en-US"/>
              <a:pPr/>
              <a:t>40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19E5E-9124-4347-9780-A3862BB69E3D}" type="slidenum">
              <a:rPr lang="en-US"/>
              <a:pPr/>
              <a:t>5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28A8A-77B4-48E2-AEA9-AF8EF0489877}" type="slidenum">
              <a:rPr lang="en-US"/>
              <a:pPr/>
              <a:t>6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7A58A-CCE7-41D5-B02F-C5E466B53D3C}" type="slidenum">
              <a:rPr lang="en-US"/>
              <a:pPr/>
              <a:t>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0BDA3-FD6A-483F-A4CC-70588B3B063F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A9F1C-346A-41CA-A142-9379A0C89370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092BE-08F7-417E-9CBA-35487F5703D8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263A1A3-90A8-403A-A47B-1B67ADD56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9F586-35A1-4B6D-8402-652B60A7C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13881-605F-499F-A151-F94768C7A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281722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A609-853E-4F07-8A2E-2102D78EF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5567F-56FB-48FB-A702-265B4860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453B-AD4A-449E-9FA3-B7E9B0B17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2D394-4F8C-4133-88EB-231BE346F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F8D43-098F-4F56-B222-1F2C637B1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0C354-E7C0-4DA6-AA4D-729C42789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2FB99-3DD6-40DF-B594-EBD0BEA30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62391-EE58-41BE-B12E-1BCCC41F0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B214457-B828-4FF2-B3BE-39A2D7FA4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774B20-29B7-4260-BD0D-FDF142C792AC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/>
              <a:t>Class 13</a:t>
            </a:r>
          </a:p>
          <a:p>
            <a:pPr marL="461963" algn="ctr">
              <a:defRPr/>
            </a:pPr>
            <a:r>
              <a:rPr lang="en-US" dirty="0" smtClean="0"/>
              <a:t>Start of C++</a:t>
            </a:r>
          </a:p>
          <a:p>
            <a:pPr marL="461963" algn="ctr">
              <a:defRPr/>
            </a:pPr>
            <a:endParaRPr lang="en-US" sz="2000" dirty="0" smtClean="0"/>
          </a:p>
          <a:p>
            <a:pPr marL="461963" algn="ctr">
              <a:defRPr/>
            </a:pPr>
            <a:endParaRPr lang="en-US" sz="2000" dirty="0" smtClean="0"/>
          </a:p>
          <a:p>
            <a:pPr marL="461963" algn="ctr">
              <a:defRPr/>
            </a:pPr>
            <a:r>
              <a:rPr lang="en-US" sz="2000" dirty="0" smtClean="0"/>
              <a:t>Thanks for Prof. Lauer for an earlier version of these slides.</a:t>
            </a:r>
          </a:p>
          <a:p>
            <a:pPr marL="457200" lvl="1" indent="0" algn="ctr"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457200" lvl="1" indent="0" algn="ctr">
              <a:buFont typeface="Monotype Sorts" pitchFamily="2" charset="2"/>
              <a:buNone/>
              <a:defRPr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C++ Standard Library header files</a:t>
            </a:r>
          </a:p>
        </p:txBody>
      </p:sp>
      <p:sp>
        <p:nvSpPr>
          <p:cNvPr id="441352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457200" y="1885950"/>
            <a:ext cx="4013200" cy="4514850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&lt;complex&gt;, &lt;numeric&gt;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&lt;iterator&gt;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41353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4622800" y="1885950"/>
            <a:ext cx="4013200" cy="4514850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&lt;queue&gt;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&lt;stack&gt;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&lt;map&gt;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&lt;set&gt;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5453B-AD4A-449E-9FA3-B7E9B0B17E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Next Assignment</a:t>
            </a:r>
            <a:endParaRPr lang="en-US" dirty="0"/>
          </a:p>
        </p:txBody>
      </p:sp>
      <p:sp>
        <p:nvSpPr>
          <p:cNvPr id="399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PA4</a:t>
            </a:r>
          </a:p>
          <a:p>
            <a:pPr lvl="1"/>
            <a:r>
              <a:rPr lang="en-US" smtClean="0"/>
              <a:t>&lt;ofstream&gt;</a:t>
            </a:r>
          </a:p>
          <a:p>
            <a:pPr lvl="2"/>
            <a:r>
              <a:rPr lang="en-US" smtClean="0"/>
              <a:t>stream output to file</a:t>
            </a:r>
          </a:p>
          <a:p>
            <a:pPr lvl="2"/>
            <a:endParaRPr lang="en-US" smtClean="0"/>
          </a:p>
          <a:p>
            <a:r>
              <a:rPr lang="en-US" smtClean="0"/>
              <a:t>… possibly</a:t>
            </a:r>
          </a:p>
          <a:p>
            <a:pPr lvl="1"/>
            <a:r>
              <a:rPr lang="en-US" smtClean="0"/>
              <a:t>&lt;ifstream&gt;</a:t>
            </a:r>
          </a:p>
          <a:p>
            <a:pPr lvl="2"/>
            <a:r>
              <a:rPr lang="en-US" smtClean="0"/>
              <a:t>stream input from file</a:t>
            </a:r>
          </a:p>
          <a:p>
            <a:pPr lvl="1"/>
            <a:r>
              <a:rPr lang="en-US" smtClean="0"/>
              <a:t>&lt;string&gt;</a:t>
            </a:r>
          </a:p>
          <a:p>
            <a:pPr lvl="2"/>
            <a:r>
              <a:rPr lang="en-US" smtClean="0"/>
              <a:t>String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/>
          <a:p>
            <a:fld id="{1218D57F-5793-4D2D-9C3E-FC824F94F7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25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Keywords Shared with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07555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935038" y="1882775"/>
          <a:ext cx="71374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6426813" imgH="2512182" progId="Word.Document.8">
                  <p:embed/>
                </p:oleObj>
              </mc:Choice>
              <mc:Fallback>
                <p:oleObj name="Document" r:id="rId4" imgW="6426813" imgH="2512182" progId="Word.Document.8">
                  <p:embed/>
                  <p:pic>
                    <p:nvPicPr>
                      <p:cNvPr id="407555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882775"/>
                        <a:ext cx="71374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5902325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334000"/>
            <a:ext cx="3092321" cy="646331"/>
          </a:xfrm>
          <a:prstGeom prst="rect">
            <a:avLst/>
          </a:prstGeom>
          <a:solidFill>
            <a:srgbClr val="F0C2C2"/>
          </a:solidFill>
          <a:ln>
            <a:solidFill>
              <a:srgbClr val="CC323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 keywords from K&amp;R, p. 192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are included in this list!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/>
          <a:p>
            <a:fld id="{DA165737-DE96-40C6-8B28-3DC4B6F10D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9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Keywords in </a:t>
            </a:r>
            <a:r>
              <a:rPr lang="en-US" i="0"/>
              <a:t>C</a:t>
            </a:r>
            <a:r>
              <a:rPr lang="en-US"/>
              <a:t>++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337701ED-7F1A-48F7-920C-DB93519EAC98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409605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915988" y="1520825"/>
          <a:ext cx="7183437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6249080" imgH="2960272" progId="Word.Document.8">
                  <p:embed/>
                </p:oleObj>
              </mc:Choice>
              <mc:Fallback>
                <p:oleObj name="Document" r:id="rId4" imgW="6249080" imgH="2960272" progId="Word.Document.8">
                  <p:embed/>
                  <p:pic>
                    <p:nvPicPr>
                      <p:cNvPr id="40960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520825"/>
                        <a:ext cx="7183437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0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5902325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5334000"/>
            <a:ext cx="2627258" cy="369332"/>
          </a:xfrm>
          <a:prstGeom prst="rect">
            <a:avLst/>
          </a:prstGeom>
          <a:solidFill>
            <a:srgbClr val="F0C2C2"/>
          </a:solidFill>
          <a:ln>
            <a:solidFill>
              <a:srgbClr val="CC323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Absolute C++, </a:t>
            </a:r>
            <a:r>
              <a:rPr lang="en-US" sz="1800" dirty="0" smtClean="0">
                <a:latin typeface="Calibri" pitchFamily="34" charset="0"/>
              </a:rPr>
              <a:t>Appendix 1</a:t>
            </a:r>
            <a:endParaRPr lang="en-US" sz="1800" i="1" dirty="0" smtClean="0">
              <a:latin typeface="Calibri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/>
          <a:p>
            <a:fld id="{2A5B795D-0B3D-4FAC-8F23-D71E4931E7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Declarations</a:t>
            </a:r>
            <a:endParaRPr lang="en-US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788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Integer and floating point types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Much like C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Values true and false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Use instead of zero and non-zero in C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dirty="0" smtClean="0"/>
              <a:t>char: usually 8 bits, implementation dependent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wchar_t</a:t>
            </a:r>
            <a:r>
              <a:rPr lang="en-US" dirty="0" smtClean="0"/>
              <a:t>: larger character sets – Unicode, international character sets, etc.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Enumerations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Like 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Declarations, initializations, </a:t>
            </a:r>
            <a:r>
              <a:rPr lang="en-US" dirty="0" err="1" smtClean="0"/>
              <a:t>typedefs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A lot like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2A6AB7E-A731-4E3C-87FE-38770B80F7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0200" y="2052935"/>
            <a:ext cx="285924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Beware! </a:t>
            </a:r>
            <a:r>
              <a:rPr lang="en-US" sz="1800" i="1" dirty="0" smtClean="0">
                <a:latin typeface="Calibri" pitchFamily="34" charset="0"/>
              </a:rPr>
              <a:t>C++ </a:t>
            </a:r>
            <a:r>
              <a:rPr lang="en-US" sz="1800" dirty="0" smtClean="0">
                <a:latin typeface="Calibri" pitchFamily="34" charset="0"/>
              </a:rPr>
              <a:t>will convert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between integers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without telling you!</a:t>
            </a:r>
          </a:p>
        </p:txBody>
      </p:sp>
    </p:spTree>
    <p:extLst>
      <p:ext uri="{BB962C8B-B14F-4D97-AF65-F5344CB8AC3E}">
        <p14:creationId xmlns:p14="http://schemas.microsoft.com/office/powerpoint/2010/main" val="153187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Ch. 5 – Pointers, Arrays, and Structs</a:t>
            </a:r>
            <a:endParaRPr 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smtClean="0"/>
              <a:t>Pointers — like pointers in C</a:t>
            </a:r>
          </a:p>
          <a:p>
            <a:pPr lvl="2"/>
            <a:r>
              <a:rPr lang="en-US" dirty="0" smtClean="0"/>
              <a:t>May point to any type T or to void</a:t>
            </a:r>
          </a:p>
          <a:p>
            <a:pPr lvl="2"/>
            <a:r>
              <a:rPr lang="en-US" dirty="0" smtClean="0"/>
              <a:t>Unary '&amp;' operator means “create a pointer”</a:t>
            </a:r>
          </a:p>
          <a:p>
            <a:pPr lvl="2"/>
            <a:r>
              <a:rPr lang="en-US" dirty="0" smtClean="0"/>
              <a:t>Unary '*' operator means “dereference a pointer”</a:t>
            </a:r>
          </a:p>
          <a:p>
            <a:r>
              <a:rPr lang="en-US" dirty="0" smtClean="0"/>
              <a:t>Simple arrays</a:t>
            </a:r>
          </a:p>
          <a:p>
            <a:pPr lvl="2"/>
            <a:r>
              <a:rPr lang="en-US" dirty="0" smtClean="0"/>
              <a:t>A lot like C</a:t>
            </a:r>
          </a:p>
          <a:p>
            <a:pPr lvl="2"/>
            <a:r>
              <a:rPr lang="en-US" dirty="0" smtClean="0"/>
              <a:t>May have any type T as elements</a:t>
            </a:r>
          </a:p>
          <a:p>
            <a:pPr lvl="2"/>
            <a:r>
              <a:rPr lang="en-US" dirty="0" smtClean="0"/>
              <a:t>Related to pointers as in C</a:t>
            </a:r>
          </a:p>
          <a:p>
            <a:r>
              <a:rPr lang="en-US" dirty="0" smtClean="0"/>
              <a:t>However,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/>
              <a:t> containers from Standard Template Library (STL)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B1B71A6-21F0-4C5D-A6AF-AD3919198D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4758288" y="3508449"/>
            <a:ext cx="3877712" cy="641201"/>
          </a:xfrm>
          <a:prstGeom prst="rect">
            <a:avLst/>
          </a:prstGeom>
          <a:solidFill>
            <a:srgbClr val="EBAFA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Recommend Advice:–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Use </a:t>
            </a:r>
            <a:r>
              <a:rPr lang="en-US" sz="2000" i="1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i.e.,zero</a:t>
            </a:r>
            <a:r>
              <a:rPr lang="en-US" sz="2000" dirty="0">
                <a:latin typeface="+mn-lt"/>
              </a:rPr>
              <a:t>) instead of </a:t>
            </a:r>
            <a:r>
              <a:rPr lang="en-US" sz="2000" i="1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99584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Ch. 5 – Pointers, Arrays, and Structs (continued)</a:t>
            </a:r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 C, we introduced a </a:t>
            </a:r>
            <a:r>
              <a:rPr lang="en-US" dirty="0" err="1" smtClean="0"/>
              <a:t>struct</a:t>
            </a:r>
            <a:r>
              <a:rPr lang="en-US" dirty="0" smtClean="0"/>
              <a:t> as “like a Java class, but with no methods”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C++,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IS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!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Internally: A class is a </a:t>
            </a:r>
            <a:r>
              <a:rPr lang="en-US" dirty="0" err="1" smtClean="0"/>
              <a:t>struct</a:t>
            </a:r>
            <a:r>
              <a:rPr lang="en-US" dirty="0" smtClean="0"/>
              <a:t>, with extra hidden fields.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The keyword </a:t>
            </a:r>
            <a:r>
              <a:rPr lang="en-US" dirty="0" err="1" smtClean="0"/>
              <a:t>struct</a:t>
            </a:r>
            <a:r>
              <a:rPr lang="en-US" dirty="0" smtClean="0"/>
              <a:t> can be used wherever the keyword class can be used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And vice versa!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ONLY difference is that members of a </a:t>
            </a:r>
            <a:r>
              <a:rPr lang="en-US" dirty="0" err="1" smtClean="0"/>
              <a:t>struct</a:t>
            </a:r>
            <a:r>
              <a:rPr lang="en-US" dirty="0" smtClean="0"/>
              <a:t> are, by default, public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class members are by default private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978816D-E597-4BC8-95FB-F7C147336A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838200" y="6106572"/>
            <a:ext cx="7162800" cy="702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200" i="1" dirty="0">
                <a:latin typeface="+mn-lt"/>
              </a:rPr>
              <a:t>public</a:t>
            </a:r>
            <a:r>
              <a:rPr lang="en-US" sz="2200" dirty="0">
                <a:latin typeface="+mn-lt"/>
              </a:rPr>
              <a:t> and </a:t>
            </a:r>
            <a:r>
              <a:rPr lang="en-US" sz="2200" i="1" dirty="0">
                <a:latin typeface="+mn-lt"/>
              </a:rPr>
              <a:t>private</a:t>
            </a:r>
            <a:r>
              <a:rPr lang="en-US" sz="2200" dirty="0">
                <a:latin typeface="+mn-lt"/>
              </a:rPr>
              <a:t> </a:t>
            </a:r>
            <a:r>
              <a:rPr lang="en-US" sz="2200" i="1" dirty="0" smtClean="0">
                <a:latin typeface="+mn-lt"/>
              </a:rPr>
              <a:t>access specifiers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may be included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anywhere in 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or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50939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structs and classes (continued) </a:t>
            </a:r>
            <a:endParaRPr lang="en-US" dirty="0"/>
          </a:p>
        </p:txBody>
      </p:sp>
      <p:sp>
        <p:nvSpPr>
          <p:cNvPr id="4577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definition:–</a:t>
            </a:r>
          </a:p>
          <a:p>
            <a:pPr lvl="2"/>
            <a:r>
              <a:rPr lang="en-US" dirty="0" smtClean="0"/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{ 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is shorthand for</a:t>
            </a:r>
          </a:p>
          <a:p>
            <a:pPr lvl="2"/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 { public: 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Stylistic advice:–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when ALL members are public</a:t>
            </a:r>
          </a:p>
          <a:p>
            <a:pPr lvl="2"/>
            <a:r>
              <a:rPr lang="en-US" dirty="0" smtClean="0"/>
              <a:t>Otherwise,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FA46CDC1-7F2A-4E5C-91C7-BEC018B71A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 example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4533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Example:–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*name;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*street;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*town;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state[2];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zip;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		//requires a semicolon after '}'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Usage:–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address </a:t>
            </a:r>
            <a:r>
              <a:rPr lang="en-US" dirty="0" err="1" smtClean="0"/>
              <a:t>jd</a:t>
            </a:r>
            <a:r>
              <a:rPr lang="en-US" dirty="0" smtClean="0"/>
              <a:t>;	// don’t need to say “</a:t>
            </a:r>
            <a:r>
              <a:rPr lang="en-US" dirty="0" err="1" smtClean="0"/>
              <a:t>struct</a:t>
            </a:r>
            <a:r>
              <a:rPr lang="en-US" dirty="0" smtClean="0"/>
              <a:t>” as we did in C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jd.name = "Jim Dandy";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jd.number</a:t>
            </a:r>
            <a:r>
              <a:rPr lang="en-US" dirty="0" smtClean="0"/>
              <a:t> = 61;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664F9D7E-DD45-4F99-BDDF-F8C3FB89099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Two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dirty="0">
                <a:latin typeface="+mn-lt"/>
              </a:rPr>
              <a:t> are </a:t>
            </a:r>
            <a:r>
              <a:rPr lang="en-US" i="1" dirty="0">
                <a:latin typeface="+mn-lt"/>
              </a:rPr>
              <a:t>different</a:t>
            </a:r>
            <a:r>
              <a:rPr lang="en-US" dirty="0">
                <a:latin typeface="+mn-lt"/>
              </a:rPr>
              <a:t> types, even when </a:t>
            </a:r>
            <a:r>
              <a:rPr lang="en-US" dirty="0" smtClean="0">
                <a:latin typeface="+mn-lt"/>
              </a:rPr>
              <a:t>they </a:t>
            </a:r>
            <a:r>
              <a:rPr lang="en-US" dirty="0">
                <a:latin typeface="+mn-lt"/>
              </a:rPr>
              <a:t>have identical members</a:t>
            </a:r>
          </a:p>
          <a:p>
            <a:pPr lvl="2"/>
            <a:r>
              <a:rPr lang="en-US" dirty="0">
                <a:latin typeface="+mn-lt"/>
                <a:cs typeface="Arial" charset="0"/>
              </a:rPr>
              <a:t>§5.7.1</a:t>
            </a:r>
          </a:p>
          <a:p>
            <a:r>
              <a:rPr lang="en-US" dirty="0">
                <a:latin typeface="+mn-lt"/>
                <a:cs typeface="Arial" charset="0"/>
              </a:rPr>
              <a:t>Example</a:t>
            </a:r>
          </a:p>
          <a:p>
            <a:pPr lvl="2">
              <a:buFontTx/>
              <a:buNone/>
            </a:pPr>
            <a:r>
              <a:rPr lang="en-US" i="1" dirty="0">
                <a:latin typeface="+mn-lt"/>
                <a:cs typeface="Arial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S1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};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S2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};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S2 = S1;		// illegal!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092BE698-4175-4368-8503-887AFC5DB5FD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55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Absolute C++, Chapter 1</a:t>
            </a:r>
          </a:p>
          <a:p>
            <a:pPr lvl="2"/>
            <a:r>
              <a:rPr lang="en-US" dirty="0" smtClean="0"/>
              <a:t>Tour of C++</a:t>
            </a:r>
          </a:p>
          <a:p>
            <a:r>
              <a:rPr lang="en-US" dirty="0" smtClean="0"/>
              <a:t>Absolute C++, Chapter 6</a:t>
            </a:r>
          </a:p>
          <a:p>
            <a:pPr lvl="2"/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Advice</a:t>
            </a:r>
          </a:p>
          <a:p>
            <a:pPr lvl="2"/>
            <a:r>
              <a:rPr lang="en-US" dirty="0" smtClean="0"/>
              <a:t>Don’t panic! All will become clear in time.</a:t>
            </a:r>
          </a:p>
          <a:p>
            <a:pPr lvl="2"/>
            <a:r>
              <a:rPr lang="en-US" dirty="0" smtClean="0"/>
              <a:t>You don’t need to know every detail of C++ to write good programs</a:t>
            </a:r>
          </a:p>
          <a:p>
            <a:pPr lvl="2"/>
            <a:r>
              <a:rPr lang="en-US" dirty="0" smtClean="0"/>
              <a:t>Focus on programming techniques, not language details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0D9B33B4-16CA-47FE-8A4C-F6246E756B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57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400"/>
            <a:ext cx="7721600" cy="1143000"/>
          </a:xfrm>
        </p:spPr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/>
          <a:p>
            <a:fld id="{E18161E3-04C7-43CA-927E-3A4FF547D3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Allocation from Heap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24025"/>
            <a:ext cx="8594725" cy="47339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tabLst>
                <a:tab pos="4572000" algn="l"/>
              </a:tabLs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and</a:t>
            </a:r>
            <a:r>
              <a:rPr lang="en-US" sz="2800" i="1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for</a:t>
            </a:r>
            <a:r>
              <a:rPr lang="en-US" sz="2800" i="1" dirty="0">
                <a:latin typeface="+mn-lt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2800" i="1" dirty="0">
                <a:latin typeface="+mn-lt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US" sz="2800" i="1" dirty="0">
                <a:latin typeface="+mn-lt"/>
              </a:rPr>
              <a:t>, </a:t>
            </a:r>
            <a:r>
              <a:rPr lang="en-US" sz="2800" dirty="0">
                <a:latin typeface="+mn-lt"/>
              </a:rPr>
              <a:t>etc.</a:t>
            </a:r>
          </a:p>
          <a:p>
            <a:pPr>
              <a:lnSpc>
                <a:spcPct val="90000"/>
              </a:lnSpc>
              <a:tabLst>
                <a:tab pos="4572000" algn="l"/>
              </a:tabLst>
            </a:pPr>
            <a:r>
              <a:rPr lang="en-US" sz="2800" dirty="0">
                <a:latin typeface="+mn-lt"/>
              </a:rPr>
              <a:t>Example</a:t>
            </a:r>
          </a:p>
          <a:p>
            <a:pPr marL="576263" lvl="2">
              <a:lnSpc>
                <a:spcPct val="110000"/>
              </a:lnSpc>
              <a:buFontTx/>
              <a:buNone/>
              <a:tabLst>
                <a:tab pos="4348163" algn="l"/>
              </a:tabLst>
            </a:pPr>
            <a:r>
              <a:rPr lang="en-US" sz="2400" i="1" dirty="0">
                <a:latin typeface="+mn-lt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Table { …}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*p = new Table;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//allocate and 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*q = new Table;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//new objects from Heap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objects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clean up,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q;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to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4572000" algn="l"/>
              </a:tabLst>
            </a:pP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  <a:tabLst>
                <a:tab pos="4572000" algn="l"/>
              </a:tabLst>
            </a:pPr>
            <a:r>
              <a:rPr lang="en-US" sz="3200" dirty="0" smtClean="0">
                <a:latin typeface="+mn-lt"/>
              </a:rPr>
              <a:t>See §10.1, </a:t>
            </a:r>
            <a:r>
              <a:rPr lang="en-US" sz="3200" i="1" dirty="0" smtClean="0">
                <a:latin typeface="+mn-lt"/>
              </a:rPr>
              <a:t>Absolute C++</a:t>
            </a:r>
            <a:endParaRPr lang="en-US" sz="32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0AAE38CB-1661-4DC3-B136-814369178B4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80009"/>
            <a:ext cx="8659629" cy="497205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572000" algn="l"/>
              </a:tabLs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and</a:t>
            </a:r>
            <a:r>
              <a:rPr lang="en-US" sz="2800" i="1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for</a:t>
            </a:r>
            <a:r>
              <a:rPr lang="en-US" sz="2800" i="1" dirty="0">
                <a:latin typeface="+mn-lt"/>
              </a:rPr>
              <a:t> arrays</a:t>
            </a:r>
            <a:endParaRPr lang="en-US" sz="2800" dirty="0">
              <a:latin typeface="+mn-lt"/>
            </a:endParaRPr>
          </a:p>
          <a:p>
            <a:pPr>
              <a:tabLst>
                <a:tab pos="4572000" algn="l"/>
              </a:tabLst>
            </a:pPr>
            <a:r>
              <a:rPr lang="en-US" sz="2800" dirty="0">
                <a:latin typeface="+mn-lt"/>
              </a:rPr>
              <a:t>Example</a:t>
            </a:r>
          </a:p>
          <a:p>
            <a:pPr marL="693738" lvl="2">
              <a:buFontTx/>
              <a:buNone/>
              <a:tabLst>
                <a:tab pos="4114800" algn="l"/>
              </a:tabLst>
            </a:pPr>
            <a:r>
              <a:rPr lang="en-US" sz="2000" i="1" dirty="0">
                <a:latin typeface="+mn-lt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</a:t>
            </a:r>
            <a:r>
              <a:rPr lang="en-US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char[length];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allocate new arrays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[count];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from Heap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'x';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arrays as in C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t[j];	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delete[] s;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free whole arrays, 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delete[] t;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memory to Heap</a:t>
            </a:r>
          </a:p>
          <a:p>
            <a:pPr marL="693738" lvl="2">
              <a:tabLst>
                <a:tab pos="4572000" algn="l"/>
              </a:tabLst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3738" lvl="2">
              <a:tabLst>
                <a:tab pos="4572000" algn="l"/>
              </a:tabLst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3688" lvl="1">
              <a:tabLst>
                <a:tab pos="4572000" algn="l"/>
              </a:tabLst>
            </a:pPr>
            <a:r>
              <a:rPr lang="en-US" sz="3000" dirty="0"/>
              <a:t>See §10.2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6258677-761D-4DB3-930C-31791942F958}" type="slidenum">
              <a:rPr lang="en-US"/>
              <a:pPr/>
              <a:t>22</a:t>
            </a:fld>
            <a:endParaRPr lang="en-US"/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726688" y="5508972"/>
            <a:ext cx="3452111" cy="948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It is usually incorrect to say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s;</a:t>
            </a:r>
            <a:r>
              <a:rPr lang="en-US" sz="2000" i="1" dirty="0">
                <a:latin typeface="+mn-lt"/>
              </a:rPr>
              <a:t/>
            </a:r>
            <a:br>
              <a:rPr lang="en-US" sz="2000" i="1" dirty="0">
                <a:latin typeface="+mn-lt"/>
              </a:rPr>
            </a:br>
            <a:r>
              <a:rPr lang="en-US" sz="2000" i="1" dirty="0">
                <a:latin typeface="+mn-lt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t;</a:t>
            </a:r>
          </a:p>
        </p:txBody>
      </p:sp>
    </p:spTree>
    <p:extLst>
      <p:ext uri="{BB962C8B-B14F-4D97-AF65-F5344CB8AC3E}">
        <p14:creationId xmlns:p14="http://schemas.microsoft.com/office/powerpoint/2010/main" val="32207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</a:t>
            </a:r>
            <a:r>
              <a:rPr lang="en-US" sz="2800" i="0" dirty="0"/>
              <a:t>(</a:t>
            </a:r>
            <a:r>
              <a:rPr lang="en-US" sz="2800" dirty="0"/>
              <a:t>concluded</a:t>
            </a:r>
            <a:r>
              <a:rPr lang="en-US" sz="2800" i="0" dirty="0"/>
              <a:t>)</a:t>
            </a:r>
            <a:endParaRPr lang="en-US" sz="3600" i="0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Always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+mn-lt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800" dirty="0">
                <a:latin typeface="+mn-lt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2">
              <a:lnSpc>
                <a:spcPct val="9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Never, ever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+mn-lt"/>
              </a:rPr>
              <a:t> doesn’t correctly initialize objects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Especially class objects!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sz="2400" dirty="0">
                <a:latin typeface="+mn-lt"/>
              </a:rPr>
              <a:t> doesn’t correctly destroy objects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Especially class objects!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400" dirty="0">
                <a:latin typeface="+mn-lt"/>
              </a:rPr>
              <a:t> doesn’t correctly destroy individual objects of arrays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Must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69B6A641-C481-42DD-A305-C7C7F934C484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3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0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400"/>
            <a:ext cx="7721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/>
          <a:p>
            <a:fld id="{E18161E3-04C7-43CA-927E-3A4FF547D3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References</a:t>
            </a:r>
            <a:r>
              <a:rPr lang="en-US"/>
              <a:t> in </a:t>
            </a:r>
            <a:r>
              <a:rPr lang="en-US" i="0"/>
              <a:t>C</a:t>
            </a:r>
            <a:r>
              <a:rPr lang="en-US"/>
              <a:t>++</a:t>
            </a:r>
            <a:endParaRPr lang="en-US" i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Definition</a:t>
            </a:r>
            <a:r>
              <a:rPr lang="en-US" sz="2800" dirty="0"/>
              <a:t> </a:t>
            </a:r>
            <a:r>
              <a:rPr lang="en-US" sz="2800" i="1" dirty="0"/>
              <a:t>Reference</a:t>
            </a:r>
            <a:r>
              <a:rPr lang="en-US" sz="2800" dirty="0"/>
              <a:t>:– </a:t>
            </a:r>
            <a:r>
              <a:rPr lang="en-US" sz="2800" i="1" dirty="0"/>
              <a:t>An </a:t>
            </a:r>
            <a:r>
              <a:rPr lang="en-US" sz="2800" i="1" dirty="0" smtClean="0"/>
              <a:t>Alternate </a:t>
            </a:r>
            <a:r>
              <a:rPr lang="en-US" sz="2800" i="1" dirty="0"/>
              <a:t>Name for an </a:t>
            </a:r>
            <a:r>
              <a:rPr lang="en-US" sz="2800" i="1" dirty="0" smtClean="0"/>
              <a:t>object</a:t>
            </a:r>
            <a:endParaRPr lang="en-US" sz="2800" i="1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folHlink"/>
                </a:solidFill>
              </a:rPr>
              <a:t>BIG difference from </a:t>
            </a:r>
            <a:r>
              <a:rPr lang="en-US" sz="2800" dirty="0" smtClean="0">
                <a:solidFill>
                  <a:schemeClr val="folHlink"/>
                </a:solidFill>
              </a:rPr>
              <a:t>Java</a:t>
            </a: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References</a:t>
            </a:r>
            <a:r>
              <a:rPr lang="en-US" sz="2800" dirty="0"/>
              <a:t> are only created in declarations and parameters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reference can only </a:t>
            </a:r>
            <a:r>
              <a:rPr lang="en-US" sz="2800" dirty="0" smtClean="0"/>
              <a:t>be used where </a:t>
            </a:r>
            <a:r>
              <a:rPr lang="en-US" sz="2800" dirty="0"/>
              <a:t>the object itself could have </a:t>
            </a:r>
            <a:r>
              <a:rPr lang="en-US" sz="2800" dirty="0" smtClean="0"/>
              <a:t>been used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See §8.3 in </a:t>
            </a:r>
            <a:r>
              <a:rPr lang="en-US" i="1" dirty="0" smtClean="0"/>
              <a:t>Absolute C++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D1D73AF9-BA64-4BE1-A888-C2D0F92493E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8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References</a:t>
            </a:r>
          </a:p>
        </p:txBody>
      </p:sp>
      <p:sp>
        <p:nvSpPr>
          <p:cNvPr id="41575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&amp;r = j;		//r and j refer to the exact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	same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r;		// x now is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2;		// j now is 2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//f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&amp;r1 = k;		// okay: r1 is initialized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&amp;r2;		// error; initializer missing</a:t>
            </a:r>
          </a:p>
          <a:p>
            <a:pPr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&amp;r3;	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//okay; r3 defined elsewhere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FD50F302-28FF-4EE0-83D6-CA5F9E063BD6}" type="slidenum">
              <a:rPr lang="en-US"/>
              <a:pPr/>
              <a:t>26</a:t>
            </a:fld>
            <a:endParaRPr lang="en-US"/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5943600" y="3276600"/>
            <a:ext cx="2884379" cy="1010533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+mn-lt"/>
              </a:rPr>
              <a:t>Sometimes, reference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declarations are written as</a:t>
            </a:r>
          </a:p>
          <a:p>
            <a:pPr>
              <a:spcBef>
                <a:spcPct val="20000"/>
              </a:spcBef>
            </a:pPr>
            <a:r>
              <a:rPr lang="en-US" sz="2000" i="1" dirty="0" err="1" smtClean="0">
                <a:latin typeface="+mn-lt"/>
              </a:rPr>
              <a:t>int</a:t>
            </a:r>
            <a:r>
              <a:rPr lang="en-US" sz="2000" i="1" dirty="0" smtClean="0">
                <a:latin typeface="+mn-lt"/>
              </a:rPr>
              <a:t>&amp; r1 </a:t>
            </a:r>
            <a:r>
              <a:rPr lang="en-US" sz="2000" i="1" dirty="0">
                <a:latin typeface="+mn-lt"/>
              </a:rPr>
              <a:t>= k;</a:t>
            </a:r>
          </a:p>
        </p:txBody>
      </p:sp>
    </p:spTree>
    <p:extLst>
      <p:ext uri="{BB962C8B-B14F-4D97-AF65-F5344CB8AC3E}">
        <p14:creationId xmlns:p14="http://schemas.microsoft.com/office/powerpoint/2010/main" val="125234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References </a:t>
            </a:r>
            <a:r>
              <a:rPr lang="en-US" sz="2800" dirty="0"/>
              <a:t>(continued)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549BC31-3046-4E93-B380-4855B5A27A97}" type="slidenum">
              <a:rPr lang="en-US"/>
              <a:pPr/>
              <a:t>27</a:t>
            </a:fld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298448"/>
            <a:ext cx="4613442" cy="211955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cs typeface="Courier New" panose="02070309020205020404" pitchFamily="49" charset="0"/>
              </a:rPr>
              <a:t>void g() {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 err="1">
                <a:cs typeface="Courier New" panose="02070309020205020404" pitchFamily="49" charset="0"/>
              </a:rPr>
              <a:t>int</a:t>
            </a:r>
            <a:r>
              <a:rPr lang="en-US" b="1" dirty="0">
                <a:cs typeface="Courier New" panose="02070309020205020404" pitchFamily="49" charset="0"/>
              </a:rPr>
              <a:t> ii = 0;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 err="1">
                <a:cs typeface="Courier New" panose="02070309020205020404" pitchFamily="49" charset="0"/>
              </a:rPr>
              <a:t>int</a:t>
            </a:r>
            <a:r>
              <a:rPr lang="en-US" b="1" dirty="0">
                <a:cs typeface="Courier New" panose="02070309020205020404" pitchFamily="49" charset="0"/>
              </a:rPr>
              <a:t> &amp;</a:t>
            </a:r>
            <a:r>
              <a:rPr lang="en-US" b="1" dirty="0" err="1">
                <a:cs typeface="Courier New" panose="02070309020205020404" pitchFamily="49" charset="0"/>
              </a:rPr>
              <a:t>rr</a:t>
            </a:r>
            <a:r>
              <a:rPr lang="en-US" b="1" dirty="0">
                <a:cs typeface="Courier New" panose="02070309020205020404" pitchFamily="49" charset="0"/>
              </a:rPr>
              <a:t> = ii;	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 err="1">
                <a:cs typeface="Courier New" panose="02070309020205020404" pitchFamily="49" charset="0"/>
              </a:rPr>
              <a:t>rr</a:t>
            </a:r>
            <a:r>
              <a:rPr lang="en-US" b="1" dirty="0">
                <a:cs typeface="Courier New" panose="02070309020205020404" pitchFamily="49" charset="0"/>
              </a:rPr>
              <a:t>++;		// ii now is 1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/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 err="1">
                <a:cs typeface="Courier New" panose="02070309020205020404" pitchFamily="49" charset="0"/>
              </a:rPr>
              <a:t>int</a:t>
            </a:r>
            <a:r>
              <a:rPr lang="en-US" b="1" dirty="0">
                <a:cs typeface="Courier New" panose="02070309020205020404" pitchFamily="49" charset="0"/>
              </a:rPr>
              <a:t> *</a:t>
            </a:r>
            <a:r>
              <a:rPr lang="en-US" b="1" dirty="0" err="1">
                <a:cs typeface="Courier New" panose="02070309020205020404" pitchFamily="49" charset="0"/>
              </a:rPr>
              <a:t>pp</a:t>
            </a:r>
            <a:r>
              <a:rPr lang="en-US" b="1" dirty="0">
                <a:cs typeface="Courier New" panose="02070309020205020404" pitchFamily="49" charset="0"/>
              </a:rPr>
              <a:t> = &amp;</a:t>
            </a:r>
            <a:r>
              <a:rPr lang="en-US" b="1" dirty="0" err="1">
                <a:cs typeface="Courier New" panose="02070309020205020404" pitchFamily="49" charset="0"/>
              </a:rPr>
              <a:t>rr</a:t>
            </a:r>
            <a:r>
              <a:rPr lang="en-US" b="1" dirty="0">
                <a:cs typeface="Courier New" panose="02070309020205020404" pitchFamily="49" charset="0"/>
              </a:rPr>
              <a:t>;	// </a:t>
            </a:r>
            <a:r>
              <a:rPr lang="en-US" b="1" dirty="0" err="1">
                <a:cs typeface="Courier New" panose="02070309020205020404" pitchFamily="49" charset="0"/>
              </a:rPr>
              <a:t>pp</a:t>
            </a:r>
            <a:r>
              <a:rPr lang="en-US" b="1" dirty="0">
                <a:cs typeface="Courier New" panose="02070309020205020404" pitchFamily="49" charset="0"/>
              </a:rPr>
              <a:t> now points to ii</a:t>
            </a:r>
          </a:p>
          <a:p>
            <a:pPr>
              <a:buFontTx/>
              <a:buNone/>
            </a:pPr>
            <a:r>
              <a:rPr lang="en-US" b="1" dirty="0">
                <a:cs typeface="Courier New" panose="02070309020205020404" pitchFamily="49" charset="0"/>
              </a:rPr>
              <a:t>}	//g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 rot="21136371">
            <a:off x="4015924" y="631383"/>
            <a:ext cx="4994779" cy="11334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This 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&amp;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dirty="0">
                <a:latin typeface="+mn-lt"/>
              </a:rPr>
              <a:t> is the unary address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operator brought over from </a:t>
            </a:r>
            <a:r>
              <a:rPr lang="en-US" sz="2400" i="1" dirty="0" smtClean="0">
                <a:latin typeface="+mn-lt"/>
              </a:rPr>
              <a:t>C. It </a:t>
            </a:r>
            <a:r>
              <a:rPr lang="en-US" sz="2400" i="1" dirty="0">
                <a:latin typeface="+mn-lt"/>
              </a:rPr>
              <a:t>is used here to create a reference!</a:t>
            </a:r>
            <a:endParaRPr lang="en-US" sz="2400" dirty="0">
              <a:latin typeface="+mn-lt"/>
            </a:endParaRPr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 rot="21136371" flipH="1" flipV="1">
            <a:off x="2048720" y="1750773"/>
            <a:ext cx="1998774" cy="2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2057614" y="4419600"/>
            <a:ext cx="6705600" cy="1200329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Note: This </a:t>
            </a:r>
            <a:r>
              <a:rPr lang="en-US" sz="2400" dirty="0" smtClean="0">
                <a:latin typeface="+mn-lt"/>
              </a:rPr>
              <a:t>declares a </a:t>
            </a:r>
            <a:r>
              <a:rPr lang="en-US" sz="2400" dirty="0">
                <a:latin typeface="+mn-lt"/>
              </a:rPr>
              <a:t>pointer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-US" sz="2400" dirty="0" smtClean="0">
                <a:latin typeface="+mn-lt"/>
              </a:rPr>
              <a:t> exactly </a:t>
            </a:r>
            <a:r>
              <a:rPr lang="en-US" sz="2400" dirty="0">
                <a:latin typeface="+mn-lt"/>
              </a:rPr>
              <a:t>as in </a:t>
            </a:r>
            <a:r>
              <a:rPr lang="en-US" sz="2400" i="1" dirty="0">
                <a:latin typeface="+mn-lt"/>
              </a:rPr>
              <a:t>C</a:t>
            </a:r>
            <a:r>
              <a:rPr lang="en-US" sz="2400" dirty="0">
                <a:latin typeface="+mn-lt"/>
              </a:rPr>
              <a:t>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and initializes it with the </a:t>
            </a:r>
            <a:r>
              <a:rPr lang="en-US" sz="2400" i="1" dirty="0">
                <a:latin typeface="+mn-lt"/>
              </a:rPr>
              <a:t>address</a:t>
            </a:r>
            <a:r>
              <a:rPr lang="en-US" sz="2400" dirty="0">
                <a:latin typeface="+mn-lt"/>
              </a:rPr>
              <a:t>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(which is another name 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r>
              <a:rPr lang="en-US" sz="2400" dirty="0">
                <a:latin typeface="+mn-lt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1828800" y="2819400"/>
            <a:ext cx="1219200" cy="1600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31140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Usage of a Reference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grid[1000];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x, y;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&amp;element = grid[x*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rowSize+y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computations on integer named element */	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FAA70F8-A552-4250-BA49-75D1AD8EF83A}" type="slidenum">
              <a:rPr lang="en-US"/>
              <a:pPr/>
              <a:t>28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4724400"/>
            <a:ext cx="5867400" cy="83099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400" dirty="0" smtClean="0">
                <a:latin typeface="+mn-lt"/>
              </a:rPr>
              <a:t> is now another name for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 particular element in the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1828800" y="3124200"/>
            <a:ext cx="1219200" cy="1600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3541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u="sng" dirty="0"/>
              <a:t>Parameters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An </a:t>
            </a:r>
            <a:r>
              <a:rPr lang="en-US" sz="2800" i="1" dirty="0">
                <a:latin typeface="+mn-lt"/>
              </a:rPr>
              <a:t>alias</a:t>
            </a:r>
            <a:r>
              <a:rPr lang="en-US" sz="2800" dirty="0">
                <a:latin typeface="+mn-lt"/>
              </a:rPr>
              <a:t> for its corresponding argument in a function call.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latin typeface="+mn-lt"/>
              </a:rPr>
              <a:t> placed after the parameter type in the function prototype and function header</a:t>
            </a:r>
          </a:p>
          <a:p>
            <a:r>
              <a:rPr lang="en-US" sz="2800" dirty="0">
                <a:latin typeface="+mn-lt"/>
              </a:rPr>
              <a:t>Example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&amp;count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in a function header</a:t>
            </a:r>
          </a:p>
          <a:p>
            <a:pPr lvl="1"/>
            <a:r>
              <a:rPr lang="en-US" sz="2400" dirty="0">
                <a:latin typeface="+mn-lt"/>
              </a:rPr>
              <a:t>Pronounced as “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>
                <a:latin typeface="+mn-lt"/>
              </a:rPr>
              <a:t> is a reference to an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+mn-lt"/>
              </a:rPr>
              <a:t>”</a:t>
            </a:r>
          </a:p>
          <a:p>
            <a:r>
              <a:rPr lang="en-US" sz="2800" dirty="0">
                <a:latin typeface="+mn-lt"/>
              </a:rPr>
              <a:t>Parameter name in the called function  body actually refers to the original variable in the calling function.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4702A1C-51C3-4032-9EFB-9E2E5F3B8055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C++?</a:t>
            </a:r>
            <a:endParaRPr lang="en-US"/>
          </a:p>
        </p:txBody>
      </p:sp>
      <p:sp>
        <p:nvSpPr>
          <p:cNvPr id="378886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152399" y="2095299"/>
            <a:ext cx="4013200" cy="41719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 — with a few minor syntactic differences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Files &amp; I/O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new and delete instead of </a:t>
            </a:r>
            <a:r>
              <a:rPr lang="en-US" dirty="0" err="1" smtClean="0"/>
              <a:t>malloc</a:t>
            </a:r>
            <a:r>
              <a:rPr lang="en-US" dirty="0" smtClean="0"/>
              <a:t>()  and free()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Inline Functions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Template C++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defining and creating templates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41537" y="2030655"/>
            <a:ext cx="4893835" cy="52768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Object-oriented C++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Classes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Inheritance and Multiple Inheritance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Function and Operator Overloading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References and Reference Parameters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Default Arguments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Standard Template Library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Many tools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Templates for containers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F465141D-F830-458A-8197-FE48AB233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5105400" y="228600"/>
            <a:ext cx="3954035" cy="92333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>
                <a:latin typeface="+mn-lt"/>
              </a:rPr>
              <a:t>Note: </a:t>
            </a:r>
            <a:r>
              <a:rPr lang="en-US" sz="2000" i="1" dirty="0">
                <a:latin typeface="+mn-lt"/>
              </a:rPr>
              <a:t>Objective C</a:t>
            </a:r>
            <a:r>
              <a:rPr lang="en-US" sz="2000" dirty="0">
                <a:latin typeface="+mn-lt"/>
              </a:rPr>
              <a:t> was invented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at about the same time, with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similar goals.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691" y="1559768"/>
            <a:ext cx="78962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n-lt"/>
              </a:rPr>
              <a:t>A federation of </a:t>
            </a:r>
            <a:r>
              <a:rPr lang="en-US" sz="2800" dirty="0">
                <a:latin typeface="+mn-lt"/>
              </a:rPr>
              <a:t>(at least) </a:t>
            </a:r>
            <a:r>
              <a:rPr lang="en-US" sz="3200" dirty="0">
                <a:latin typeface="+mn-lt"/>
              </a:rPr>
              <a:t>four </a:t>
            </a:r>
            <a:r>
              <a:rPr lang="en-US" sz="3200" dirty="0" smtClean="0">
                <a:latin typeface="+mn-lt"/>
              </a:rPr>
              <a:t>languages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791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 Example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98D57AF-1863-4857-A6DF-38D142167CC7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2286000"/>
            <a:ext cx="3886200" cy="2862072"/>
          </a:xfrm>
        </p:spPr>
        <p:txBody>
          <a:bodyPr>
            <a:normAutofit/>
          </a:bodyPr>
          <a:lstStyle/>
          <a:p>
            <a:pPr marL="285750" lvl="1" defTabSz="341313"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lvl="1" defTabSz="341313"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*a;</a:t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 = *b;</a:t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 = temp;</a:t>
            </a:r>
          </a:p>
          <a:p>
            <a:pPr marL="285750" lvl="1" defTabSz="341313">
              <a:buFontTx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swap(…)</a:t>
            </a:r>
          </a:p>
          <a:p>
            <a:pPr marL="285750" lvl="1" defTabSz="341313">
              <a:buFontTx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285750" lvl="1" defTabSz="341313">
              <a:buFontTx/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09600" y="1824335"/>
            <a:ext cx="2286000" cy="304800"/>
          </a:xfrm>
        </p:spPr>
        <p:txBody>
          <a:bodyPr/>
          <a:lstStyle/>
          <a:p>
            <a:r>
              <a:rPr lang="en-US" i="1" dirty="0" smtClean="0"/>
              <a:t>C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800600" y="2268076"/>
            <a:ext cx="4038600" cy="2862072"/>
          </a:xfrm>
        </p:spPr>
        <p:txBody>
          <a:bodyPr/>
          <a:lstStyle/>
          <a:p>
            <a:pPr marL="287338" lvl="1" indent="-287338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7338" lvl="1" indent="-287338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temp;</a:t>
            </a:r>
          </a:p>
          <a:p>
            <a:pPr marL="287338" lvl="1" indent="-287338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swap(…)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953000" y="1797710"/>
            <a:ext cx="2286000" cy="304800"/>
          </a:xfrm>
        </p:spPr>
        <p:txBody>
          <a:bodyPr/>
          <a:lstStyle/>
          <a:p>
            <a:r>
              <a:rPr lang="en-US" i="1" dirty="0" smtClean="0"/>
              <a:t>C++</a:t>
            </a:r>
            <a:r>
              <a:rPr lang="en-US" dirty="0" smtClean="0"/>
              <a:t> version</a:t>
            </a:r>
            <a:endParaRPr lang="en-US" i="1" dirty="0"/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457200" y="5148072"/>
            <a:ext cx="3429000" cy="461665"/>
          </a:xfrm>
          <a:prstGeom prst="rect">
            <a:avLst/>
          </a:prstGeom>
          <a:solidFill>
            <a:srgbClr val="E0E0E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Hazard: a </a:t>
            </a:r>
            <a:r>
              <a:rPr lang="en-US" sz="2400" i="1" dirty="0">
                <a:latin typeface="+mn-lt"/>
              </a:rPr>
              <a:t>NULL</a:t>
            </a:r>
            <a:r>
              <a:rPr lang="en-US" sz="2400" dirty="0">
                <a:latin typeface="+mn-lt"/>
              </a:rPr>
              <a:t> pointer</a:t>
            </a: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4800600" y="5131752"/>
            <a:ext cx="40386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Non-hazard: no pointer here</a:t>
            </a:r>
          </a:p>
        </p:txBody>
      </p:sp>
    </p:spTree>
    <p:extLst>
      <p:ext uri="{BB962C8B-B14F-4D97-AF65-F5344CB8AC3E}">
        <p14:creationId xmlns:p14="http://schemas.microsoft.com/office/powerpoint/2010/main" val="744804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 animBg="1"/>
      <p:bldP spid="4239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References and Pointers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Pointers in </a:t>
            </a:r>
            <a:r>
              <a:rPr lang="en-US" i="1" dirty="0"/>
              <a:t>C</a:t>
            </a:r>
            <a:r>
              <a:rPr lang="en-US" dirty="0"/>
              <a:t> do multiple duty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Links</a:t>
            </a:r>
            <a:r>
              <a:rPr lang="en-US" dirty="0"/>
              <a:t>, as in linked </a:t>
            </a:r>
            <a:r>
              <a:rPr lang="en-US" dirty="0" smtClean="0"/>
              <a:t>lists, trees, and other self-referential data structures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Parameters</a:t>
            </a:r>
            <a:r>
              <a:rPr lang="en-US" dirty="0"/>
              <a:t>, where the function needs to return a value to an argument provided by the </a:t>
            </a:r>
            <a:r>
              <a:rPr lang="en-US" dirty="0" smtClean="0"/>
              <a:t>caller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Short-hand</a:t>
            </a:r>
            <a:r>
              <a:rPr lang="en-US" dirty="0"/>
              <a:t>, a short way of referring to an object that otherwise would need a complex expression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…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3EB18DA-87D6-499E-8468-C7C889AF61AD}" type="slidenum">
              <a:rPr lang="en-US"/>
              <a:pPr/>
              <a:t>31</a:t>
            </a:fld>
            <a:endParaRPr lang="en-US"/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 flipH="1" flipV="1">
            <a:off x="3200400" y="5610216"/>
            <a:ext cx="2552700" cy="180984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990" name="Line 6"/>
          <p:cNvSpPr>
            <a:spLocks noChangeShapeType="1"/>
          </p:cNvSpPr>
          <p:nvPr/>
        </p:nvSpPr>
        <p:spPr bwMode="auto">
          <a:xfrm flipH="1" flipV="1">
            <a:off x="2895600" y="4287837"/>
            <a:ext cx="4267200" cy="1142999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5753100" y="5430837"/>
            <a:ext cx="2882900" cy="949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i="1" dirty="0">
                <a:latin typeface="+mn-lt"/>
              </a:rPr>
              <a:t>C++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introduces references </a:t>
            </a:r>
            <a:r>
              <a:rPr lang="en-US" sz="2000" dirty="0">
                <a:latin typeface="+mn-lt"/>
              </a:rPr>
              <a:t>to </a:t>
            </a:r>
            <a:r>
              <a:rPr lang="en-US" sz="2000" dirty="0" smtClean="0">
                <a:latin typeface="+mn-lt"/>
              </a:rPr>
              <a:t>address </a:t>
            </a:r>
            <a:r>
              <a:rPr lang="en-US" sz="2000" dirty="0">
                <a:latin typeface="+mn-lt"/>
              </a:rPr>
              <a:t>both </a:t>
            </a:r>
            <a:r>
              <a:rPr lang="en-US" sz="2000" dirty="0" smtClean="0">
                <a:latin typeface="+mn-lt"/>
              </a:rPr>
              <a:t>of these </a:t>
            </a:r>
            <a:r>
              <a:rPr lang="en-US" sz="2000" dirty="0">
                <a:latin typeface="+mn-lt"/>
              </a:rPr>
              <a:t>cases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248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i="1" dirty="0"/>
              <a:t>vs. </a:t>
            </a:r>
            <a:r>
              <a:rPr lang="en-US" i="0" dirty="0"/>
              <a:t>C</a:t>
            </a:r>
            <a:r>
              <a:rPr lang="en-US" dirty="0"/>
              <a:t>++ References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In </a:t>
            </a:r>
            <a:r>
              <a:rPr lang="en-US" sz="2800" i="1" dirty="0">
                <a:latin typeface="+mn-lt"/>
              </a:rPr>
              <a:t>Java</a:t>
            </a:r>
            <a:r>
              <a:rPr lang="en-US" sz="2800" dirty="0">
                <a:latin typeface="+mn-lt"/>
              </a:rPr>
              <a:t>, a reference is a data type.</a:t>
            </a:r>
          </a:p>
          <a:p>
            <a:pPr lvl="2"/>
            <a:r>
              <a:rPr lang="en-US" sz="2000" dirty="0">
                <a:latin typeface="+mn-lt"/>
              </a:rPr>
              <a:t>It can be assigned to, compared, copied, stored, etc.</a:t>
            </a:r>
          </a:p>
          <a:p>
            <a:pPr lvl="2"/>
            <a:r>
              <a:rPr lang="en-US" sz="2000" dirty="0">
                <a:latin typeface="+mn-lt"/>
              </a:rPr>
              <a:t>Same reference variable can refer to different objects at different times during </a:t>
            </a:r>
            <a:r>
              <a:rPr lang="en-US" sz="2000" dirty="0" smtClean="0">
                <a:latin typeface="+mn-lt"/>
              </a:rPr>
              <a:t>execution</a:t>
            </a:r>
          </a:p>
          <a:p>
            <a:pPr lvl="2"/>
            <a:r>
              <a:rPr lang="en-US" sz="2000" dirty="0" smtClean="0"/>
              <a:t>A.k.a. a </a:t>
            </a:r>
            <a:r>
              <a:rPr lang="en-US" sz="2000" i="1" dirty="0" smtClean="0"/>
              <a:t>handle</a:t>
            </a:r>
            <a:r>
              <a:rPr lang="en-US" sz="2000" dirty="0" smtClean="0"/>
              <a:t> to an object.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++, a reference is an </a:t>
            </a:r>
            <a:r>
              <a:rPr lang="en-US" sz="2800" i="1" dirty="0">
                <a:latin typeface="+mn-lt"/>
              </a:rPr>
              <a:t>alias</a:t>
            </a:r>
            <a:r>
              <a:rPr lang="en-US" sz="2800" dirty="0">
                <a:latin typeface="+mn-lt"/>
              </a:rPr>
              <a:t> for an object</a:t>
            </a:r>
          </a:p>
          <a:p>
            <a:pPr lvl="2"/>
            <a:r>
              <a:rPr lang="en-US" sz="2000" dirty="0">
                <a:latin typeface="+mn-lt"/>
              </a:rPr>
              <a:t>It cannot be assigned to; assignment is </a:t>
            </a:r>
            <a:r>
              <a:rPr lang="en-US" sz="2000" i="1" dirty="0">
                <a:latin typeface="+mn-lt"/>
              </a:rPr>
              <a:t>through</a:t>
            </a:r>
            <a:r>
              <a:rPr lang="en-US" sz="2000" dirty="0">
                <a:latin typeface="+mn-lt"/>
              </a:rPr>
              <a:t> the reference to the underlying object</a:t>
            </a:r>
          </a:p>
          <a:p>
            <a:pPr lvl="3"/>
            <a:r>
              <a:rPr lang="en-US" sz="1800" dirty="0">
                <a:latin typeface="+mn-lt"/>
              </a:rPr>
              <a:t>Similar to dereferencing a pointer in </a:t>
            </a:r>
            <a:r>
              <a:rPr lang="en-US" sz="1800" i="1" dirty="0">
                <a:latin typeface="+mn-lt"/>
              </a:rPr>
              <a:t>C</a:t>
            </a:r>
            <a:endParaRPr lang="en-US" sz="18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It cannot be compared; comparison applies to underlying object</a:t>
            </a:r>
          </a:p>
          <a:p>
            <a:pPr lvl="2"/>
            <a:r>
              <a:rPr lang="en-US" sz="2000" dirty="0">
                <a:latin typeface="+mn-lt"/>
              </a:rPr>
              <a:t>A reference </a:t>
            </a:r>
            <a:r>
              <a:rPr lang="en-US" sz="2000" i="1" dirty="0">
                <a:latin typeface="+mn-lt"/>
              </a:rPr>
              <a:t>always</a:t>
            </a:r>
            <a:r>
              <a:rPr lang="en-US" sz="2000" dirty="0">
                <a:latin typeface="+mn-lt"/>
              </a:rPr>
              <a:t> refers to the same object for the duration of its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6A3EB3A3-99DF-40C3-81FF-254AB08AF0C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 Three Times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>
                <a:solidFill>
                  <a:schemeClr val="folHlink"/>
                </a:solidFill>
              </a:rPr>
              <a:t>	A </a:t>
            </a:r>
            <a:r>
              <a:rPr lang="en-US" sz="2800" i="1">
                <a:solidFill>
                  <a:schemeClr val="folHlink"/>
                </a:solidFill>
              </a:rPr>
              <a:t>C++ </a:t>
            </a:r>
            <a:r>
              <a:rPr lang="en-US" sz="2800">
                <a:solidFill>
                  <a:schemeClr val="folHlink"/>
                </a:solidFill>
              </a:rPr>
              <a:t>reference is not a </a:t>
            </a:r>
            <a:r>
              <a:rPr lang="en-US" sz="2800" i="1">
                <a:solidFill>
                  <a:schemeClr val="folHlink"/>
                </a:solidFill>
              </a:rPr>
              <a:t>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 i="1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 i="1">
                <a:solidFill>
                  <a:schemeClr val="folHlink"/>
                </a:solidFill>
              </a:rPr>
              <a:t>		</a:t>
            </a:r>
            <a:r>
              <a:rPr lang="en-US" sz="2800">
                <a:solidFill>
                  <a:schemeClr val="folHlink"/>
                </a:solidFill>
              </a:rPr>
              <a:t>A </a:t>
            </a:r>
            <a:r>
              <a:rPr lang="en-US" sz="2800" i="1">
                <a:solidFill>
                  <a:schemeClr val="folHlink"/>
                </a:solidFill>
              </a:rPr>
              <a:t>C++ </a:t>
            </a:r>
            <a:r>
              <a:rPr lang="en-US" sz="2800">
                <a:solidFill>
                  <a:schemeClr val="folHlink"/>
                </a:solidFill>
              </a:rPr>
              <a:t>reference is </a:t>
            </a:r>
            <a:r>
              <a:rPr lang="en-US" sz="2800" i="1">
                <a:solidFill>
                  <a:schemeClr val="folHlink"/>
                </a:solidFill>
              </a:rPr>
              <a:t>not</a:t>
            </a:r>
            <a:r>
              <a:rPr lang="en-US" sz="2800">
                <a:solidFill>
                  <a:schemeClr val="folHlink"/>
                </a:solidFill>
              </a:rPr>
              <a:t> a 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>
                <a:solidFill>
                  <a:schemeClr val="folHlink"/>
                </a:solidFill>
              </a:rPr>
              <a:t>			A </a:t>
            </a:r>
            <a:r>
              <a:rPr lang="en-US" sz="2800" i="1">
                <a:solidFill>
                  <a:schemeClr val="folHlink"/>
                </a:solidFill>
              </a:rPr>
              <a:t>C++ </a:t>
            </a:r>
            <a:r>
              <a:rPr lang="en-US" sz="2800">
                <a:solidFill>
                  <a:schemeClr val="folHlink"/>
                </a:solidFill>
              </a:rPr>
              <a:t>reference </a:t>
            </a:r>
            <a:r>
              <a:rPr lang="en-US" sz="2800" i="1">
                <a:solidFill>
                  <a:schemeClr val="folHlink"/>
                </a:solidFill>
              </a:rPr>
              <a:t>is</a:t>
            </a:r>
            <a:r>
              <a:rPr lang="en-US" sz="2800">
                <a:solidFill>
                  <a:schemeClr val="folHlink"/>
                </a:solidFill>
              </a:rPr>
              <a:t> not a 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800">
                <a:solidFill>
                  <a:schemeClr val="folHlink"/>
                </a:solidFill>
              </a:rPr>
              <a:t>				And neither of them resembles a</a:t>
            </a:r>
            <a:br>
              <a:rPr lang="en-US" sz="28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			Java 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C79EB09-9687-40F5-8FDD-44747E7AAE8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4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566" y="2743200"/>
            <a:ext cx="7721600" cy="11430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/>
          <a:p>
            <a:fld id="{4ADEC046-2AF0-460E-8E3D-DA62F1CBD81E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4116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logical grouping of names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… to set them apart from other names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… to avoid conflicts among similar names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See </a:t>
            </a:r>
            <a:r>
              <a:rPr lang="en-US">
                <a:cs typeface="Arial" charset="0"/>
              </a:rPr>
              <a:t>§8.2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DF732603-ED4E-4BA4-8A75-8E4945E6B7F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 Example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7B69BD27-D841-4BA0-9337-8C7302036A1E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20700" y="1447800"/>
            <a:ext cx="7543800" cy="5111750"/>
            <a:chOff x="1447800" y="1066800"/>
            <a:chExt cx="7543800" cy="5111750"/>
          </a:xfrm>
        </p:grpSpPr>
        <p:sp>
          <p:nvSpPr>
            <p:cNvPr id="471044" name="Rectangle 3"/>
            <p:cNvSpPr>
              <a:spLocks noChangeArrowheads="1"/>
            </p:cNvSpPr>
            <p:nvPr/>
          </p:nvSpPr>
          <p:spPr bwMode="auto">
            <a:xfrm>
              <a:off x="1447800" y="1066800"/>
              <a:ext cx="7543800" cy="511175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latin typeface="Comic Sans MS" pitchFamily="66" charset="0"/>
                </a:rPr>
                <a:t>// C++ simple example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#include &lt;</a:t>
              </a:r>
              <a:r>
                <a:rPr lang="en-US" sz="1600" b="1" dirty="0" err="1">
                  <a:latin typeface="Comic Sans MS" pitchFamily="66" charset="0"/>
                </a:rPr>
                <a:t>iostream</a:t>
              </a:r>
              <a:r>
                <a:rPr lang="en-US" sz="1600" b="1" dirty="0">
                  <a:latin typeface="Comic Sans MS" pitchFamily="66" charset="0"/>
                </a:rPr>
                <a:t>&gt;  //for C++ Input and Output</a:t>
              </a:r>
            </a:p>
            <a:p>
              <a:r>
                <a:rPr lang="en-US" sz="1600" b="1" dirty="0" err="1">
                  <a:latin typeface="Comic Sans MS" pitchFamily="66" charset="0"/>
                </a:rPr>
                <a:t>int</a:t>
              </a:r>
              <a:r>
                <a:rPr lang="en-US" sz="1600" b="1" dirty="0">
                  <a:latin typeface="Comic Sans MS" pitchFamily="66" charset="0"/>
                </a:rPr>
                <a:t> main ()</a:t>
              </a:r>
            </a:p>
            <a:p>
              <a:r>
                <a:rPr lang="en-US" sz="1600" b="1" dirty="0">
                  <a:latin typeface="Comic Sans MS" pitchFamily="66" charset="0"/>
                </a:rPr>
                <a:t>{</a:t>
              </a: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int</a:t>
              </a:r>
              <a:r>
                <a:rPr lang="en-US" sz="1600" b="1" dirty="0">
                  <a:latin typeface="Comic Sans MS" pitchFamily="66" charset="0"/>
                </a:rPr>
                <a:t> number3;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cout</a:t>
              </a:r>
              <a:r>
                <a:rPr lang="en-US" sz="1600" b="1" dirty="0">
                  <a:latin typeface="Comic Sans MS" pitchFamily="66" charset="0"/>
                </a:rPr>
                <a:t> &lt;&lt; "Enter a number:";</a:t>
              </a: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cin</a:t>
              </a:r>
              <a:r>
                <a:rPr lang="en-US" sz="1600" b="1" dirty="0">
                  <a:latin typeface="Comic Sans MS" pitchFamily="66" charset="0"/>
                </a:rPr>
                <a:t> &gt;&gt; number3;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int</a:t>
              </a:r>
              <a:r>
                <a:rPr lang="en-US" sz="1600" b="1" dirty="0">
                  <a:latin typeface="Comic Sans MS" pitchFamily="66" charset="0"/>
                </a:rPr>
                <a:t> number2, sum;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cout</a:t>
              </a:r>
              <a:r>
                <a:rPr lang="en-US" sz="1600" b="1" dirty="0">
                  <a:latin typeface="Comic Sans MS" pitchFamily="66" charset="0"/>
                </a:rPr>
                <a:t> &lt;&lt; "Enter another number:";</a:t>
              </a: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cin</a:t>
              </a:r>
              <a:r>
                <a:rPr lang="en-US" sz="1600" b="1" dirty="0">
                  <a:latin typeface="Comic Sans MS" pitchFamily="66" charset="0"/>
                </a:rPr>
                <a:t> &gt;&gt; number2;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  sum = number2 + number3;</a:t>
              </a:r>
            </a:p>
            <a:p>
              <a:r>
                <a:rPr lang="en-US" sz="1600" b="1" dirty="0">
                  <a:latin typeface="Comic Sans MS" pitchFamily="66" charset="0"/>
                </a:rPr>
                <a:t>  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cout</a:t>
              </a:r>
              <a:r>
                <a:rPr lang="en-US" sz="1600" b="1" dirty="0">
                  <a:latin typeface="Comic Sans MS" pitchFamily="66" charset="0"/>
                </a:rPr>
                <a:t> &lt;&lt; "Sum is: " &lt;&lt; sum &lt;&lt;</a:t>
              </a:r>
              <a:r>
                <a:rPr lang="en-US" sz="1600" b="1" dirty="0" err="1">
                  <a:latin typeface="Comic Sans MS" pitchFamily="66" charset="0"/>
                </a:rPr>
                <a:t>std</a:t>
              </a:r>
              <a:r>
                <a:rPr lang="en-US" sz="1600" b="1" dirty="0">
                  <a:latin typeface="Comic Sans MS" pitchFamily="66" charset="0"/>
                </a:rPr>
                <a:t>::</a:t>
              </a:r>
              <a:r>
                <a:rPr lang="en-US" sz="1600" b="1" dirty="0" err="1">
                  <a:latin typeface="Comic Sans MS" pitchFamily="66" charset="0"/>
                </a:rPr>
                <a:t>endl</a:t>
              </a:r>
              <a:r>
                <a:rPr lang="en-US" sz="1600" b="1" dirty="0">
                  <a:latin typeface="Comic Sans MS" pitchFamily="66" charset="0"/>
                </a:rPr>
                <a:t>;</a:t>
              </a:r>
            </a:p>
            <a:p>
              <a:endParaRPr lang="en-US" sz="1600" b="1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  return 0;</a:t>
              </a:r>
            </a:p>
            <a:p>
              <a:r>
                <a:rPr lang="en-US" sz="16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471048" name="Oval 8"/>
            <p:cNvSpPr>
              <a:spLocks noChangeArrowheads="1"/>
            </p:cNvSpPr>
            <p:nvPr/>
          </p:nvSpPr>
          <p:spPr bwMode="auto">
            <a:xfrm>
              <a:off x="1524000" y="2895600"/>
              <a:ext cx="1219200" cy="533400"/>
            </a:xfrm>
            <a:prstGeom prst="ellipse">
              <a:avLst/>
            </a:prstGeom>
            <a:noFill/>
            <a:ln w="222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9" name="Oval 9"/>
            <p:cNvSpPr>
              <a:spLocks noChangeArrowheads="1"/>
            </p:cNvSpPr>
            <p:nvPr/>
          </p:nvSpPr>
          <p:spPr bwMode="auto">
            <a:xfrm>
              <a:off x="1524000" y="4114800"/>
              <a:ext cx="1219200" cy="533400"/>
            </a:xfrm>
            <a:prstGeom prst="ellipse">
              <a:avLst/>
            </a:prstGeom>
            <a:noFill/>
            <a:ln w="222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0" name="Oval 10"/>
            <p:cNvSpPr>
              <a:spLocks noChangeArrowheads="1"/>
            </p:cNvSpPr>
            <p:nvPr/>
          </p:nvSpPr>
          <p:spPr bwMode="auto">
            <a:xfrm>
              <a:off x="1524000" y="5105400"/>
              <a:ext cx="1219200" cy="304800"/>
            </a:xfrm>
            <a:prstGeom prst="ellipse">
              <a:avLst/>
            </a:prstGeom>
            <a:noFill/>
            <a:ln w="222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1" name="Oval 11"/>
            <p:cNvSpPr>
              <a:spLocks noChangeArrowheads="1"/>
            </p:cNvSpPr>
            <p:nvPr/>
          </p:nvSpPr>
          <p:spPr bwMode="auto">
            <a:xfrm>
              <a:off x="5105400" y="5105400"/>
              <a:ext cx="1219200" cy="304800"/>
            </a:xfrm>
            <a:prstGeom prst="ellipse">
              <a:avLst/>
            </a:prstGeom>
            <a:noFill/>
            <a:ln w="2222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6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 </a:t>
            </a:r>
            <a:r>
              <a:rPr lang="en-US" sz="3600" i="0"/>
              <a:t>(</a:t>
            </a:r>
            <a:r>
              <a:rPr lang="en-US" sz="3600"/>
              <a:t>continued</a:t>
            </a:r>
            <a:r>
              <a:rPr lang="en-US" sz="3600" i="0"/>
              <a:t>)</a:t>
            </a:r>
            <a:endParaRPr lang="en-US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599"/>
            <a:ext cx="8505741" cy="4581525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Names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+mn-lt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dirty="0">
                <a:latin typeface="+mn-lt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+mn-lt"/>
              </a:rPr>
              <a:t> are declared in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>
                <a:latin typeface="+mn-lt"/>
              </a:rPr>
              <a:t>…</a:t>
            </a:r>
          </a:p>
          <a:p>
            <a:r>
              <a:rPr lang="en-US" sz="2800" dirty="0">
                <a:latin typeface="+mn-lt"/>
              </a:rPr>
              <a:t>… but are not directly visible to program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They </a:t>
            </a:r>
            <a:r>
              <a:rPr lang="en-US" sz="2800" dirty="0">
                <a:latin typeface="+mn-lt"/>
              </a:rPr>
              <a:t>are part of namespace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>
                <a:latin typeface="+mn-lt"/>
              </a:rPr>
              <a:t>… which is visible!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Need </a:t>
            </a:r>
            <a:r>
              <a:rPr lang="en-US" sz="2800" i="1" dirty="0">
                <a:latin typeface="+mn-lt"/>
              </a:rPr>
              <a:t>scope resolution operator </a:t>
            </a:r>
            <a:r>
              <a:rPr lang="en-US" sz="2800" dirty="0" smtClean="0">
                <a:latin typeface="+mn-lt"/>
                <a:cs typeface="Arial" charset="0"/>
              </a:rPr>
              <a:t>'</a:t>
            </a:r>
            <a:r>
              <a:rPr lang="en-US" sz="2800" dirty="0" smtClean="0">
                <a:latin typeface="+mn-lt"/>
              </a:rPr>
              <a:t>::</a:t>
            </a:r>
            <a:r>
              <a:rPr lang="en-US" sz="2800" dirty="0" smtClean="0">
                <a:latin typeface="+mn-lt"/>
                <a:cs typeface="Arial" charset="0"/>
              </a:rPr>
              <a:t>'</a:t>
            </a:r>
          </a:p>
          <a:p>
            <a:pPr lvl="2"/>
            <a:r>
              <a:rPr lang="en-US" sz="2000" dirty="0" smtClean="0">
                <a:latin typeface="+mn-lt"/>
                <a:cs typeface="Arial" charset="0"/>
              </a:rPr>
              <a:t>To get access to things from a namespace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073688A-C0EF-48A1-B896-5A1CF0303758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Resolution Operator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+mn-lt"/>
              </a:rPr>
              <a:t>The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that is declared in 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sz="2400" i="1" dirty="0">
              <a:solidFill>
                <a:srgbClr val="0000FF"/>
              </a:solidFill>
              <a:latin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400" dirty="0">
                <a:latin typeface="+mn-lt"/>
              </a:rPr>
              <a:t>The method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2400" dirty="0">
                <a:latin typeface="+mn-lt"/>
              </a:rPr>
              <a:t> that is declared in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+mn-lt"/>
              </a:rPr>
              <a:t>(needed when implementing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2400" dirty="0">
                <a:latin typeface="+mn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BC6FEEC-B13F-40EE-BBEE-4D59DFF7FD8A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“Using” Directive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tabLst>
                <a:tab pos="571500" algn="l"/>
                <a:tab pos="800100" algn="l"/>
                <a:tab pos="1028700" algn="l"/>
              </a:tabLst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Tx/>
              <a:buNone/>
              <a:tabLst>
                <a:tab pos="571500" algn="l"/>
                <a:tab pos="800100" algn="l"/>
                <a:tab pos="10287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  <a:tabLst>
                <a:tab pos="571500" algn="l"/>
                <a:tab pos="800100" algn="l"/>
                <a:tab pos="10287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side 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 length of your cube: ";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  <a:tabLst>
                <a:tab pos="571500" algn="l"/>
                <a:tab pos="800100" algn="l"/>
                <a:tab pos="10287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"Volume of cube with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"side "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is 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cube(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en-US" sz="2000" dirty="0">
                <a:latin typeface="+mn-lt"/>
              </a:rPr>
              <a:t>		</a:t>
            </a:r>
            <a:br>
              <a:rPr lang="en-US" sz="2000" dirty="0">
                <a:latin typeface="+mn-lt"/>
              </a:rPr>
            </a:br>
            <a:r>
              <a:rPr lang="en-US" sz="2000" i="1" dirty="0">
                <a:latin typeface="+mn-lt"/>
              </a:rPr>
              <a:t>			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99AB46D2-7AE6-460C-9694-BF39B6ABB83B}" type="slidenum">
              <a:rPr lang="en-US"/>
              <a:pPr/>
              <a:t>39</a:t>
            </a:fld>
            <a:endParaRPr lang="en-US"/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4038600" y="1921738"/>
            <a:ext cx="5017904" cy="764312"/>
          </a:xfrm>
          <a:prstGeom prst="rect">
            <a:avLst/>
          </a:prstGeom>
          <a:solidFill>
            <a:srgbClr val="D5F1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Adds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+mn-lt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+mn-lt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+mn-lt"/>
              </a:rPr>
              <a:t> from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+mn-lt"/>
              </a:rPr>
              <a:t> to current scope</a:t>
            </a:r>
          </a:p>
        </p:txBody>
      </p:sp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5334000" y="3429000"/>
            <a:ext cx="3722504" cy="764312"/>
          </a:xfrm>
          <a:prstGeom prst="rect">
            <a:avLst/>
          </a:prstGeom>
          <a:solidFill>
            <a:srgbClr val="EBAFA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These names may now be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used without qualification</a:t>
            </a:r>
          </a:p>
        </p:txBody>
      </p:sp>
    </p:spTree>
    <p:extLst>
      <p:ext uri="{BB962C8B-B14F-4D97-AF65-F5344CB8AC3E}">
        <p14:creationId xmlns:p14="http://schemas.microsoft.com/office/powerpoint/2010/main" val="514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3" grpId="0" animBg="1"/>
      <p:bldP spid="478213" grpId="1" animBg="1"/>
      <p:bldP spid="4782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Compiling C++</a:t>
            </a:r>
            <a:endParaRPr lang="en-US"/>
          </a:p>
        </p:txBody>
      </p:sp>
      <p:sp>
        <p:nvSpPr>
          <p:cNvPr id="38093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smtClean="0"/>
              <a:t>Use g++ and Eclipse</a:t>
            </a:r>
          </a:p>
          <a:p>
            <a:pPr lvl="2"/>
            <a:r>
              <a:rPr lang="en-US" dirty="0" smtClean="0"/>
              <a:t>See Lab #1 (“Hello, World!”) and Lab #4</a:t>
            </a:r>
          </a:p>
          <a:p>
            <a:r>
              <a:rPr lang="en-US" dirty="0" smtClean="0"/>
              <a:t>File types</a:t>
            </a:r>
          </a:p>
          <a:p>
            <a:pPr lvl="2"/>
            <a:r>
              <a:rPr lang="en-US" dirty="0" smtClean="0"/>
              <a:t>.cc, .</a:t>
            </a:r>
            <a:r>
              <a:rPr lang="en-US" dirty="0" err="1" smtClean="0"/>
              <a:t>cp</a:t>
            </a:r>
            <a:r>
              <a:rPr lang="en-US" dirty="0" smtClean="0"/>
              <a:t>, .</a:t>
            </a:r>
            <a:r>
              <a:rPr lang="en-US" dirty="0" err="1" smtClean="0"/>
              <a:t>cpp</a:t>
            </a:r>
            <a:r>
              <a:rPr lang="en-US" dirty="0" smtClean="0"/>
              <a:t>, .CPP, .cxx, .c++, .C</a:t>
            </a:r>
          </a:p>
          <a:p>
            <a:pPr lvl="2"/>
            <a:r>
              <a:rPr lang="en-US" dirty="0" smtClean="0"/>
              <a:t>.h, .H</a:t>
            </a:r>
          </a:p>
          <a:p>
            <a:r>
              <a:rPr lang="en-US" dirty="0" smtClean="0"/>
              <a:t>In Linux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will recognize C++ file extensions and compile them</a:t>
            </a:r>
          </a:p>
          <a:p>
            <a:pPr lvl="3"/>
            <a:r>
              <a:rPr lang="en-US" dirty="0" smtClean="0"/>
              <a:t>but won’t get the libraries and defaults right</a:t>
            </a:r>
          </a:p>
          <a:p>
            <a:pPr lvl="2"/>
            <a:r>
              <a:rPr lang="en-US" dirty="0" smtClean="0"/>
              <a:t>g++ will set language to C++ and link to correct libraries by default</a:t>
            </a:r>
            <a:endParaRPr lang="en-US" dirty="0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3200400" y="3841011"/>
            <a:ext cx="5435600" cy="39498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Some of these have special properties.</a:t>
            </a:r>
          </a:p>
        </p:txBody>
      </p:sp>
      <p:sp>
        <p:nvSpPr>
          <p:cNvPr id="380933" name="Oval 5"/>
          <p:cNvSpPr>
            <a:spLocks noChangeArrowheads="1"/>
          </p:cNvSpPr>
          <p:nvPr/>
        </p:nvSpPr>
        <p:spPr bwMode="auto">
          <a:xfrm>
            <a:off x="2819400" y="3266336"/>
            <a:ext cx="762000" cy="346075"/>
          </a:xfrm>
          <a:prstGeom prst="ellipse">
            <a:avLst/>
          </a:prstGeom>
          <a:noFill/>
          <a:ln w="38100" algn="ctr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8A609-853E-4F07-8A2E-2102D78EFE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8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80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</a:t>
            </a:r>
            <a:r>
              <a:rPr lang="en-US" sz="4000" i="0"/>
              <a:t>C++</a:t>
            </a:r>
            <a:r>
              <a:rPr lang="en-US" sz="4000"/>
              <a:t> Programming Error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Forgetting to say </a:t>
            </a:r>
            <a:r>
              <a:rPr lang="en-US" sz="2800" dirty="0" smtClean="0">
                <a:latin typeface="+mn-lt"/>
              </a:rPr>
              <a:t>“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2800" dirty="0">
                <a:latin typeface="+mn-lt"/>
              </a:rPr>
              <a:t>”</a:t>
            </a:r>
          </a:p>
          <a:p>
            <a:pPr lvl="1"/>
            <a:r>
              <a:rPr lang="en-US" sz="2400" dirty="0">
                <a:latin typeface="+mn-lt"/>
              </a:rPr>
              <a:t>You get undeclared identifiers</a:t>
            </a:r>
          </a:p>
          <a:p>
            <a:pPr lvl="1"/>
            <a:r>
              <a:rPr lang="en-US" sz="2400" dirty="0">
                <a:latin typeface="+mn-lt"/>
              </a:rPr>
              <a:t>Even though you include the appropriate header file!</a:t>
            </a:r>
          </a:p>
          <a:p>
            <a:pPr lvl="3"/>
            <a:endParaRPr lang="en-US" sz="1800" dirty="0">
              <a:latin typeface="+mn-lt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</a:t>
            </a:r>
            <a:r>
              <a:rPr lang="en-US" sz="2800" i="1" dirty="0" smtClean="0">
                <a:latin typeface="+mn-lt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+mn-lt"/>
              </a:rPr>
              <a:t>Bad style</a:t>
            </a:r>
          </a:p>
          <a:p>
            <a:pPr lvl="1"/>
            <a:r>
              <a:rPr lang="en-US" sz="2400" dirty="0">
                <a:latin typeface="+mn-lt"/>
              </a:rPr>
              <a:t>Makes </a:t>
            </a:r>
            <a:r>
              <a:rPr lang="en-US" sz="2400" i="1" dirty="0">
                <a:latin typeface="+mn-lt"/>
              </a:rPr>
              <a:t>all</a:t>
            </a:r>
            <a:r>
              <a:rPr lang="en-US" sz="2400" dirty="0">
                <a:latin typeface="+mn-lt"/>
              </a:rPr>
              <a:t> names in namespace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+mn-lt"/>
              </a:rPr>
              <a:t> visible</a:t>
            </a:r>
          </a:p>
          <a:p>
            <a:pPr lvl="1"/>
            <a:r>
              <a:rPr lang="en-US" sz="2400" dirty="0">
                <a:latin typeface="+mn-lt"/>
              </a:rPr>
              <a:t>… whether you need them or not!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F33DFFB7-B84C-474A-9C4D-8998075FCA02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this Topic</a:t>
            </a:r>
            <a:endParaRPr lang="en-US"/>
          </a:p>
        </p:txBody>
      </p:sp>
      <p:sp>
        <p:nvSpPr>
          <p:cNvPr id="382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Simple C++ Example</a:t>
            </a:r>
          </a:p>
          <a:p>
            <a:pPr lvl="2"/>
            <a:r>
              <a:rPr lang="en-US" smtClean="0"/>
              <a:t>C++ Input/Output</a:t>
            </a:r>
          </a:p>
          <a:p>
            <a:r>
              <a:rPr lang="en-US" smtClean="0"/>
              <a:t>Similarities and differences between C and C++</a:t>
            </a:r>
          </a:p>
          <a:p>
            <a:pPr lvl="2"/>
            <a:r>
              <a:rPr lang="en-US" smtClean="0"/>
              <a:t>Brief tour of Chapters 4 &amp; 5</a:t>
            </a:r>
          </a:p>
          <a:p>
            <a:r>
              <a:rPr lang="en-US" smtClean="0"/>
              <a:t>References and Reference Parameters</a:t>
            </a:r>
          </a:p>
          <a:p>
            <a:r>
              <a:rPr lang="en-US" smtClean="0"/>
              <a:t>Namespaces</a:t>
            </a:r>
          </a:p>
          <a:p>
            <a:pPr lvl="2"/>
            <a:r>
              <a:rPr lang="en-US" smtClean="0"/>
              <a:t>Including scope resolution operator "::"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4DA31ADB-01E5-42DE-8877-0EB4E39C6E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C++ Example</a:t>
            </a:r>
            <a:endParaRPr lang="en-US"/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9E0272A-6286-4BA5-9258-641036756C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742967" y="1314517"/>
            <a:ext cx="8066087" cy="5111750"/>
          </a:xfrm>
          <a:prstGeom prst="rect">
            <a:avLst/>
          </a:prstGeom>
          <a:solidFill>
            <a:srgbClr val="66FF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mic Sans MS" pitchFamily="66" charset="0"/>
              </a:rPr>
              <a:t>// C++ simple example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#include &lt;</a:t>
            </a:r>
            <a:r>
              <a:rPr lang="en-US" sz="1600" b="1" dirty="0" err="1">
                <a:latin typeface="Comic Sans MS" pitchFamily="66" charset="0"/>
              </a:rPr>
              <a:t>iostream</a:t>
            </a:r>
            <a:r>
              <a:rPr lang="en-US" sz="1600" b="1" dirty="0">
                <a:latin typeface="Comic Sans MS" pitchFamily="66" charset="0"/>
              </a:rPr>
              <a:t>&gt;  //for C++ Input and Output</a:t>
            </a:r>
          </a:p>
          <a:p>
            <a:r>
              <a:rPr lang="en-US" sz="1600" b="1" dirty="0" err="1">
                <a:latin typeface="Comic Sans MS" pitchFamily="66" charset="0"/>
              </a:rPr>
              <a:t>int</a:t>
            </a:r>
            <a:r>
              <a:rPr lang="en-US" sz="1600" b="1" dirty="0">
                <a:latin typeface="Comic Sans MS" pitchFamily="66" charset="0"/>
              </a:rPr>
              <a:t> main ()</a:t>
            </a:r>
          </a:p>
          <a:p>
            <a:r>
              <a:rPr lang="en-US" sz="1600" b="1" dirty="0">
                <a:latin typeface="Comic Sans MS" pitchFamily="66" charset="0"/>
              </a:rPr>
              <a:t>{</a:t>
            </a: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int</a:t>
            </a:r>
            <a:r>
              <a:rPr lang="en-US" sz="1600" b="1" dirty="0">
                <a:latin typeface="Comic Sans MS" pitchFamily="66" charset="0"/>
              </a:rPr>
              <a:t> number3;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cout</a:t>
            </a:r>
            <a:r>
              <a:rPr lang="en-US" sz="1600" b="1" dirty="0">
                <a:latin typeface="Comic Sans MS" pitchFamily="66" charset="0"/>
              </a:rPr>
              <a:t> &lt;&lt; "Enter a number:";</a:t>
            </a: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cin</a:t>
            </a:r>
            <a:r>
              <a:rPr lang="en-US" sz="1600" b="1" dirty="0">
                <a:latin typeface="Comic Sans MS" pitchFamily="66" charset="0"/>
              </a:rPr>
              <a:t> &gt;&gt; number3;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int</a:t>
            </a:r>
            <a:r>
              <a:rPr lang="en-US" sz="1600" b="1" dirty="0">
                <a:latin typeface="Comic Sans MS" pitchFamily="66" charset="0"/>
              </a:rPr>
              <a:t> number2, sum;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cout</a:t>
            </a:r>
            <a:r>
              <a:rPr lang="en-US" sz="1600" b="1" dirty="0">
                <a:latin typeface="Comic Sans MS" pitchFamily="66" charset="0"/>
              </a:rPr>
              <a:t> &lt;&lt; "Enter another number:";</a:t>
            </a: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cin</a:t>
            </a:r>
            <a:r>
              <a:rPr lang="en-US" sz="1600" b="1" dirty="0">
                <a:latin typeface="Comic Sans MS" pitchFamily="66" charset="0"/>
              </a:rPr>
              <a:t> &gt;&gt; number2;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sum = number2 + number3;</a:t>
            </a:r>
          </a:p>
          <a:p>
            <a:r>
              <a:rPr lang="en-US" sz="1600" b="1" dirty="0">
                <a:latin typeface="Comic Sans MS" pitchFamily="66" charset="0"/>
              </a:rPr>
              <a:t>  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cout</a:t>
            </a:r>
            <a:r>
              <a:rPr lang="en-US" sz="1600" b="1" dirty="0">
                <a:latin typeface="Comic Sans MS" pitchFamily="66" charset="0"/>
              </a:rPr>
              <a:t> &lt;&lt; "Sum is: " &lt;&lt; sum &lt;&lt;</a:t>
            </a:r>
            <a:r>
              <a:rPr lang="en-US" sz="1600" b="1" dirty="0" err="1">
                <a:latin typeface="Comic Sans MS" pitchFamily="66" charset="0"/>
              </a:rPr>
              <a:t>std</a:t>
            </a:r>
            <a:r>
              <a:rPr lang="en-US" sz="1600" b="1" dirty="0">
                <a:latin typeface="Comic Sans MS" pitchFamily="66" charset="0"/>
              </a:rPr>
              <a:t>::</a:t>
            </a:r>
            <a:r>
              <a:rPr lang="en-US" sz="1600" b="1" dirty="0" err="1">
                <a:latin typeface="Comic Sans MS" pitchFamily="66" charset="0"/>
              </a:rPr>
              <a:t>endl</a:t>
            </a:r>
            <a:r>
              <a:rPr lang="en-US" sz="1600" b="1" dirty="0">
                <a:latin typeface="Comic Sans MS" pitchFamily="66" charset="0"/>
              </a:rPr>
              <a:t>;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return 0;</a:t>
            </a:r>
          </a:p>
          <a:p>
            <a:r>
              <a:rPr lang="en-US" sz="1600" b="1" dirty="0">
                <a:latin typeface="Comic Sans MS" pitchFamily="66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810" y="1340652"/>
            <a:ext cx="8026400" cy="4933950"/>
            <a:chOff x="1041400" y="1143000"/>
            <a:chExt cx="8026400" cy="4933950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4608513" y="3533775"/>
              <a:ext cx="2978150" cy="53975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25400" tIns="12700" rIns="25400" bIns="12700" anchor="ctr">
              <a:spAutoFit/>
            </a:bodyPr>
            <a:lstStyle/>
            <a:p>
              <a:r>
                <a:rPr lang="en-US" sz="1600" b="1" dirty="0">
                  <a:latin typeface="Comic Sans MS" pitchFamily="66" charset="0"/>
                </a:rPr>
                <a:t>stream extraction operator</a:t>
              </a:r>
              <a:endParaRPr lang="en-US" sz="2400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standard input stream object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1870075" y="2362200"/>
              <a:ext cx="2473325" cy="5619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2590800" y="2565400"/>
              <a:ext cx="1728788" cy="3587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 flipV="1">
              <a:off x="1798638" y="3500438"/>
              <a:ext cx="2736850" cy="431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H="1" flipV="1">
              <a:off x="2519363" y="3429000"/>
              <a:ext cx="1944687" cy="2159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 flipV="1">
              <a:off x="3875088" y="5410200"/>
              <a:ext cx="1524000" cy="4572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 flipV="1">
              <a:off x="4781550" y="5410200"/>
              <a:ext cx="576263" cy="2159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827838" y="1143000"/>
              <a:ext cx="2239962" cy="620713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Comic Sans MS" pitchFamily="66" charset="0"/>
                </a:rPr>
                <a:t>C++ style comments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684588" y="1382713"/>
              <a:ext cx="3071812" cy="4603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6308725" y="1428750"/>
              <a:ext cx="447675" cy="431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41400" y="1571625"/>
              <a:ext cx="2200275" cy="571500"/>
            </a:xfrm>
            <a:prstGeom prst="ellipse">
              <a:avLst/>
            </a:prstGeom>
            <a:noFill/>
            <a:ln w="25400" algn="ctr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H="1" flipV="1">
              <a:off x="2590800" y="5334000"/>
              <a:ext cx="2743200" cy="685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5357813" y="5537200"/>
              <a:ext cx="3382962" cy="53975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25400" tIns="12700" rIns="25400" bIns="12700" anchor="ctr">
              <a:spAutoFit/>
            </a:bodyPr>
            <a:lstStyle/>
            <a:p>
              <a:r>
                <a:rPr lang="en-US" sz="1600" b="1" dirty="0">
                  <a:latin typeface="Comic Sans MS" pitchFamily="66" charset="0"/>
                </a:rPr>
                <a:t>stream manipulator</a:t>
              </a:r>
              <a:endParaRPr lang="en-US" sz="2400" dirty="0">
                <a:latin typeface="Comic Sans MS" pitchFamily="66" charset="0"/>
              </a:endParaRPr>
            </a:p>
            <a:p>
              <a:r>
                <a:rPr lang="en-US" sz="1600" b="1" dirty="0">
                  <a:latin typeface="Comic Sans MS" pitchFamily="66" charset="0"/>
                </a:rPr>
                <a:t>Concatenating insertion operators</a:t>
              </a:r>
            </a:p>
          </p:txBody>
        </p:sp>
        <p:sp>
          <p:nvSpPr>
            <p:cNvPr id="36954" name="Rectangle 90"/>
            <p:cNvSpPr>
              <a:spLocks noChangeArrowheads="1"/>
            </p:cNvSpPr>
            <p:nvPr/>
          </p:nvSpPr>
          <p:spPr bwMode="auto">
            <a:xfrm>
              <a:off x="4319588" y="2209800"/>
              <a:ext cx="3122612" cy="53975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25400" tIns="12700" rIns="25400" bIns="12700" anchor="ctr">
              <a:spAutoFit/>
            </a:bodyPr>
            <a:lstStyle/>
            <a:p>
              <a:r>
                <a:rPr lang="en-US" sz="1600" b="1">
                  <a:latin typeface="Comic Sans MS" pitchFamily="66" charset="0"/>
                </a:rPr>
                <a:t>standard output stream object</a:t>
              </a:r>
              <a:br>
                <a:rPr lang="en-US" sz="1600" b="1">
                  <a:latin typeface="Comic Sans MS" pitchFamily="66" charset="0"/>
                </a:rPr>
              </a:br>
              <a:r>
                <a:rPr lang="en-US" sz="1600" b="1">
                  <a:latin typeface="Comic Sans MS" pitchFamily="66" charset="0"/>
                </a:rPr>
                <a:t>stream insertion operator</a:t>
              </a:r>
            </a:p>
          </p:txBody>
        </p:sp>
      </p:grpSp>
      <p:pic>
        <p:nvPicPr>
          <p:cNvPr id="3891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0" y="6426267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39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C++ Program (continued)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66311"/>
            <a:ext cx="8737600" cy="461010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Must be included for any program that outputs data to the screen or inputs data from the keyboard using C++ style stream input/output.</a:t>
            </a:r>
          </a:p>
          <a:p>
            <a:pPr lvl="1"/>
            <a:r>
              <a:rPr lang="en-US" dirty="0" smtClean="0"/>
              <a:t>Replaces &lt;</a:t>
            </a:r>
            <a:r>
              <a:rPr lang="en-US" dirty="0" err="1" smtClean="0"/>
              <a:t>stdio.h</a:t>
            </a:r>
            <a:r>
              <a:rPr lang="en-US" dirty="0" smtClean="0"/>
              <a:t>&gt; of C</a:t>
            </a:r>
          </a:p>
          <a:p>
            <a:r>
              <a:rPr lang="en-US" dirty="0" smtClean="0"/>
              <a:t>C++ requires you to specify the return type, possibly void, for all functions.</a:t>
            </a:r>
          </a:p>
          <a:p>
            <a:pPr lvl="1"/>
            <a:r>
              <a:rPr lang="en-US" dirty="0" smtClean="0"/>
              <a:t>Specifying a parameter list with empty parentheses is equivalent to specifying a void parameter list in 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FCCB8482-8FD8-44B4-87A7-9193453955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on Simple C++ Program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Stream manipulator std::endl</a:t>
            </a:r>
          </a:p>
          <a:p>
            <a:pPr lvl="1"/>
            <a:r>
              <a:rPr lang="en-US" smtClean="0"/>
              <a:t>Outputs a newline.</a:t>
            </a:r>
          </a:p>
          <a:p>
            <a:pPr lvl="1"/>
            <a:r>
              <a:rPr lang="en-US" smtClean="0"/>
              <a:t>Flushes the output buffer</a:t>
            </a:r>
          </a:p>
          <a:p>
            <a:pPr lvl="3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The notation std::cout specifies a name (cout) that belongs to the namespace std.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18CB675-CF08-4505-9564-525018D715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4253496" y="3505200"/>
            <a:ext cx="4661903" cy="7397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Note: </a:t>
            </a:r>
            <a:r>
              <a:rPr lang="en-US" sz="2400" i="1" dirty="0" err="1">
                <a:latin typeface="+mn-lt"/>
              </a:rPr>
              <a:t>std</a:t>
            </a:r>
            <a:r>
              <a:rPr lang="en-US" sz="2400" i="1" dirty="0">
                <a:latin typeface="+mn-lt"/>
              </a:rPr>
              <a:t>::ends</a:t>
            </a:r>
            <a:r>
              <a:rPr lang="en-US" sz="2400" dirty="0">
                <a:latin typeface="+mn-lt"/>
              </a:rPr>
              <a:t> flushes the buffer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but does not add </a:t>
            </a:r>
            <a:r>
              <a:rPr lang="en-US" sz="2400" i="1" dirty="0">
                <a:latin typeface="+mn-lt"/>
              </a:rPr>
              <a:t>newline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2590800" y="5641459"/>
            <a:ext cx="2971800" cy="369332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To be explained later</a:t>
            </a:r>
          </a:p>
        </p:txBody>
      </p:sp>
    </p:spTree>
    <p:extLst>
      <p:ext uri="{BB962C8B-B14F-4D97-AF65-F5344CB8AC3E}">
        <p14:creationId xmlns:p14="http://schemas.microsoft.com/office/powerpoint/2010/main" val="1870142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animBg="1"/>
      <p:bldP spid="393221" grpId="1" animBg="1"/>
      <p:bldP spid="393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304800" y="5754861"/>
            <a:ext cx="8763000" cy="948978"/>
          </a:xfrm>
          <a:prstGeom prst="rect">
            <a:avLst/>
          </a:prstGeom>
          <a:solidFill>
            <a:srgbClr val="D5F1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Note:  You may encounter standard </a:t>
            </a:r>
            <a:r>
              <a:rPr lang="en-US" sz="2000" dirty="0" smtClean="0">
                <a:latin typeface="+mn-lt"/>
              </a:rPr>
              <a:t>header file </a:t>
            </a:r>
            <a:r>
              <a:rPr lang="en-US" sz="2000" dirty="0">
                <a:latin typeface="+mn-lt"/>
              </a:rPr>
              <a:t>names ending in </a:t>
            </a:r>
            <a:r>
              <a:rPr lang="en-US" sz="2000" i="1" dirty="0">
                <a:latin typeface="+mn-lt"/>
              </a:rPr>
              <a:t>.h </a:t>
            </a:r>
            <a:r>
              <a:rPr lang="en-US" sz="2000" dirty="0">
                <a:latin typeface="+mn-lt"/>
              </a:rPr>
              <a:t>or</a:t>
            </a:r>
            <a:r>
              <a:rPr lang="en-US" sz="2000" i="1" dirty="0">
                <a:latin typeface="+mn-lt"/>
              </a:rPr>
              <a:t> .H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+mn-lt"/>
              </a:rPr>
              <a:t>These are “old-style” header </a:t>
            </a:r>
            <a:r>
              <a:rPr lang="en-US" sz="2000" dirty="0" smtClean="0">
                <a:latin typeface="+mn-lt"/>
              </a:rPr>
              <a:t>files, (often) superseded </a:t>
            </a:r>
            <a:r>
              <a:rPr lang="en-US" sz="2000" dirty="0">
                <a:latin typeface="+mn-lt"/>
              </a:rPr>
              <a:t>by the C</a:t>
            </a:r>
            <a:r>
              <a:rPr lang="en-US" sz="2000" dirty="0" smtClean="0">
                <a:latin typeface="+mn-lt"/>
              </a:rPr>
              <a:t>++ Standard </a:t>
            </a:r>
            <a:r>
              <a:rPr lang="en-US" sz="2000" dirty="0">
                <a:latin typeface="+mn-lt"/>
              </a:rPr>
              <a:t>Library header files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 Files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376583" y="1566971"/>
            <a:ext cx="8178800" cy="41719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C++ Standard Library header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Each contains a portion of the Standard Library.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Function prototypes for the related functions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Definitions of various class types and functions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Constants needed by those functions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“Instruct” the compiler on how to interface with library and user-written components.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#include directive to include class or interface in a program.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8CB40075-7B1E-446F-A02E-50DEAE02A9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17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3661</TotalTime>
  <Words>1842</Words>
  <Application>Microsoft Office PowerPoint</Application>
  <PresentationFormat>On-screen Show (4:3)</PresentationFormat>
  <Paragraphs>444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Black</vt:lpstr>
      <vt:lpstr>Calibri</vt:lpstr>
      <vt:lpstr>Comic Sans MS</vt:lpstr>
      <vt:lpstr>Courier New</vt:lpstr>
      <vt:lpstr>Monotype Sorts</vt:lpstr>
      <vt:lpstr>Tahoma</vt:lpstr>
      <vt:lpstr>Times New Roman</vt:lpstr>
      <vt:lpstr>Contemporary Portrait</vt:lpstr>
      <vt:lpstr>Document</vt:lpstr>
      <vt:lpstr>CS2303: Systems Programming Concepts</vt:lpstr>
      <vt:lpstr>Reading</vt:lpstr>
      <vt:lpstr>What Is C++?</vt:lpstr>
      <vt:lpstr>Compiling C++</vt:lpstr>
      <vt:lpstr>In this Topic</vt:lpstr>
      <vt:lpstr>A Simple C++ Example</vt:lpstr>
      <vt:lpstr>Simple C++ Program (continued)</vt:lpstr>
      <vt:lpstr>Notes on Simple C++ Program</vt:lpstr>
      <vt:lpstr>Header Files</vt:lpstr>
      <vt:lpstr>C++ Standard Library header files</vt:lpstr>
      <vt:lpstr>Libraries for Next Assignment</vt:lpstr>
      <vt:lpstr>Keywords Shared with C</vt:lpstr>
      <vt:lpstr>New Keywords in C++</vt:lpstr>
      <vt:lpstr>Types and Declarations</vt:lpstr>
      <vt:lpstr>Ch. 5 – Pointers, Arrays, and Structs</vt:lpstr>
      <vt:lpstr>Ch. 5 – Pointers, Arrays, and Structs (continued)</vt:lpstr>
      <vt:lpstr>structs and classes (continued) </vt:lpstr>
      <vt:lpstr>struct example</vt:lpstr>
      <vt:lpstr>Type Equivalence</vt:lpstr>
      <vt:lpstr>Memory Allocation</vt:lpstr>
      <vt:lpstr>Memory Allocation from Heap</vt:lpstr>
      <vt:lpstr>Memory Allocation (continued)</vt:lpstr>
      <vt:lpstr>Memory Allocation (concluded)</vt:lpstr>
      <vt:lpstr>References</vt:lpstr>
      <vt:lpstr>References in C++</vt:lpstr>
      <vt:lpstr>Simple References</vt:lpstr>
      <vt:lpstr>Simple References (continued)</vt:lpstr>
      <vt:lpstr>Example Usage of a Reference</vt:lpstr>
      <vt:lpstr>Reference Parameters</vt:lpstr>
      <vt:lpstr>Reference Parameter Example</vt:lpstr>
      <vt:lpstr>Notes on References and Pointers</vt:lpstr>
      <vt:lpstr>Java vs. C++ References</vt:lpstr>
      <vt:lpstr>Repeat Three Times</vt:lpstr>
      <vt:lpstr>Namespaces</vt:lpstr>
      <vt:lpstr>Namespace</vt:lpstr>
      <vt:lpstr>Namespace Example</vt:lpstr>
      <vt:lpstr>Namespaces (continued)</vt:lpstr>
      <vt:lpstr>Scope Resolution Operator</vt:lpstr>
      <vt:lpstr>“Using” Directive</vt:lpstr>
      <vt:lpstr>Common C++ Programming Error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360</cp:revision>
  <dcterms:created xsi:type="dcterms:W3CDTF">2000-03-15T17:46:46Z</dcterms:created>
  <dcterms:modified xsi:type="dcterms:W3CDTF">2017-09-18T21:22:39Z</dcterms:modified>
</cp:coreProperties>
</file>