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25" r:id="rId2"/>
    <p:sldMasterId id="2147483737" r:id="rId3"/>
    <p:sldMasterId id="2147483749" r:id="rId4"/>
    <p:sldMasterId id="2147483761" r:id="rId5"/>
    <p:sldMasterId id="2147483773" r:id="rId6"/>
    <p:sldMasterId id="2147483785" r:id="rId7"/>
  </p:sldMasterIdLst>
  <p:notesMasterIdLst>
    <p:notesMasterId r:id="rId45"/>
  </p:notesMasterIdLst>
  <p:handoutMasterIdLst>
    <p:handoutMasterId r:id="rId46"/>
  </p:handoutMasterIdLst>
  <p:sldIdLst>
    <p:sldId id="292" r:id="rId8"/>
    <p:sldId id="293" r:id="rId9"/>
    <p:sldId id="331" r:id="rId10"/>
    <p:sldId id="294" r:id="rId11"/>
    <p:sldId id="296" r:id="rId12"/>
    <p:sldId id="297" r:id="rId13"/>
    <p:sldId id="298" r:id="rId14"/>
    <p:sldId id="299" r:id="rId15"/>
    <p:sldId id="300" r:id="rId16"/>
    <p:sldId id="301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4" r:id="rId38"/>
    <p:sldId id="325" r:id="rId39"/>
    <p:sldId id="326" r:id="rId40"/>
    <p:sldId id="327" r:id="rId41"/>
    <p:sldId id="328" r:id="rId42"/>
    <p:sldId id="329" r:id="rId43"/>
    <p:sldId id="330" r:id="rId44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0000"/>
    <a:srgbClr val="66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720" autoAdjust="0"/>
    <p:restoredTop sz="88851" autoAdjust="0"/>
  </p:normalViewPr>
  <p:slideViewPr>
    <p:cSldViewPr>
      <p:cViewPr varScale="1">
        <p:scale>
          <a:sx n="111" d="100"/>
          <a:sy n="111" d="100"/>
        </p:scale>
        <p:origin x="5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3965" y="-67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viewProps" Target="viewProp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71F5AE80-6219-4AA9-BFF3-77D22A3B2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01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2138"/>
            <a:ext cx="5133975" cy="41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3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8" tIns="46469" rIns="92938" bIns="4646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4A1BDBF3-B6D5-4A98-A582-B9314CE74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10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36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DB92C-6A64-47AA-9441-BD88611564C0}" type="slidenum">
              <a:rPr lang="en-US"/>
              <a:pPr/>
              <a:t>12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3726"/>
            <a:ext cx="5131647" cy="41719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90A94-A4E5-47E8-BA7B-87042DA305D8}" type="slidenum">
              <a:rPr lang="en-US"/>
              <a:pPr/>
              <a:t>13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6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5D155-68EC-4B11-9E6E-938E56AC0C2D}" type="slidenum">
              <a:rPr lang="en-US"/>
              <a:pPr/>
              <a:t>15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06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48C7A-D74E-407C-961A-52689963CF32}" type="slidenum">
              <a:rPr lang="en-US"/>
              <a:pPr/>
              <a:t>17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8A3C9-1448-49C5-8446-A31797471FA6}" type="slidenum">
              <a:rPr lang="en-US"/>
              <a:pPr/>
              <a:t>18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48D8A-076E-4403-80B4-0D645BE12E65}" type="slidenum">
              <a:rPr lang="en-US"/>
              <a:pPr/>
              <a:t>19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1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4F972-8B04-4471-9289-A08AEBEF3C61}" type="slidenum">
              <a:rPr lang="en-US"/>
              <a:pPr/>
              <a:t>21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76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1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1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1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17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B45B0-9934-4F1F-AFC5-87DFEF744E1F}" type="slidenum">
              <a:rPr lang="en-US"/>
              <a:pPr/>
              <a:t>26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1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DAB298-7726-4D18-B18E-97C5BD1B7D49}" type="slidenum">
              <a:rPr lang="en-US"/>
              <a:pPr/>
              <a:t>28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96E8A4-0E83-4978-AAF2-6A560B710955}" type="slidenum">
              <a:rPr lang="en-US"/>
              <a:pPr/>
              <a:t>29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DC2A06-FEAC-4849-A2C0-7FD8C8D7ACB7}" type="slidenum">
              <a:rPr lang="en-US"/>
              <a:pPr/>
              <a:t>30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741418-6095-4F3C-A7B6-53C19F623C09}" type="slidenum">
              <a:rPr lang="en-US"/>
              <a:pPr/>
              <a:t>31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2A44A-D157-46A5-9962-8A5D386D6B03}" type="slidenum">
              <a:rPr lang="en-US"/>
              <a:pPr/>
              <a:t>5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3725"/>
            <a:ext cx="5131647" cy="41719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1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17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929ECE-AFFB-481D-9DAE-9A0EB35464AD}" type="slidenum">
              <a:rPr lang="en-US"/>
              <a:pPr/>
              <a:t>34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44896-B88C-47C4-961E-525168F6F6E6}" type="slidenum">
              <a:rPr lang="en-US"/>
              <a:pPr/>
              <a:t>35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56BCB2-916D-4E6F-9D4B-85B22D99E5C6}" type="slidenum">
              <a:rPr lang="en-US"/>
              <a:pPr/>
              <a:t>36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22B3FB-60A0-40E0-BD21-C5FBEABA1CC9}" type="slidenum">
              <a:rPr lang="en-US"/>
              <a:pPr/>
              <a:t>37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4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146D8-FBE7-4D77-AF07-805A1739795A}" type="slidenum">
              <a:rPr lang="en-US"/>
              <a:pPr/>
              <a:t>7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3725"/>
            <a:ext cx="5131647" cy="41719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CD0CF-6B18-4335-9F91-C06DE27ED21A}" type="slidenum">
              <a:rPr lang="en-US"/>
              <a:pPr/>
              <a:t>8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3725"/>
            <a:ext cx="5131647" cy="41719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1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1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46824-A096-4613-870E-A571C3AB0CDF}" type="slidenum">
              <a:rPr lang="en-US"/>
              <a:pPr/>
              <a:t>11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3725"/>
            <a:ext cx="5131647" cy="41719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819400"/>
            <a:ext cx="6400800" cy="2514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45D5BFBB-6F5A-453D-9D6A-FA7F9F209F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5486400"/>
            <a:ext cx="6400800" cy="457200"/>
          </a:xfrm>
        </p:spPr>
        <p:txBody>
          <a:bodyPr/>
          <a:lstStyle>
            <a:lvl1pPr marL="0" indent="0" algn="ctr">
              <a:buFontTx/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copyright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32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055FD-1574-42B7-92B9-305EB8C991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2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84665-6D44-430A-98DF-14D8C8A557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5BFBB-6F5A-453D-9D6A-FA7F9F209F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751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4CD1E329-1F54-41DD-98D5-63561B6F0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07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6C043-1860-4A23-B858-0F68066274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5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27324-65D9-4898-A10F-D6A2CA1BA3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73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3423C-DB4E-410F-929C-3170D480FE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3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5FB29-F214-498E-9A34-4368084E50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0C23D-252D-4F02-87C1-2616248417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290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F6D0AD3-A31B-4C0E-AF1A-3329D4EB4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7F54F-B06E-49E3-98D9-F7FBD13B5F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06E2-E30B-4ED1-867D-5A27CC4DF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60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B0733-A431-4C1E-8046-2DF9BD53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2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0F42-64AA-4643-BEAF-993786E57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423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3A722-8FC9-4B0B-890F-51CAADFBC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317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8B615-63D0-4AE7-9FEC-CC36E2D11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2BE2-EFD2-4B04-AEBE-4DCA918F3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77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7A63-99D0-4F18-A6B5-112AEC973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86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2571D-695A-481F-9DF8-E5C00F4E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86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44CE-125A-4E56-8AF8-C4257AE99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20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CE0-52E0-4895-825C-0FE70AAC4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7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8DD55-7145-435C-8CAC-6BA0CCC0F1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66D35-7DCC-4518-9D2C-5F05D55082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45D5BFBB-6F5A-453D-9D6A-FA7F9F209F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Courier New" pitchFamily="49" charset="0"/>
        <a:buChar char="o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CAD6A3C-B888-4CB3-A8C4-17351031C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CS2303: Systems Programming Concepts</a:t>
            </a: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362200"/>
            <a:ext cx="8686800" cy="31242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3600" dirty="0" smtClean="0"/>
              <a:t>Class 14</a:t>
            </a:r>
          </a:p>
          <a:p>
            <a:pPr>
              <a:spcBef>
                <a:spcPct val="0"/>
              </a:spcBef>
              <a:defRPr/>
            </a:pPr>
            <a:r>
              <a:rPr lang="en-US" sz="3600" dirty="0" smtClean="0"/>
              <a:t>Interfaces</a:t>
            </a:r>
          </a:p>
          <a:p>
            <a:pPr>
              <a:spcBef>
                <a:spcPct val="0"/>
              </a:spcBef>
              <a:defRPr/>
            </a:pPr>
            <a:r>
              <a:rPr lang="en-US" sz="3600" dirty="0" smtClean="0"/>
              <a:t>Overloading</a:t>
            </a:r>
          </a:p>
          <a:p>
            <a:pPr>
              <a:spcBef>
                <a:spcPct val="0"/>
              </a:spcBef>
              <a:defRPr/>
            </a:pPr>
            <a:r>
              <a:rPr lang="en-US" sz="3600" dirty="0" smtClean="0"/>
              <a:t>Constructors</a:t>
            </a:r>
          </a:p>
          <a:p>
            <a:pPr>
              <a:spcBef>
                <a:spcPct val="0"/>
              </a:spcBef>
              <a:defRPr/>
            </a:pPr>
            <a:r>
              <a:rPr lang="en-US" sz="3600" dirty="0" smtClean="0"/>
              <a:t>Destructors</a:t>
            </a:r>
            <a:endParaRPr lang="en-US" dirty="0" smtClean="0"/>
          </a:p>
          <a:p>
            <a:pPr>
              <a:spcBef>
                <a:spcPct val="0"/>
              </a:spcBef>
              <a:defRPr/>
            </a:pPr>
            <a:r>
              <a:rPr lang="en-US" sz="2000" dirty="0"/>
              <a:t>Thanks for Prof. Lauer for an earlier version of these slides.</a:t>
            </a:r>
          </a:p>
          <a:p>
            <a:pPr algn="ctr">
              <a:spcBef>
                <a:spcPct val="0"/>
              </a:spcBef>
              <a:defRPr/>
            </a:pPr>
            <a:endParaRPr lang="en-US" sz="2000" dirty="0" smtClean="0">
              <a:latin typeface="Tahoma" pitchFamily="34" charset="0"/>
            </a:endParaRP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524000" y="5943600"/>
            <a:ext cx="6400800" cy="457200"/>
          </a:xfrm>
        </p:spPr>
        <p:txBody>
          <a:bodyPr/>
          <a:lstStyle/>
          <a:p>
            <a:r>
              <a:rPr lang="en-US" dirty="0">
                <a:latin typeface="Tahoma" pitchFamily="34" charset="0"/>
              </a:rPr>
              <a:t>Copyright </a:t>
            </a:r>
            <a:r>
              <a:rPr lang="en-US" dirty="0" smtClean="0">
                <a:latin typeface="Tahoma" pitchFamily="34" charset="0"/>
              </a:rPr>
              <a:t>2005-2017, </a:t>
            </a:r>
            <a:r>
              <a:rPr lang="en-US" dirty="0">
                <a:latin typeface="Tahoma" pitchFamily="34" charset="0"/>
              </a:rPr>
              <a:t>Michael J. Ciaraldi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778188" y="1541627"/>
            <a:ext cx="3855543" cy="45332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rmAutofit lnSpcReduction="10000"/>
          </a:bodyPr>
          <a:lstStyle/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TreeNode.h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</a:rPr>
              <a:t>&lt;string&gt;</a:t>
            </a:r>
            <a:endParaRPr lang="en-US" sz="1600" dirty="0">
              <a:latin typeface="Courier New" pitchFamily="49" charset="0"/>
            </a:endParaRP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class 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public:</a:t>
            </a: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incr</a:t>
            </a:r>
            <a:r>
              <a:rPr lang="en-US" sz="1600" dirty="0">
                <a:latin typeface="Courier New" pitchFamily="49" charset="0"/>
              </a:rPr>
              <a:t>();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getCount</a:t>
            </a:r>
            <a:r>
              <a:rPr lang="en-US" sz="1600" dirty="0" smtClean="0">
                <a:latin typeface="Courier New" pitchFamily="49" charset="0"/>
              </a:rPr>
              <a:t>();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// other methods</a:t>
            </a:r>
          </a:p>
          <a:p>
            <a:pPr defTabSz="457200"/>
            <a:endParaRPr lang="en-US" sz="1600" dirty="0" smtClean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string &amp;w);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	~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();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  private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string word;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count;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>
                <a:latin typeface="Courier New" pitchFamily="49" charset="0"/>
              </a:rPr>
              <a:t> *left, *right;</a:t>
            </a:r>
            <a:br>
              <a:rPr lang="en-US" sz="1600" dirty="0">
                <a:latin typeface="Courier New" pitchFamily="49" charset="0"/>
              </a:rPr>
            </a:br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};	// class 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— </a:t>
            </a:r>
            <a:r>
              <a:rPr lang="en-US" dirty="0" err="1" smtClean="0"/>
              <a:t>TreeNode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1424" y="1541627"/>
            <a:ext cx="3978974" cy="452431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TreeNode.cpp 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</a:rPr>
              <a:t>"</a:t>
            </a:r>
            <a:r>
              <a:rPr lang="en-US" sz="1600" dirty="0" err="1" smtClean="0">
                <a:latin typeface="Courier New" pitchFamily="49" charset="0"/>
              </a:rPr>
              <a:t>TreeNode.h</a:t>
            </a:r>
            <a:r>
              <a:rPr lang="en-US" sz="1600" dirty="0" smtClean="0">
                <a:latin typeface="Courier New" pitchFamily="49" charset="0"/>
              </a:rPr>
              <a:t>"</a:t>
            </a:r>
            <a:endParaRPr lang="en-US" sz="1600" dirty="0">
              <a:latin typeface="Courier New" pitchFamily="49" charset="0"/>
            </a:endParaRP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</a:rPr>
              <a:t>incr</a:t>
            </a:r>
            <a:r>
              <a:rPr lang="en-US" sz="1600" dirty="0" smtClean="0">
                <a:latin typeface="Courier New" pitchFamily="49" charset="0"/>
              </a:rPr>
              <a:t>(){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	return ++count;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}	</a:t>
            </a:r>
            <a:r>
              <a:rPr lang="en-US" sz="1600" dirty="0">
                <a:latin typeface="Courier New" pitchFamily="49" charset="0"/>
              </a:rPr>
              <a:t>//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>
                <a:latin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</a:rPr>
              <a:t>incr</a:t>
            </a:r>
            <a:r>
              <a:rPr lang="en-US" sz="1600" dirty="0" smtClean="0">
                <a:latin typeface="Courier New" pitchFamily="49" charset="0"/>
              </a:rPr>
              <a:t>()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</a:rPr>
              <a:t>getCount</a:t>
            </a:r>
            <a:r>
              <a:rPr lang="en-US" sz="1600" dirty="0" smtClean="0">
                <a:latin typeface="Courier New" pitchFamily="49" charset="0"/>
              </a:rPr>
              <a:t>(){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return </a:t>
            </a:r>
            <a:r>
              <a:rPr lang="en-US" sz="1600" dirty="0" smtClean="0">
                <a:latin typeface="Courier New" pitchFamily="49" charset="0"/>
              </a:rPr>
              <a:t>count</a:t>
            </a:r>
            <a:r>
              <a:rPr lang="en-US" sz="1600" dirty="0">
                <a:latin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}</a:t>
            </a: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dirty="0">
                <a:latin typeface="Courier New" pitchFamily="49" charset="0"/>
              </a:rPr>
              <a:t>//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>
                <a:latin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</a:rPr>
              <a:t>getCount</a:t>
            </a:r>
            <a:r>
              <a:rPr lang="en-US" sz="1600" dirty="0" smtClean="0">
                <a:latin typeface="Courier New" pitchFamily="49" charset="0"/>
              </a:rPr>
              <a:t>()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::~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{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delete left;</a:t>
            </a: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	delete right;</a:t>
            </a: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	delete word;</a:t>
            </a: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}	//</a:t>
            </a:r>
            <a:r>
              <a:rPr lang="en-US" sz="1600" dirty="0">
                <a:latin typeface="Courier New" pitchFamily="49" charset="0"/>
              </a:rPr>
              <a:t>	 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>
                <a:latin typeface="Courier New" pitchFamily="49" charset="0"/>
              </a:rPr>
              <a:t>::~</a:t>
            </a:r>
            <a:r>
              <a:rPr lang="en-US" sz="1600" dirty="0" err="1">
                <a:latin typeface="Courier New" pitchFamily="49" charset="0"/>
              </a:rPr>
              <a:t>TreeNode</a:t>
            </a:r>
            <a:endParaRPr lang="en-US" sz="1600" dirty="0">
              <a:latin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24200" y="2971800"/>
            <a:ext cx="5922610" cy="1905000"/>
            <a:chOff x="3124200" y="2971800"/>
            <a:chExt cx="5922610" cy="1905000"/>
          </a:xfrm>
        </p:grpSpPr>
        <p:sp>
          <p:nvSpPr>
            <p:cNvPr id="5" name="TextBox 4"/>
            <p:cNvSpPr txBox="1"/>
            <p:nvPr/>
          </p:nvSpPr>
          <p:spPr>
            <a:xfrm>
              <a:off x="5715000" y="3434452"/>
              <a:ext cx="3331810" cy="400110"/>
            </a:xfrm>
            <a:prstGeom prst="rect">
              <a:avLst/>
            </a:prstGeom>
            <a:solidFill>
              <a:srgbClr val="A8A8EA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itchFamily="34" charset="0"/>
                </a:rPr>
                <a:t>Scope Resolution operator ‘::’</a:t>
              </a:r>
            </a:p>
          </p:txBody>
        </p:sp>
        <p:cxnSp>
          <p:nvCxnSpPr>
            <p:cNvPr id="9" name="Straight Arrow Connector 8"/>
            <p:cNvCxnSpPr>
              <a:stCxn id="5" idx="1"/>
            </p:cNvCxnSpPr>
            <p:nvPr/>
          </p:nvCxnSpPr>
          <p:spPr bwMode="auto">
            <a:xfrm flipH="1" flipV="1">
              <a:off x="3276600" y="2971800"/>
              <a:ext cx="2438400" cy="66270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  <p:cxnSp>
          <p:nvCxnSpPr>
            <p:cNvPr id="10" name="Straight Arrow Connector 9"/>
            <p:cNvCxnSpPr>
              <a:stCxn id="5" idx="1"/>
            </p:cNvCxnSpPr>
            <p:nvPr/>
          </p:nvCxnSpPr>
          <p:spPr bwMode="auto">
            <a:xfrm flipH="1">
              <a:off x="3733800" y="3634507"/>
              <a:ext cx="1981200" cy="30827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  <p:cxnSp>
          <p:nvCxnSpPr>
            <p:cNvPr id="13" name="Straight Arrow Connector 12"/>
            <p:cNvCxnSpPr>
              <a:stCxn id="5" idx="1"/>
            </p:cNvCxnSpPr>
            <p:nvPr/>
          </p:nvCxnSpPr>
          <p:spPr bwMode="auto">
            <a:xfrm flipH="1">
              <a:off x="3124200" y="3634507"/>
              <a:ext cx="2590800" cy="124229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</p:grp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10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50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 Observation</a:t>
            </a:r>
          </a:p>
        </p:txBody>
      </p:sp>
      <p:sp>
        <p:nvSpPr>
          <p:cNvPr id="405510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As a rule of thumb, data members should be declared </a:t>
            </a:r>
            <a:r>
              <a:rPr lang="en-US" sz="2800" i="1" dirty="0">
                <a:latin typeface="+mn-lt"/>
              </a:rPr>
              <a:t>private</a:t>
            </a:r>
          </a:p>
          <a:p>
            <a:r>
              <a:rPr lang="en-US" sz="2800" dirty="0">
                <a:latin typeface="+mn-lt"/>
              </a:rPr>
              <a:t>Member functions should be declared </a:t>
            </a:r>
            <a:r>
              <a:rPr lang="en-US" sz="2800" i="1" dirty="0">
                <a:latin typeface="+mn-lt"/>
              </a:rPr>
              <a:t>public</a:t>
            </a:r>
            <a:endParaRPr lang="en-US" sz="2800" dirty="0">
              <a:latin typeface="+mn-lt"/>
            </a:endParaRPr>
          </a:p>
          <a:p>
            <a:pPr lvl="1"/>
            <a:r>
              <a:rPr lang="en-US" sz="2400" dirty="0">
                <a:latin typeface="+mn-lt"/>
              </a:rPr>
              <a:t>Except member functions that are accessed only by other member functions of the class</a:t>
            </a:r>
            <a:r>
              <a:rPr lang="en-US" sz="2400" dirty="0" smtClean="0">
                <a:latin typeface="+mn-lt"/>
              </a:rPr>
              <a:t>.</a:t>
            </a:r>
            <a:endParaRPr lang="en-US" sz="1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Often useful to have </a:t>
            </a:r>
            <a:r>
              <a:rPr lang="en-US" sz="2800" i="1" dirty="0">
                <a:latin typeface="+mn-lt"/>
              </a:rPr>
              <a:t>get()</a:t>
            </a:r>
            <a:r>
              <a:rPr lang="en-US" sz="2800" dirty="0">
                <a:latin typeface="+mn-lt"/>
              </a:rPr>
              <a:t> and </a:t>
            </a:r>
            <a:r>
              <a:rPr lang="en-US" sz="2800" i="1" dirty="0">
                <a:latin typeface="+mn-lt"/>
              </a:rPr>
              <a:t>set()</a:t>
            </a:r>
            <a:r>
              <a:rPr lang="en-US" sz="2800" dirty="0">
                <a:latin typeface="+mn-lt"/>
              </a:rPr>
              <a:t> member functions</a:t>
            </a:r>
          </a:p>
          <a:p>
            <a:pPr lvl="1"/>
            <a:r>
              <a:rPr lang="en-US" sz="2400" dirty="0">
                <a:latin typeface="+mn-lt"/>
              </a:rPr>
              <a:t>To access private members in </a:t>
            </a:r>
            <a:r>
              <a:rPr lang="en-US" sz="2400" u="sng" dirty="0">
                <a:latin typeface="+mn-lt"/>
              </a:rPr>
              <a:t>controlled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ways.</a:t>
            </a:r>
          </a:p>
          <a:p>
            <a:pPr lvl="1"/>
            <a:r>
              <a:rPr lang="en-US" sz="2400" dirty="0" smtClean="0"/>
              <a:t>Remember, you want to be able to change the implementation without changing the interface.</a:t>
            </a:r>
          </a:p>
          <a:p>
            <a:pPr lvl="2"/>
            <a:r>
              <a:rPr lang="en-US" sz="2000" dirty="0" smtClean="0">
                <a:latin typeface="+mn-lt"/>
              </a:rPr>
              <a:t>If you ever need or want to.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11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77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Namespace</a:t>
            </a:r>
            <a:endParaRPr lang="en-US"/>
          </a:p>
        </p:txBody>
      </p:sp>
      <p:sp>
        <p:nvSpPr>
          <p:cNvPr id="41165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534400" cy="4171950"/>
          </a:xfrm>
        </p:spPr>
        <p:txBody>
          <a:bodyPr/>
          <a:lstStyle/>
          <a:p>
            <a:r>
              <a:rPr lang="en-US" dirty="0" smtClean="0"/>
              <a:t>A logical grouping of names</a:t>
            </a:r>
          </a:p>
          <a:p>
            <a:r>
              <a:rPr lang="en-US" dirty="0" smtClean="0"/>
              <a:t>… to set them apart from other names</a:t>
            </a:r>
          </a:p>
          <a:p>
            <a:r>
              <a:rPr lang="en-US" dirty="0" smtClean="0"/>
              <a:t>… to avoid conflicts among similar names</a:t>
            </a:r>
          </a:p>
          <a:p>
            <a:r>
              <a:rPr lang="en-US" dirty="0" smtClean="0"/>
              <a:t>See §8.2</a:t>
            </a:r>
          </a:p>
          <a:p>
            <a:r>
              <a:rPr lang="en-US" dirty="0" smtClean="0"/>
              <a:t>Each class is its own namespace</a:t>
            </a:r>
          </a:p>
          <a:p>
            <a:r>
              <a:rPr lang="en-US" dirty="0" smtClean="0"/>
              <a:t>Other namespaces can be defined — §11.2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2603-ED4E-4BA4-8A75-8E4945E6B7F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75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1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1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1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Resolution Operator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US" sz="2800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800" i="1" dirty="0" err="1">
                <a:solidFill>
                  <a:srgbClr val="0000FF"/>
                </a:solidFill>
                <a:latin typeface="+mn-lt"/>
              </a:rPr>
              <a:t>TreeNode</a:t>
            </a:r>
            <a:r>
              <a:rPr lang="en-US" sz="2800" i="1" dirty="0">
                <a:solidFill>
                  <a:srgbClr val="0000FF"/>
                </a:solidFill>
                <a:latin typeface="+mn-lt"/>
              </a:rPr>
              <a:t>::</a:t>
            </a:r>
            <a:r>
              <a:rPr lang="en-US" sz="2800" i="1" dirty="0" err="1">
                <a:solidFill>
                  <a:srgbClr val="0000FF"/>
                </a:solidFill>
                <a:latin typeface="+mn-lt"/>
              </a:rPr>
              <a:t>incr</a:t>
            </a:r>
            <a:r>
              <a:rPr lang="en-US" sz="2800" i="1" dirty="0">
                <a:solidFill>
                  <a:srgbClr val="0000FF"/>
                </a:solidFill>
                <a:latin typeface="+mn-lt"/>
              </a:rPr>
              <a:t>()</a:t>
            </a:r>
            <a:br>
              <a:rPr lang="en-US" sz="2800" i="1" dirty="0">
                <a:solidFill>
                  <a:srgbClr val="0000FF"/>
                </a:solidFill>
                <a:latin typeface="+mn-lt"/>
              </a:rPr>
            </a:br>
            <a:r>
              <a:rPr lang="en-US" sz="2800" i="1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US" sz="2800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800" i="1" dirty="0" err="1">
                <a:solidFill>
                  <a:srgbClr val="0000FF"/>
                </a:solidFill>
                <a:latin typeface="+mn-lt"/>
              </a:rPr>
              <a:t>TreeNode</a:t>
            </a:r>
            <a:r>
              <a:rPr lang="en-US" sz="2800" i="1" dirty="0">
                <a:solidFill>
                  <a:srgbClr val="0000FF"/>
                </a:solidFill>
                <a:latin typeface="+mn-lt"/>
              </a:rPr>
              <a:t>::</a:t>
            </a:r>
            <a:r>
              <a:rPr lang="en-US" sz="2800" i="1" dirty="0" err="1">
                <a:solidFill>
                  <a:srgbClr val="0000FF"/>
                </a:solidFill>
                <a:latin typeface="+mn-lt"/>
              </a:rPr>
              <a:t>getCount</a:t>
            </a:r>
            <a:r>
              <a:rPr lang="en-US" sz="2800" i="1" dirty="0">
                <a:solidFill>
                  <a:srgbClr val="0000FF"/>
                </a:solidFill>
                <a:latin typeface="+mn-lt"/>
              </a:rPr>
              <a:t>()</a:t>
            </a:r>
            <a:br>
              <a:rPr lang="en-US" sz="2800" i="1" dirty="0">
                <a:solidFill>
                  <a:srgbClr val="0000FF"/>
                </a:solidFill>
                <a:latin typeface="+mn-lt"/>
              </a:rPr>
            </a:br>
            <a:r>
              <a:rPr lang="en-US" sz="2800" i="1" dirty="0" err="1">
                <a:solidFill>
                  <a:srgbClr val="0000FF"/>
                </a:solidFill>
                <a:latin typeface="+mn-lt"/>
              </a:rPr>
              <a:t>TreeNode</a:t>
            </a:r>
            <a:r>
              <a:rPr lang="en-US" sz="2800" i="1" dirty="0">
                <a:solidFill>
                  <a:srgbClr val="0000FF"/>
                </a:solidFill>
                <a:latin typeface="+mn-lt"/>
              </a:rPr>
              <a:t>::</a:t>
            </a:r>
            <a:r>
              <a:rPr lang="en-US" sz="2800" i="1" dirty="0" err="1">
                <a:solidFill>
                  <a:srgbClr val="0000FF"/>
                </a:solidFill>
                <a:latin typeface="+mn-lt"/>
              </a:rPr>
              <a:t>TreeNode</a:t>
            </a:r>
            <a:r>
              <a:rPr lang="en-US" sz="2800" i="1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sz="2800" i="1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en-US" sz="2800" i="1" dirty="0">
                <a:solidFill>
                  <a:srgbClr val="0000FF"/>
                </a:solidFill>
                <a:latin typeface="+mn-lt"/>
              </a:rPr>
              <a:t> string &amp;w);</a:t>
            </a:r>
            <a:endParaRPr lang="en-US" sz="2800" dirty="0">
              <a:latin typeface="+mn-lt"/>
            </a:endParaRPr>
          </a:p>
          <a:p>
            <a:pPr lvl="1"/>
            <a:r>
              <a:rPr lang="en-US" sz="2400" dirty="0">
                <a:latin typeface="+mn-lt"/>
              </a:rPr>
              <a:t>The methods named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>
                <a:latin typeface="+mn-lt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+mn-lt"/>
              </a:rPr>
              <a:t> defined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latin typeface="+mn-lt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i="1" dirty="0">
              <a:latin typeface="+mn-lt"/>
            </a:endParaRPr>
          </a:p>
          <a:p>
            <a:r>
              <a:rPr lang="en-US" sz="2800" i="1" dirty="0" err="1" smtClean="0">
                <a:solidFill>
                  <a:srgbClr val="0000FF"/>
                </a:solidFill>
                <a:latin typeface="+mn-lt"/>
              </a:rPr>
              <a:t>std</a:t>
            </a:r>
            <a:r>
              <a:rPr lang="en-US" sz="2800" i="1" dirty="0" smtClean="0">
                <a:solidFill>
                  <a:srgbClr val="0000FF"/>
                </a:solidFill>
                <a:latin typeface="+mn-lt"/>
              </a:rPr>
              <a:t>::</a:t>
            </a:r>
            <a:r>
              <a:rPr lang="en-US" sz="2800" i="1" dirty="0" err="1" smtClean="0">
                <a:solidFill>
                  <a:srgbClr val="0000FF"/>
                </a:solidFill>
                <a:latin typeface="+mn-lt"/>
              </a:rPr>
              <a:t>cout</a:t>
            </a:r>
            <a:endParaRPr lang="en-US" sz="2800" dirty="0" smtClean="0">
              <a:latin typeface="+mn-lt"/>
            </a:endParaRPr>
          </a:p>
          <a:p>
            <a:pPr lvl="1"/>
            <a:r>
              <a:rPr lang="en-US" sz="2400" dirty="0" smtClean="0">
                <a:latin typeface="+mn-lt"/>
              </a:rPr>
              <a:t>The object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that is declared in namespace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endParaRPr lang="en-US" sz="2400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13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51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“Using”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Make one or more names from a namespace available in current scope</a:t>
            </a:r>
          </a:p>
          <a:p>
            <a:pPr lvl="1"/>
            <a:r>
              <a:rPr lang="en-US" sz="2400" dirty="0" smtClean="0"/>
              <a:t>Without specifying scope resolution operator each time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E.g.,</a:t>
            </a:r>
          </a:p>
          <a:p>
            <a:pPr lvl="1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3549565"/>
            <a:ext cx="3652127" cy="1133644"/>
          </a:xfrm>
          <a:prstGeom prst="rect">
            <a:avLst/>
          </a:prstGeom>
          <a:solidFill>
            <a:srgbClr val="EBAFA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>
            <a:spAutoFit/>
          </a:bodyPr>
          <a:lstStyle/>
          <a:p>
            <a:r>
              <a:rPr lang="en-US" sz="2400" dirty="0">
                <a:latin typeface="+mn-lt"/>
              </a:rPr>
              <a:t>These names may now be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used </a:t>
            </a:r>
            <a:r>
              <a:rPr lang="en-US" sz="2400" dirty="0" smtClean="0">
                <a:latin typeface="+mn-lt"/>
              </a:rPr>
              <a:t>in current scope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without </a:t>
            </a:r>
            <a:r>
              <a:rPr lang="en-US" sz="2400" dirty="0">
                <a:latin typeface="+mn-lt"/>
              </a:rPr>
              <a:t>qualification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14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0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Common </a:t>
            </a:r>
            <a:r>
              <a:rPr lang="en-US" sz="4000" i="0"/>
              <a:t>C++</a:t>
            </a:r>
            <a:r>
              <a:rPr lang="en-US" sz="4000"/>
              <a:t> Programming Error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Forgetting to say </a:t>
            </a:r>
            <a:r>
              <a:rPr lang="en-US" sz="2800" dirty="0" smtClean="0">
                <a:latin typeface="+mn-lt"/>
              </a:rPr>
              <a:t>“</a:t>
            </a:r>
            <a:r>
              <a:rPr lang="en-US" sz="2800" i="1" dirty="0" smtClean="0">
                <a:latin typeface="+mn-lt"/>
              </a:rPr>
              <a:t>using</a:t>
            </a:r>
            <a:r>
              <a:rPr lang="en-US" sz="2800" dirty="0">
                <a:latin typeface="+mn-lt"/>
              </a:rPr>
              <a:t>”</a:t>
            </a:r>
          </a:p>
          <a:p>
            <a:pPr lvl="1"/>
            <a:r>
              <a:rPr lang="en-US" sz="2400" dirty="0">
                <a:latin typeface="+mn-lt"/>
              </a:rPr>
              <a:t>You get undeclared identifiers</a:t>
            </a:r>
          </a:p>
          <a:p>
            <a:pPr lvl="1"/>
            <a:r>
              <a:rPr lang="en-US" sz="2400" dirty="0">
                <a:latin typeface="+mn-lt"/>
              </a:rPr>
              <a:t>Even though you include the appropriate header file!</a:t>
            </a:r>
          </a:p>
          <a:p>
            <a:pPr lvl="3"/>
            <a:endParaRPr lang="en-US" sz="1800" dirty="0">
              <a:latin typeface="+mn-lt"/>
            </a:endParaRPr>
          </a:p>
          <a:p>
            <a:r>
              <a:rPr lang="en-US" sz="2800" i="1" dirty="0">
                <a:latin typeface="+mn-lt"/>
              </a:rPr>
              <a:t>Using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+mn-lt"/>
              </a:rPr>
              <a:t>Bad style</a:t>
            </a:r>
          </a:p>
          <a:p>
            <a:pPr lvl="1"/>
            <a:r>
              <a:rPr lang="en-US" sz="2400" dirty="0">
                <a:latin typeface="+mn-lt"/>
              </a:rPr>
              <a:t>Makes </a:t>
            </a:r>
            <a:r>
              <a:rPr lang="en-US" sz="2400" i="1" dirty="0">
                <a:latin typeface="+mn-lt"/>
              </a:rPr>
              <a:t>all</a:t>
            </a:r>
            <a:r>
              <a:rPr lang="en-US" sz="2400" dirty="0">
                <a:latin typeface="+mn-lt"/>
              </a:rPr>
              <a:t> names in namespace </a:t>
            </a:r>
            <a:r>
              <a:rPr lang="en-US" sz="2400" i="1" dirty="0" err="1">
                <a:latin typeface="+mn-lt"/>
              </a:rPr>
              <a:t>std</a:t>
            </a:r>
            <a:r>
              <a:rPr lang="en-US" sz="2400" dirty="0">
                <a:latin typeface="+mn-lt"/>
              </a:rPr>
              <a:t> visible</a:t>
            </a:r>
          </a:p>
          <a:p>
            <a:pPr lvl="1"/>
            <a:r>
              <a:rPr lang="en-US" sz="2400" dirty="0">
                <a:latin typeface="+mn-lt"/>
              </a:rPr>
              <a:t>… whether you need them or not!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83074" y="3657600"/>
            <a:ext cx="1774460" cy="461665"/>
          </a:xfrm>
          <a:prstGeom prst="rect">
            <a:avLst/>
          </a:prstGeom>
          <a:solidFill>
            <a:srgbClr val="F0C2C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i.e., “naked”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15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9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38200" y="1752600"/>
            <a:ext cx="7721600" cy="1143000"/>
          </a:xfrm>
        </p:spPr>
        <p:txBody>
          <a:bodyPr/>
          <a:lstStyle/>
          <a:p>
            <a:r>
              <a:rPr lang="en-US" dirty="0" smtClean="0"/>
              <a:t>Constructors and Destructors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7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 and Destructors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i="1" dirty="0">
                <a:latin typeface="+mn-lt"/>
              </a:rPr>
              <a:t>Constructor:–</a:t>
            </a:r>
            <a:r>
              <a:rPr lang="en-US" sz="2800" dirty="0">
                <a:latin typeface="+mn-lt"/>
              </a:rPr>
              <a:t> a member function used to initialize the data of an object of a class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latin typeface="+mn-lt"/>
              </a:rPr>
              <a:t>Same name as class itself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latin typeface="+mn-lt"/>
              </a:rPr>
              <a:t>Cannot return anything, not even </a:t>
            </a:r>
            <a:r>
              <a:rPr lang="en-US" sz="2400" i="1" dirty="0">
                <a:latin typeface="+mn-lt"/>
              </a:rPr>
              <a:t>void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latin typeface="+mn-lt"/>
              </a:rPr>
              <a:t>A class may define more than one </a:t>
            </a:r>
            <a:r>
              <a:rPr lang="en-US" sz="2400" i="1" dirty="0">
                <a:latin typeface="+mn-lt"/>
              </a:rPr>
              <a:t>constructor</a:t>
            </a:r>
            <a:endParaRPr lang="en-US" sz="2400" dirty="0">
              <a:latin typeface="+mn-lt"/>
            </a:endParaRP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+mn-lt"/>
              </a:rPr>
              <a:t>With different parameter lists</a:t>
            </a:r>
          </a:p>
          <a:p>
            <a:pPr lvl="2">
              <a:spcBef>
                <a:spcPts val="0"/>
              </a:spcBef>
            </a:pPr>
            <a:r>
              <a:rPr lang="en-US" sz="2000" i="1" dirty="0">
                <a:latin typeface="+mn-lt"/>
              </a:rPr>
              <a:t>Default constructor</a:t>
            </a:r>
            <a:r>
              <a:rPr lang="en-US" sz="2000" dirty="0">
                <a:latin typeface="+mn-lt"/>
              </a:rPr>
              <a:t> has no parameters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+mn-lt"/>
              </a:rPr>
              <a:t>Called automatically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latin typeface="+mn-lt"/>
              </a:rPr>
              <a:t>When </a:t>
            </a:r>
            <a:r>
              <a:rPr lang="en-US" sz="2400" i="1" dirty="0">
                <a:latin typeface="+mn-lt"/>
              </a:rPr>
              <a:t>class</a:t>
            </a:r>
            <a:r>
              <a:rPr lang="en-US" sz="2400" dirty="0">
                <a:latin typeface="+mn-lt"/>
              </a:rPr>
              <a:t> object is declared as an automatic or static variable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latin typeface="+mn-lt"/>
              </a:rPr>
              <a:t>By </a:t>
            </a:r>
            <a:r>
              <a:rPr lang="en-US" sz="2400" i="1" dirty="0">
                <a:latin typeface="+mn-lt"/>
              </a:rPr>
              <a:t>new</a:t>
            </a:r>
            <a:r>
              <a:rPr lang="en-US" sz="2400" dirty="0">
                <a:latin typeface="+mn-lt"/>
              </a:rPr>
              <a:t> operator</a:t>
            </a: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6082708" y="3810000"/>
            <a:ext cx="2184509" cy="707886"/>
          </a:xfrm>
          <a:prstGeom prst="rect">
            <a:avLst/>
          </a:prstGeom>
          <a:solidFill>
            <a:srgbClr val="CFEFC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Compiler provides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one if you do not!</a:t>
            </a:r>
          </a:p>
        </p:txBody>
      </p:sp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914400" y="5887561"/>
            <a:ext cx="5168308" cy="641201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5400" tIns="12700" rIns="25400" bIns="12700" anchor="ctr">
            <a:spAutoFit/>
          </a:bodyPr>
          <a:lstStyle/>
          <a:p>
            <a:r>
              <a:rPr lang="en-US" sz="2000" dirty="0">
                <a:latin typeface="+mn-lt"/>
              </a:rPr>
              <a:t>Compiler’s default simply calls constructors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of data members of the class.</a:t>
            </a:r>
          </a:p>
        </p:txBody>
      </p:sp>
      <p:sp>
        <p:nvSpPr>
          <p:cNvPr id="407559" name="Text Box 7"/>
          <p:cNvSpPr txBox="1">
            <a:spLocks noChangeArrowheads="1"/>
          </p:cNvSpPr>
          <p:nvPr/>
        </p:nvSpPr>
        <p:spPr bwMode="auto">
          <a:xfrm>
            <a:off x="4724400" y="5029200"/>
            <a:ext cx="3634784" cy="764312"/>
          </a:xfrm>
          <a:prstGeom prst="rect">
            <a:avLst/>
          </a:prstGeom>
          <a:solidFill>
            <a:srgbClr val="A8A8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 anchorCtr="1">
            <a:spAutoFit/>
          </a:bodyPr>
          <a:lstStyle/>
          <a:p>
            <a:r>
              <a:rPr lang="en-US" sz="2400" dirty="0">
                <a:latin typeface="+mn-lt"/>
              </a:rPr>
              <a:t>For each element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in a </a:t>
            </a:r>
            <a:r>
              <a:rPr lang="en-US" sz="2400" i="1" dirty="0">
                <a:latin typeface="+mn-lt"/>
              </a:rPr>
              <a:t>new</a:t>
            </a:r>
            <a:r>
              <a:rPr lang="en-US" sz="2400" dirty="0">
                <a:latin typeface="+mn-lt"/>
              </a:rPr>
              <a:t> array!</a:t>
            </a:r>
            <a:endParaRPr lang="en-US" dirty="0">
              <a:latin typeface="+mn-lt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17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9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6" grpId="0" animBg="1"/>
      <p:bldP spid="407556" grpId="1" animBg="1"/>
      <p:bldP spid="407557" grpId="0" animBg="1"/>
      <p:bldP spid="4075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Constructors and Destructors (continued)</a:t>
            </a:r>
            <a:endParaRPr lang="en-US" dirty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5950"/>
            <a:ext cx="8686800" cy="41719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Destructor:– a function used to clean up an object of a class prior to deleting that object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Class name preceded by '~'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No parameters, no result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Called automatically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When function exits scope of automatic class object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By delete or delete[] operator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04E0-EB1A-40D7-A4F2-30772937939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5791200" y="3025048"/>
            <a:ext cx="2895600" cy="641201"/>
          </a:xfrm>
          <a:prstGeom prst="rect">
            <a:avLst/>
          </a:prstGeom>
          <a:solidFill>
            <a:srgbClr val="A8A8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>
            <a:spAutoFit/>
          </a:bodyPr>
          <a:lstStyle/>
          <a:p>
            <a:r>
              <a:rPr lang="en-US" sz="2000" dirty="0">
                <a:latin typeface="+mn-lt"/>
              </a:rPr>
              <a:t>Compiler </a:t>
            </a:r>
            <a:r>
              <a:rPr lang="en-US" sz="2000" dirty="0" smtClean="0">
                <a:latin typeface="+mn-lt"/>
              </a:rPr>
              <a:t>provides one if </a:t>
            </a:r>
            <a:r>
              <a:rPr lang="en-US" sz="2000" dirty="0">
                <a:latin typeface="+mn-lt"/>
              </a:rPr>
              <a:t>you do not!</a:t>
            </a:r>
          </a:p>
        </p:txBody>
      </p:sp>
      <p:sp>
        <p:nvSpPr>
          <p:cNvPr id="409605" name="Text Box 5"/>
          <p:cNvSpPr txBox="1">
            <a:spLocks noChangeArrowheads="1"/>
          </p:cNvSpPr>
          <p:nvPr/>
        </p:nvSpPr>
        <p:spPr bwMode="auto">
          <a:xfrm>
            <a:off x="914400" y="5775399"/>
            <a:ext cx="5091830" cy="641201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25400" tIns="12700" rIns="25400" bIns="12700" anchor="ctr">
            <a:spAutoFit/>
          </a:bodyPr>
          <a:lstStyle/>
          <a:p>
            <a:r>
              <a:rPr lang="en-US" sz="2000" dirty="0">
                <a:latin typeface="+mn-lt"/>
              </a:rPr>
              <a:t>Compiler’s default simply calls destructors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of data members of the class.</a:t>
            </a:r>
          </a:p>
        </p:txBody>
      </p:sp>
      <p:sp>
        <p:nvSpPr>
          <p:cNvPr id="409606" name="Text Box 6"/>
          <p:cNvSpPr txBox="1">
            <a:spLocks noChangeArrowheads="1"/>
          </p:cNvSpPr>
          <p:nvPr/>
        </p:nvSpPr>
        <p:spPr bwMode="auto">
          <a:xfrm>
            <a:off x="6096000" y="4876800"/>
            <a:ext cx="2895600" cy="641201"/>
          </a:xfrm>
          <a:prstGeom prst="rect">
            <a:avLst/>
          </a:prstGeom>
          <a:solidFill>
            <a:srgbClr val="F0C2C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5400" tIns="12700" rIns="25400" bIns="12700" anchor="ctr" anchorCtr="1">
            <a:spAutoFit/>
          </a:bodyPr>
          <a:lstStyle/>
          <a:p>
            <a:pPr algn="ctr"/>
            <a:r>
              <a:rPr lang="en-US" sz="2000" i="1" dirty="0">
                <a:latin typeface="+mn-lt"/>
              </a:rPr>
              <a:t>delete[]</a:t>
            </a:r>
            <a:r>
              <a:rPr lang="en-US" sz="2000" dirty="0">
                <a:latin typeface="+mn-lt"/>
              </a:rPr>
              <a:t> cleans up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each element of array</a:t>
            </a:r>
          </a:p>
        </p:txBody>
      </p:sp>
    </p:spTree>
    <p:extLst>
      <p:ext uri="{BB962C8B-B14F-4D97-AF65-F5344CB8AC3E}">
        <p14:creationId xmlns:p14="http://schemas.microsoft.com/office/powerpoint/2010/main" val="6400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 animBg="1"/>
      <p:bldP spid="409604" grpId="1" animBg="1"/>
      <p:bldP spid="409605" grpId="0" animBg="1"/>
      <p:bldP spid="409605" grpId="1" animBg="1"/>
      <p:bldP spid="40960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Destructors </a:t>
            </a:r>
            <a:r>
              <a:rPr lang="en-US" sz="2800" dirty="0"/>
              <a:t>(continued)</a:t>
            </a:r>
            <a:endParaRPr lang="en-US" sz="3600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/>
              <a:t>Constructors</a:t>
            </a:r>
            <a:r>
              <a:rPr lang="en-US" sz="2800" dirty="0"/>
              <a:t> – Similar to Java</a:t>
            </a:r>
          </a:p>
          <a:p>
            <a:pPr lvl="2"/>
            <a:endParaRPr lang="en-US" sz="2000" dirty="0"/>
          </a:p>
          <a:p>
            <a:r>
              <a:rPr lang="en-US" sz="2800" i="1" dirty="0"/>
              <a:t>Destructors</a:t>
            </a:r>
            <a:r>
              <a:rPr lang="en-US" sz="2800" dirty="0"/>
              <a:t> – No counterpart in Java</a:t>
            </a:r>
          </a:p>
          <a:p>
            <a:pPr lvl="2"/>
            <a:endParaRPr lang="en-US" sz="2000" dirty="0"/>
          </a:p>
          <a:p>
            <a:r>
              <a:rPr lang="en-US" sz="2800" dirty="0"/>
              <a:t>Purpose of </a:t>
            </a:r>
            <a:r>
              <a:rPr lang="en-US" sz="2800" i="1" dirty="0"/>
              <a:t>Destructors</a:t>
            </a:r>
          </a:p>
          <a:p>
            <a:pPr lvl="2"/>
            <a:r>
              <a:rPr lang="en-US" sz="2400" dirty="0"/>
              <a:t>Free dynamic storage pointed to only by members of object</a:t>
            </a:r>
          </a:p>
          <a:p>
            <a:pPr lvl="2"/>
            <a:r>
              <a:rPr lang="en-US" sz="2400" dirty="0"/>
              <a:t>Reduce reference count when object disappears</a:t>
            </a:r>
          </a:p>
          <a:p>
            <a:pPr lvl="2"/>
            <a:r>
              <a:rPr lang="en-US" sz="2400" dirty="0"/>
              <a:t>Safely close things – e.g., files</a:t>
            </a:r>
          </a:p>
          <a:p>
            <a:pPr lvl="2"/>
            <a:r>
              <a:rPr lang="en-US" sz="2400" b="1" dirty="0"/>
              <a:t>…</a:t>
            </a:r>
            <a:endParaRPr lang="en-US" sz="2000" b="1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19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5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i="1" dirty="0" err="1" smtClean="0"/>
              <a:t>struct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i="1" dirty="0" smtClean="0"/>
              <a:t>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i="1" dirty="0" smtClean="0"/>
              <a:t> in C++ in which all members are </a:t>
            </a:r>
            <a:r>
              <a:rPr lang="en-US" u="sng" dirty="0" smtClean="0"/>
              <a:t>by</a:t>
            </a:r>
            <a:r>
              <a:rPr lang="en-US" dirty="0" smtClean="0"/>
              <a:t> </a:t>
            </a:r>
            <a:r>
              <a:rPr lang="en-US" u="sng" dirty="0" smtClean="0"/>
              <a:t>default</a:t>
            </a:r>
            <a:r>
              <a:rPr lang="en-US" i="1" dirty="0" smtClean="0"/>
              <a:t> public</a:t>
            </a:r>
          </a:p>
          <a:p>
            <a:pPr lvl="1">
              <a:lnSpc>
                <a:spcPct val="110000"/>
              </a:lnSpc>
            </a:pPr>
            <a:r>
              <a:rPr lang="en-US" i="1" dirty="0" smtClean="0"/>
              <a:t>Stylistically, may be used like </a:t>
            </a:r>
            <a:r>
              <a:rPr lang="en-US" i="1" dirty="0" err="1" smtClean="0"/>
              <a:t>structs</a:t>
            </a:r>
            <a:r>
              <a:rPr lang="en-US" i="1" dirty="0" smtClean="0"/>
              <a:t> in </a:t>
            </a:r>
            <a:r>
              <a:rPr lang="en-US" dirty="0" smtClean="0"/>
              <a:t>C.</a:t>
            </a:r>
          </a:p>
          <a:p>
            <a:pPr lvl="1">
              <a:lnSpc>
                <a:spcPct val="110000"/>
              </a:lnSpc>
            </a:pPr>
            <a:endParaRPr lang="en-US" i="1" dirty="0"/>
          </a:p>
          <a:p>
            <a:pPr>
              <a:lnSpc>
                <a:spcPct val="110000"/>
              </a:lnSpc>
            </a:pPr>
            <a:r>
              <a:rPr lang="en-US" i="1" dirty="0" smtClean="0"/>
              <a:t>class</a:t>
            </a:r>
          </a:p>
          <a:p>
            <a:pPr lvl="1">
              <a:lnSpc>
                <a:spcPct val="110000"/>
              </a:lnSpc>
            </a:pPr>
            <a:r>
              <a:rPr lang="en-US" i="1" dirty="0" smtClean="0"/>
              <a:t>Definition of a new type of data structure, including member functions and member data</a:t>
            </a:r>
          </a:p>
          <a:p>
            <a:pPr lvl="1">
              <a:lnSpc>
                <a:spcPct val="110000"/>
              </a:lnSpc>
            </a:pPr>
            <a:r>
              <a:rPr lang="en-US" i="1" dirty="0" smtClean="0"/>
              <a:t>Similar to Java</a:t>
            </a:r>
          </a:p>
          <a:p>
            <a:pPr lvl="1">
              <a:lnSpc>
                <a:spcPct val="110000"/>
              </a:lnSpc>
            </a:pPr>
            <a:endParaRPr lang="en-US" i="1" dirty="0"/>
          </a:p>
          <a:p>
            <a:pPr>
              <a:lnSpc>
                <a:spcPct val="110000"/>
              </a:lnSpc>
            </a:pPr>
            <a:r>
              <a:rPr lang="en-US" i="1" dirty="0" smtClean="0"/>
              <a:t>Definitions</a:t>
            </a:r>
          </a:p>
          <a:p>
            <a:pPr lvl="1">
              <a:lnSpc>
                <a:spcPct val="110000"/>
              </a:lnSpc>
            </a:pPr>
            <a:r>
              <a:rPr lang="en-US" b="1" u="sng" dirty="0" smtClean="0"/>
              <a:t>Member</a:t>
            </a:r>
            <a:r>
              <a:rPr lang="en-US" dirty="0" smtClean="0"/>
              <a:t>:</a:t>
            </a:r>
            <a:r>
              <a:rPr lang="en-US" i="1" dirty="0" smtClean="0"/>
              <a:t> one of the data items or functions declared within the body of a class</a:t>
            </a:r>
          </a:p>
          <a:p>
            <a:pPr lvl="1">
              <a:lnSpc>
                <a:spcPct val="110000"/>
              </a:lnSpc>
            </a:pPr>
            <a:r>
              <a:rPr lang="en-US" b="1" u="sng" dirty="0" smtClean="0"/>
              <a:t>Object</a:t>
            </a:r>
            <a:r>
              <a:rPr lang="en-US" dirty="0" smtClean="0"/>
              <a:t>:</a:t>
            </a:r>
            <a:r>
              <a:rPr lang="en-US" i="1" dirty="0" smtClean="0"/>
              <a:t> an instance of a class, occupies memory, data values are populated in the instance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833837" y="5181600"/>
            <a:ext cx="2459263" cy="359073"/>
          </a:xfrm>
          <a:prstGeom prst="rect">
            <a:avLst/>
          </a:prstGeom>
          <a:solidFill>
            <a:srgbClr val="A8A8EA"/>
          </a:solidFill>
          <a:ln>
            <a:solidFill>
              <a:schemeClr val="tx1"/>
            </a:solidFill>
          </a:ln>
        </p:spPr>
        <p:txBody>
          <a:bodyPr wrap="none" lIns="25400" tIns="25400" rIns="25400" bIns="25400" rtlCol="0" anchor="ctr" anchorCtr="1">
            <a:spAutoFit/>
          </a:bodyPr>
          <a:lstStyle/>
          <a:p>
            <a:r>
              <a:rPr lang="en-US" sz="2000" b="0" i="1" dirty="0" smtClean="0">
                <a:latin typeface="Calibri" pitchFamily="34" charset="0"/>
              </a:rPr>
              <a:t>Field</a:t>
            </a:r>
            <a:r>
              <a:rPr lang="en-US" sz="2000" b="0" dirty="0" smtClean="0">
                <a:latin typeface="Calibri" pitchFamily="34" charset="0"/>
              </a:rPr>
              <a:t> or </a:t>
            </a:r>
            <a:r>
              <a:rPr lang="en-US" sz="2000" b="0" i="1" dirty="0" smtClean="0">
                <a:latin typeface="Calibri" pitchFamily="34" charset="0"/>
              </a:rPr>
              <a:t>method</a:t>
            </a:r>
            <a:r>
              <a:rPr lang="en-US" sz="2000" b="0" dirty="0" smtClean="0">
                <a:latin typeface="Calibri" pitchFamily="34" charset="0"/>
              </a:rPr>
              <a:t> in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2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8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Example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8008" y="2526509"/>
            <a:ext cx="4751622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TreeNode.cpp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</a:rPr>
              <a:t>TreeNode.h</a:t>
            </a:r>
            <a:r>
              <a:rPr lang="en-US" sz="1600" dirty="0" smtClean="0">
                <a:latin typeface="Courier New" pitchFamily="49" charset="0"/>
              </a:rPr>
              <a:t>“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//	other methods</a:t>
            </a:r>
            <a:endParaRPr lang="en-US" sz="1600" dirty="0">
              <a:latin typeface="Courier New" pitchFamily="49" charset="0"/>
            </a:endParaRP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string &amp;w</a:t>
            </a:r>
            <a:r>
              <a:rPr lang="en-US" sz="1600" dirty="0" smtClean="0">
                <a:latin typeface="Courier New" pitchFamily="49" charset="0"/>
              </a:rPr>
              <a:t>){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	...</a:t>
            </a:r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935141" y="1418511"/>
            <a:ext cx="3855543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TreeNode.h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</a:rPr>
              <a:t>&lt;string&gt;</a:t>
            </a:r>
            <a:endParaRPr lang="en-US" sz="1600" dirty="0">
              <a:latin typeface="Courier New" pitchFamily="49" charset="0"/>
            </a:endParaRP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class 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public:</a:t>
            </a: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	…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// other methods</a:t>
            </a:r>
          </a:p>
          <a:p>
            <a:pPr defTabSz="457200"/>
            <a:endParaRPr lang="en-US" sz="1600" dirty="0" smtClean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string &amp;w);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	~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();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  private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string word;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count;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>
                <a:latin typeface="Courier New" pitchFamily="49" charset="0"/>
              </a:rPr>
              <a:t> *left, *right;</a:t>
            </a:r>
            <a:br>
              <a:rPr lang="en-US" sz="1600" dirty="0">
                <a:latin typeface="Courier New" pitchFamily="49" charset="0"/>
              </a:rPr>
            </a:br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};	// class 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20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4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Must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 smtClean="0"/>
              <a:t> Constructor </a:t>
            </a:r>
            <a:r>
              <a:rPr lang="en-US" dirty="0"/>
              <a:t>Do?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(Allocate memory for whole object)</a:t>
            </a:r>
          </a:p>
          <a:p>
            <a:pPr lvl="2"/>
            <a:r>
              <a:rPr lang="en-US" sz="2400" dirty="0">
                <a:latin typeface="+mn-lt"/>
              </a:rPr>
              <a:t>Done </a:t>
            </a:r>
            <a:r>
              <a:rPr lang="en-US" sz="2400" i="1" dirty="0">
                <a:latin typeface="+mn-lt"/>
              </a:rPr>
              <a:t>before</a:t>
            </a:r>
            <a:r>
              <a:rPr lang="en-US" sz="2400" dirty="0">
                <a:latin typeface="+mn-lt"/>
              </a:rPr>
              <a:t> constructor method is </a:t>
            </a:r>
            <a:r>
              <a:rPr lang="en-US" sz="2400" dirty="0" smtClean="0">
                <a:latin typeface="+mn-lt"/>
              </a:rPr>
              <a:t>called</a:t>
            </a:r>
          </a:p>
          <a:p>
            <a:pPr lvl="2"/>
            <a:r>
              <a:rPr lang="en-US" sz="2400" dirty="0" smtClean="0">
                <a:latin typeface="+mn-lt"/>
              </a:rPr>
              <a:t>Compiler automatically generates code to do this</a:t>
            </a:r>
            <a:endParaRPr lang="en-US" sz="2400" dirty="0">
              <a:latin typeface="+mn-lt"/>
            </a:endParaRPr>
          </a:p>
          <a:p>
            <a:r>
              <a:rPr lang="en-US" sz="2800" dirty="0">
                <a:latin typeface="+mn-lt"/>
              </a:rPr>
              <a:t>Initialize </a:t>
            </a:r>
            <a:r>
              <a:rPr lang="en-US" sz="2800" i="1" dirty="0">
                <a:latin typeface="+mn-lt"/>
              </a:rPr>
              <a:t>left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 smtClean="0">
                <a:latin typeface="+mn-lt"/>
              </a:rPr>
              <a:t>right </a:t>
            </a:r>
            <a:r>
              <a:rPr lang="en-US" sz="2800" dirty="0" smtClean="0">
                <a:latin typeface="+mn-lt"/>
              </a:rPr>
              <a:t>members</a:t>
            </a:r>
            <a:endParaRPr lang="en-US" sz="2800" i="1" dirty="0">
              <a:latin typeface="+mn-lt"/>
            </a:endParaRPr>
          </a:p>
          <a:p>
            <a:pPr lvl="2"/>
            <a:r>
              <a:rPr lang="en-US" sz="2400" dirty="0">
                <a:latin typeface="+mn-lt"/>
              </a:rPr>
              <a:t>To </a:t>
            </a:r>
            <a:r>
              <a:rPr lang="en-US" sz="2400" i="1" dirty="0">
                <a:latin typeface="+mn-lt"/>
              </a:rPr>
              <a:t>zero </a:t>
            </a:r>
            <a:r>
              <a:rPr lang="en-US" sz="2400" dirty="0">
                <a:latin typeface="+mn-lt"/>
              </a:rPr>
              <a:t>(i.e., NULL)</a:t>
            </a:r>
          </a:p>
          <a:p>
            <a:r>
              <a:rPr lang="en-US" sz="2800" dirty="0">
                <a:latin typeface="+mn-lt"/>
              </a:rPr>
              <a:t>Initialize </a:t>
            </a:r>
            <a:r>
              <a:rPr lang="en-US" sz="2800" i="1" dirty="0" smtClean="0">
                <a:latin typeface="+mn-lt"/>
              </a:rPr>
              <a:t>count </a:t>
            </a:r>
            <a:r>
              <a:rPr lang="en-US" sz="2800" dirty="0" smtClean="0">
                <a:latin typeface="+mn-lt"/>
              </a:rPr>
              <a:t>member</a:t>
            </a:r>
            <a:endParaRPr lang="en-US" sz="2800" i="1" dirty="0">
              <a:latin typeface="+mn-lt"/>
            </a:endParaRPr>
          </a:p>
          <a:p>
            <a:pPr lvl="2"/>
            <a:r>
              <a:rPr lang="en-US" sz="2400" dirty="0">
                <a:latin typeface="+mn-lt"/>
              </a:rPr>
              <a:t>To </a:t>
            </a:r>
            <a:r>
              <a:rPr lang="en-US" sz="2400" i="1" dirty="0">
                <a:latin typeface="+mn-lt"/>
              </a:rPr>
              <a:t>1</a:t>
            </a:r>
            <a:endParaRPr lang="en-US" sz="2400" dirty="0">
              <a:latin typeface="+mn-lt"/>
            </a:endParaRPr>
          </a:p>
          <a:p>
            <a:r>
              <a:rPr lang="en-US" sz="2800" dirty="0">
                <a:latin typeface="+mn-lt"/>
              </a:rPr>
              <a:t>Create a string object </a:t>
            </a:r>
            <a:r>
              <a:rPr lang="en-US" sz="2800" i="1" dirty="0">
                <a:latin typeface="+mn-lt"/>
              </a:rPr>
              <a:t>word</a:t>
            </a:r>
            <a:r>
              <a:rPr lang="en-US" sz="2800" dirty="0">
                <a:latin typeface="+mn-lt"/>
              </a:rPr>
              <a:t> and initialize</a:t>
            </a:r>
          </a:p>
          <a:p>
            <a:pPr lvl="2"/>
            <a:r>
              <a:rPr lang="en-US" sz="2400" dirty="0">
                <a:latin typeface="+mn-lt"/>
              </a:rPr>
              <a:t>How</a:t>
            </a:r>
            <a:r>
              <a:rPr lang="en-US" sz="2400" dirty="0" smtClean="0">
                <a:latin typeface="+mn-lt"/>
              </a:rPr>
              <a:t>? We’ll see!</a:t>
            </a:r>
            <a:endParaRPr lang="en-US" sz="24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0600" y="3810000"/>
            <a:ext cx="4038600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Otherwise wouldn’t happen.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4267200" y="3810000"/>
            <a:ext cx="5334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4343400" y="4191000"/>
            <a:ext cx="4572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21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</a:t>
            </a:r>
            <a:r>
              <a:rPr lang="en-US" dirty="0" smtClean="0"/>
              <a:t>Example </a:t>
            </a:r>
            <a:r>
              <a:rPr lang="en-US" sz="2800" dirty="0">
                <a:solidFill>
                  <a:srgbClr val="000000"/>
                </a:solidFill>
              </a:rPr>
              <a:t>(continued)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8008" y="2403397"/>
            <a:ext cx="4751622" cy="280076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TreeNode.cpp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TreeNode.h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string &amp;w</a:t>
            </a:r>
            <a:r>
              <a:rPr lang="en-US" sz="1600" dirty="0" smtClean="0">
                <a:latin typeface="Courier New" pitchFamily="49" charset="0"/>
              </a:rPr>
              <a:t>){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	count = 1;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	left = 0;	// null pointer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	right = 0;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	word = w;</a:t>
            </a:r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935141" y="1418511"/>
            <a:ext cx="3855543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TreeNode.h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</a:rPr>
              <a:t>&lt;string&gt;</a:t>
            </a:r>
            <a:endParaRPr lang="en-US" sz="1600" dirty="0">
              <a:latin typeface="Courier New" pitchFamily="49" charset="0"/>
            </a:endParaRP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class 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public:</a:t>
            </a: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	…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// other methods</a:t>
            </a:r>
          </a:p>
          <a:p>
            <a:pPr defTabSz="457200"/>
            <a:endParaRPr lang="en-US" sz="1600" dirty="0" smtClean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string &amp;w);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	~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();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  private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string word;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count;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>
                <a:latin typeface="Courier New" pitchFamily="49" charset="0"/>
              </a:rPr>
              <a:t> *left, *right;</a:t>
            </a:r>
            <a:br>
              <a:rPr lang="en-US" sz="1600" dirty="0">
                <a:latin typeface="Courier New" pitchFamily="49" charset="0"/>
              </a:rPr>
            </a:br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};	// class 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22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1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Example </a:t>
            </a:r>
            <a:r>
              <a:rPr lang="en-US" sz="2800" dirty="0">
                <a:solidFill>
                  <a:srgbClr val="000000"/>
                </a:solidFill>
              </a:rPr>
              <a:t>(continued)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8008" y="2403397"/>
            <a:ext cx="4751622" cy="280076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TreeNode.cpp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</a:rPr>
              <a:t>"</a:t>
            </a:r>
            <a:r>
              <a:rPr lang="en-US" sz="1600" dirty="0" err="1" smtClean="0">
                <a:latin typeface="Courier New" pitchFamily="49" charset="0"/>
              </a:rPr>
              <a:t>TreeNode.h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string &amp;w</a:t>
            </a:r>
            <a:r>
              <a:rPr lang="en-US" sz="1600" dirty="0" smtClean="0">
                <a:latin typeface="Courier New" pitchFamily="49" charset="0"/>
              </a:rPr>
              <a:t>){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	count = 1;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	left = 0;	// null pointer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	right = 0;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	word = w; // Will this work?</a:t>
            </a:r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935141" y="1418511"/>
            <a:ext cx="3855543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TreeNode.h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</a:rPr>
              <a:t>&lt;string&gt;</a:t>
            </a:r>
            <a:endParaRPr lang="en-US" sz="1600" dirty="0">
              <a:latin typeface="Courier New" pitchFamily="49" charset="0"/>
            </a:endParaRP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class 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public:</a:t>
            </a: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	…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// other methods</a:t>
            </a:r>
          </a:p>
          <a:p>
            <a:pPr defTabSz="457200"/>
            <a:endParaRPr lang="en-US" sz="1600" dirty="0" smtClean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string &amp;w);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	~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();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  private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string word;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count;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>
                <a:latin typeface="Courier New" pitchFamily="49" charset="0"/>
              </a:rPr>
              <a:t> *left, *right;</a:t>
            </a:r>
            <a:br>
              <a:rPr lang="en-US" sz="1600" dirty="0">
                <a:latin typeface="Courier New" pitchFamily="49" charset="0"/>
              </a:rPr>
            </a:br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};	// class 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5809565"/>
            <a:ext cx="328089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string class supports '=' operator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(Does the right thing!)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1371600" y="4876801"/>
            <a:ext cx="0" cy="93276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stealth" w="lg" len="lg"/>
          </a:ln>
          <a:effectLst/>
        </p:spPr>
      </p:cxnSp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23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2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</a:t>
            </a:r>
            <a:r>
              <a:rPr lang="en-US" dirty="0" smtClean="0"/>
              <a:t>Example </a:t>
            </a:r>
            <a:r>
              <a:rPr lang="en-US" sz="2800" dirty="0">
                <a:solidFill>
                  <a:srgbClr val="000000"/>
                </a:solidFill>
              </a:rPr>
              <a:t>(continued)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8008" y="2403397"/>
            <a:ext cx="4751622" cy="280076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TreeNode.cpp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TreeNode.h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string &amp;w</a:t>
            </a:r>
            <a:r>
              <a:rPr lang="en-US" sz="1600" dirty="0" smtClean="0">
                <a:latin typeface="Courier New" pitchFamily="49" charset="0"/>
              </a:rPr>
              <a:t>){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	count = 1;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	left = 0;	// null pointer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	right = 0;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	word = w;</a:t>
            </a:r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935141" y="1418511"/>
            <a:ext cx="3855543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TreeNode.h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</a:rPr>
              <a:t>&lt;string&gt;</a:t>
            </a:r>
            <a:endParaRPr lang="en-US" sz="1600" dirty="0">
              <a:latin typeface="Courier New" pitchFamily="49" charset="0"/>
            </a:endParaRP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class 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public:</a:t>
            </a: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	…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// other methods</a:t>
            </a:r>
          </a:p>
          <a:p>
            <a:pPr defTabSz="457200"/>
            <a:endParaRPr lang="en-US" sz="1600" dirty="0" smtClean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string &amp;w);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	~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();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  private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string word;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count;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>
                <a:latin typeface="Courier New" pitchFamily="49" charset="0"/>
              </a:rPr>
              <a:t> *left, *right;</a:t>
            </a:r>
            <a:br>
              <a:rPr lang="en-US" sz="1600" dirty="0">
                <a:latin typeface="Courier New" pitchFamily="49" charset="0"/>
              </a:rPr>
            </a:br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};	// class 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endParaRPr lang="en-US" sz="1600" dirty="0">
              <a:latin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57200" y="4876800"/>
            <a:ext cx="1832938" cy="1207532"/>
            <a:chOff x="457200" y="4876800"/>
            <a:chExt cx="1832938" cy="1207532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5715000"/>
              <a:ext cx="1832938" cy="369332"/>
            </a:xfrm>
            <a:prstGeom prst="rect">
              <a:avLst/>
            </a:prstGeom>
            <a:solidFill>
              <a:srgbClr val="F0C2C2"/>
            </a:solidFill>
            <a:ln>
              <a:solidFill>
                <a:schemeClr val="tx1"/>
              </a:solidFill>
            </a:ln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1800" dirty="0" smtClean="0">
                  <a:latin typeface="Calibri" pitchFamily="34" charset="0"/>
                </a:rPr>
                <a:t>Another problem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V="1">
              <a:off x="1373669" y="4876800"/>
              <a:ext cx="0" cy="8382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stealth" w="lg" len="lg"/>
            </a:ln>
            <a:effectLst/>
          </p:spPr>
        </p:cxnSp>
      </p:grp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24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0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</a:t>
            </a:r>
            <a:r>
              <a:rPr lang="en-US" dirty="0" smtClean="0"/>
              <a:t>Example </a:t>
            </a:r>
            <a:r>
              <a:rPr lang="en-US" sz="2800" dirty="0">
                <a:solidFill>
                  <a:srgbClr val="000000"/>
                </a:solidFill>
              </a:rPr>
              <a:t>(continued)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8008" y="2403397"/>
            <a:ext cx="4751622" cy="280076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TreeNode.cpp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TreeNode.h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string &amp;w</a:t>
            </a:r>
            <a:r>
              <a:rPr lang="en-US" sz="1600" dirty="0" smtClean="0">
                <a:latin typeface="Courier New" pitchFamily="49" charset="0"/>
              </a:rPr>
              <a:t>){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	count = 1;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	left = 0;	// null pointer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	right = 0;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	word = w;</a:t>
            </a:r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935141" y="1418511"/>
            <a:ext cx="3855543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TreeNode.h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</a:rPr>
              <a:t>&lt;string&gt;</a:t>
            </a:r>
            <a:endParaRPr lang="en-US" sz="1600" dirty="0">
              <a:latin typeface="Courier New" pitchFamily="49" charset="0"/>
            </a:endParaRP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class 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public:</a:t>
            </a: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	…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// other methods</a:t>
            </a:r>
          </a:p>
          <a:p>
            <a:pPr defTabSz="457200"/>
            <a:endParaRPr lang="en-US" sz="1600" dirty="0" smtClean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string &amp;w);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	~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();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  private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string word;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count;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>
                <a:latin typeface="Courier New" pitchFamily="49" charset="0"/>
              </a:rPr>
              <a:t> *left, *right;</a:t>
            </a:r>
            <a:br>
              <a:rPr lang="en-US" sz="1600" dirty="0">
                <a:latin typeface="Courier New" pitchFamily="49" charset="0"/>
              </a:rPr>
            </a:br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};	// class 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334000"/>
            <a:ext cx="2805127" cy="1200329"/>
          </a:xfrm>
          <a:prstGeom prst="rect">
            <a:avLst/>
          </a:prstGeom>
          <a:solidFill>
            <a:srgbClr val="DBDBDB"/>
          </a:solidFill>
          <a:ln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pPr>
              <a:tabLst>
                <a:tab pos="461963" algn="l"/>
              </a:tabLst>
            </a:pPr>
            <a:r>
              <a:rPr lang="en-US" sz="1800" dirty="0" smtClean="0">
                <a:latin typeface="Calibri" pitchFamily="34" charset="0"/>
              </a:rPr>
              <a:t>Member “word” is </a:t>
            </a:r>
            <a:r>
              <a:rPr lang="en-US" sz="1800" dirty="0" err="1" smtClean="0">
                <a:latin typeface="Calibri" pitchFamily="34" charset="0"/>
              </a:rPr>
              <a:t>const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sym typeface="Symbol"/>
              </a:rPr>
              <a:t>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	may not be on left </a:t>
            </a:r>
            <a:br>
              <a:rPr lang="en-US" sz="1800" dirty="0" smtClean="0">
                <a:latin typeface="Calibri" pitchFamily="34" charset="0"/>
                <a:sym typeface="Symbol"/>
              </a:rPr>
            </a:br>
            <a:r>
              <a:rPr lang="en-US" sz="1800" dirty="0" smtClean="0">
                <a:latin typeface="Calibri" pitchFamily="34" charset="0"/>
                <a:sym typeface="Symbol"/>
              </a:rPr>
              <a:t>	</a:t>
            </a:r>
            <a:r>
              <a:rPr lang="en-US" sz="1800" i="1" dirty="0" smtClean="0">
                <a:latin typeface="Calibri" pitchFamily="34" charset="0"/>
                <a:sym typeface="Symbol"/>
              </a:rPr>
              <a:t>any</a:t>
            </a:r>
            <a:r>
              <a:rPr lang="en-US" sz="1800" dirty="0" smtClean="0">
                <a:latin typeface="Calibri" pitchFamily="34" charset="0"/>
                <a:sym typeface="Symbol"/>
              </a:rPr>
              <a:t> assignment!</a:t>
            </a:r>
          </a:p>
          <a:p>
            <a:pPr>
              <a:tabLst>
                <a:tab pos="461963" algn="l"/>
              </a:tabLst>
            </a:pPr>
            <a:r>
              <a:rPr lang="en-US" sz="1800" dirty="0" smtClean="0">
                <a:latin typeface="Calibri" pitchFamily="34" charset="0"/>
                <a:sym typeface="Symbol"/>
              </a:rPr>
              <a:t>Not even in constructors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 bwMode="auto">
          <a:xfrm flipV="1">
            <a:off x="3414727" y="5105400"/>
            <a:ext cx="1995473" cy="8287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25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76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– </a:t>
            </a:r>
            <a:r>
              <a:rPr lang="en-US" i="0"/>
              <a:t>Initializer List</a:t>
            </a:r>
            <a:endParaRPr lang="en-US"/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A list of member-value pairs</a:t>
            </a:r>
          </a:p>
          <a:p>
            <a:pPr lvl="1"/>
            <a:r>
              <a:rPr lang="en-US" sz="2400" dirty="0">
                <a:latin typeface="+mn-lt"/>
              </a:rPr>
              <a:t>Or member-constructor pairs</a:t>
            </a:r>
          </a:p>
          <a:p>
            <a:pPr lvl="3"/>
            <a:endParaRPr lang="en-US" sz="2400" dirty="0">
              <a:latin typeface="+mn-lt"/>
            </a:endParaRPr>
          </a:p>
          <a:p>
            <a:r>
              <a:rPr lang="en-US" sz="2800" dirty="0">
                <a:latin typeface="+mn-lt"/>
              </a:rPr>
              <a:t>Between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latin typeface="+mn-lt"/>
              </a:rPr>
              <a:t> of the constructor header and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sz="2800" dirty="0">
                <a:latin typeface="+mn-lt"/>
              </a:rPr>
              <a:t> of the constructor body</a:t>
            </a:r>
          </a:p>
          <a:p>
            <a:pPr lvl="1"/>
            <a:r>
              <a:rPr lang="en-US" sz="2400" dirty="0">
                <a:latin typeface="+mn-lt"/>
              </a:rPr>
              <a:t>Preceded by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US" sz="2400" dirty="0">
                <a:latin typeface="+mn-lt"/>
              </a:rPr>
              <a:t> and separated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26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</a:t>
            </a:r>
            <a:r>
              <a:rPr lang="en-US" dirty="0" smtClean="0"/>
              <a:t>Example </a:t>
            </a:r>
            <a:r>
              <a:rPr lang="en-US" sz="2800" dirty="0">
                <a:solidFill>
                  <a:srgbClr val="000000"/>
                </a:solidFill>
              </a:rPr>
              <a:t>(continued)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6200" y="1910954"/>
            <a:ext cx="4628190" cy="378565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TreeNode.cpp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TreeNode.h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string &amp;w</a:t>
            </a:r>
            <a:r>
              <a:rPr lang="en-US" sz="1600" dirty="0" smtClean="0">
                <a:latin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:</a:t>
            </a:r>
            <a:r>
              <a:rPr lang="en-US" sz="1600" dirty="0" smtClean="0">
                <a:latin typeface="Courier New" pitchFamily="49" charset="0"/>
              </a:rPr>
              <a:t>word(w), 		</a:t>
            </a:r>
            <a:r>
              <a:rPr lang="en-US" sz="1400" dirty="0" smtClean="0">
                <a:latin typeface="Courier New" pitchFamily="49" charset="0"/>
              </a:rPr>
              <a:t>//</a:t>
            </a:r>
            <a:r>
              <a:rPr lang="en-US" sz="1400" dirty="0">
                <a:latin typeface="Courier New" pitchFamily="49" charset="0"/>
              </a:rPr>
              <a:t>initialize word</a:t>
            </a:r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	count(1),		</a:t>
            </a:r>
            <a:r>
              <a:rPr lang="en-US" sz="1400" dirty="0">
                <a:latin typeface="Courier New" pitchFamily="49" charset="0"/>
              </a:rPr>
              <a:t>//initialize count</a:t>
            </a:r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	left(0</a:t>
            </a:r>
            <a:r>
              <a:rPr lang="en-US" sz="1600" dirty="0" smtClean="0">
                <a:latin typeface="Courier New" pitchFamily="49" charset="0"/>
              </a:rPr>
              <a:t>),		</a:t>
            </a:r>
            <a:r>
              <a:rPr lang="en-US" sz="1400" dirty="0" smtClean="0">
                <a:latin typeface="Courier New" pitchFamily="49" charset="0"/>
              </a:rPr>
              <a:t>//initialize left</a:t>
            </a:r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	right(0</a:t>
            </a:r>
            <a:r>
              <a:rPr lang="en-US" sz="1600" dirty="0" smtClean="0">
                <a:latin typeface="Courier New" pitchFamily="49" charset="0"/>
              </a:rPr>
              <a:t>)</a:t>
            </a:r>
            <a:r>
              <a:rPr lang="en-US" sz="1400" dirty="0">
                <a:latin typeface="Courier New" pitchFamily="49" charset="0"/>
              </a:rPr>
              <a:t>		//  and right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{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/* rest of constructor body */</a:t>
            </a:r>
            <a:br>
              <a:rPr lang="en-US" sz="1600" dirty="0">
                <a:latin typeface="Courier New" pitchFamily="49" charset="0"/>
              </a:rPr>
            </a:br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}	//	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constructor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935141" y="1418511"/>
            <a:ext cx="3855543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TreeNode.h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</a:rPr>
              <a:t>&lt;string&gt;</a:t>
            </a:r>
            <a:endParaRPr lang="en-US" sz="1600" dirty="0">
              <a:latin typeface="Courier New" pitchFamily="49" charset="0"/>
            </a:endParaRP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class 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public:</a:t>
            </a: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	…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// other methods</a:t>
            </a:r>
          </a:p>
          <a:p>
            <a:pPr defTabSz="457200"/>
            <a:endParaRPr lang="en-US" sz="1600" dirty="0" smtClean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string &amp;w);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	~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();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  private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string word;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count;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>
                <a:latin typeface="Courier New" pitchFamily="49" charset="0"/>
              </a:rPr>
              <a:t> *left, *right;</a:t>
            </a:r>
            <a:br>
              <a:rPr lang="en-US" sz="1600" dirty="0">
                <a:latin typeface="Courier New" pitchFamily="49" charset="0"/>
              </a:rPr>
            </a:br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};	// class 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 rot="20549718">
            <a:off x="4786461" y="1038613"/>
            <a:ext cx="4230137" cy="1196975"/>
          </a:xfrm>
          <a:prstGeom prst="rect">
            <a:avLst/>
          </a:prstGeom>
          <a:solidFill>
            <a:srgbClr val="F0C2C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>
                <a:latin typeface="+mn-lt"/>
              </a:rPr>
              <a:t>Invokes the </a:t>
            </a:r>
            <a:r>
              <a:rPr lang="en-US" sz="2400" i="1" dirty="0">
                <a:latin typeface="+mn-lt"/>
              </a:rPr>
              <a:t>string</a:t>
            </a:r>
            <a:r>
              <a:rPr lang="en-US" sz="2400" dirty="0">
                <a:latin typeface="+mn-lt"/>
              </a:rPr>
              <a:t> constructor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to create a new </a:t>
            </a:r>
            <a:r>
              <a:rPr lang="en-US" sz="2400" i="1" dirty="0" err="1">
                <a:latin typeface="+mn-lt"/>
              </a:rPr>
              <a:t>const</a:t>
            </a:r>
            <a:r>
              <a:rPr lang="en-US" sz="2400" i="1" dirty="0">
                <a:latin typeface="+mn-lt"/>
              </a:rPr>
              <a:t> string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object from the argument</a:t>
            </a: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rot="20549718" flipH="1">
            <a:off x="1661228" y="2857259"/>
            <a:ext cx="3318382" cy="1727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780739" y="6248400"/>
            <a:ext cx="6067861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Widely used in the design of C++ classes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27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3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are Constructors Called?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i="1" dirty="0">
                <a:latin typeface="+mn-lt"/>
              </a:rPr>
              <a:t>Global Scope — </a:t>
            </a:r>
            <a:r>
              <a:rPr lang="en-US" sz="2000" dirty="0">
                <a:latin typeface="+mn-lt"/>
              </a:rPr>
              <a:t>I.e., objects declared outside of any function</a:t>
            </a:r>
            <a:endParaRPr lang="en-US" sz="2000" i="1" dirty="0">
              <a:latin typeface="+mn-lt"/>
            </a:endParaRPr>
          </a:p>
          <a:p>
            <a:pPr lvl="1"/>
            <a:r>
              <a:rPr lang="en-US" sz="2400" dirty="0">
                <a:latin typeface="+mn-lt"/>
              </a:rPr>
              <a:t>Before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sz="2400" dirty="0">
                <a:latin typeface="+mn-lt"/>
              </a:rPr>
              <a:t> is called!</a:t>
            </a:r>
          </a:p>
          <a:p>
            <a:r>
              <a:rPr lang="en-US" sz="2800" i="1" dirty="0">
                <a:latin typeface="+mn-lt"/>
              </a:rPr>
              <a:t>Function or Block Scope — </a:t>
            </a:r>
            <a:r>
              <a:rPr lang="en-US" sz="2000" dirty="0">
                <a:latin typeface="+mn-lt"/>
              </a:rPr>
              <a:t>I.e., automatic variables and constants</a:t>
            </a:r>
          </a:p>
          <a:p>
            <a:pPr lvl="1"/>
            <a:r>
              <a:rPr lang="en-US" sz="2400" dirty="0">
                <a:latin typeface="+mn-lt"/>
              </a:rPr>
              <a:t>When execution reaches point where object is declared</a:t>
            </a:r>
          </a:p>
          <a:p>
            <a:pPr lvl="1"/>
            <a:r>
              <a:rPr lang="en-US" sz="2400" dirty="0">
                <a:latin typeface="+mn-lt"/>
              </a:rPr>
              <a:t>For </a:t>
            </a:r>
            <a:r>
              <a:rPr lang="en-US" sz="2400" i="1" dirty="0">
                <a:latin typeface="+mn-lt"/>
              </a:rPr>
              <a:t>static</a:t>
            </a:r>
            <a:r>
              <a:rPr lang="en-US" sz="2400" dirty="0">
                <a:latin typeface="+mn-lt"/>
              </a:rPr>
              <a:t> objects, the </a:t>
            </a:r>
            <a:r>
              <a:rPr lang="en-US" sz="2400" i="1" dirty="0">
                <a:latin typeface="+mn-lt"/>
              </a:rPr>
              <a:t>first time</a:t>
            </a:r>
            <a:r>
              <a:rPr lang="en-US" sz="2400" dirty="0">
                <a:latin typeface="+mn-lt"/>
              </a:rPr>
              <a:t> execution reaches point where object is declared</a:t>
            </a:r>
          </a:p>
          <a:p>
            <a:r>
              <a:rPr lang="en-US" sz="2800" i="1" dirty="0">
                <a:latin typeface="+mn-lt"/>
              </a:rPr>
              <a:t>Class Scope — </a:t>
            </a:r>
            <a:r>
              <a:rPr lang="en-US" sz="2000" dirty="0">
                <a:latin typeface="+mn-lt"/>
              </a:rPr>
              <a:t>I.e., data members of a class</a:t>
            </a:r>
          </a:p>
          <a:p>
            <a:pPr lvl="1"/>
            <a:r>
              <a:rPr lang="en-US" sz="2400" dirty="0">
                <a:latin typeface="+mn-lt"/>
              </a:rPr>
              <a:t>When class constructor executes initialization list (or enters block scope of constructor function)</a:t>
            </a:r>
          </a:p>
          <a:p>
            <a:r>
              <a:rPr lang="en-US" sz="2800" i="1" dirty="0">
                <a:latin typeface="+mn-lt"/>
              </a:rPr>
              <a:t>Dynamic objects</a:t>
            </a:r>
            <a:r>
              <a:rPr lang="en-US" sz="2800" dirty="0">
                <a:latin typeface="+mn-lt"/>
              </a:rPr>
              <a:t> — </a:t>
            </a:r>
            <a:r>
              <a:rPr lang="en-US" sz="2000" dirty="0">
                <a:latin typeface="+mn-lt"/>
              </a:rPr>
              <a:t>I.e., objects created by </a:t>
            </a:r>
            <a:r>
              <a:rPr lang="en-US" i="1" dirty="0">
                <a:latin typeface="+mn-lt"/>
              </a:rPr>
              <a:t>new</a:t>
            </a:r>
          </a:p>
          <a:p>
            <a:pPr lvl="1"/>
            <a:r>
              <a:rPr lang="en-US" sz="2400" dirty="0">
                <a:latin typeface="+mn-lt"/>
              </a:rPr>
              <a:t>Constructor is invoked by </a:t>
            </a:r>
            <a:r>
              <a:rPr lang="en-US" sz="2400" i="1" dirty="0">
                <a:latin typeface="+mn-lt"/>
              </a:rPr>
              <a:t>new</a:t>
            </a:r>
            <a:r>
              <a:rPr lang="en-US" sz="2400" dirty="0">
                <a:latin typeface="+mn-lt"/>
              </a:rPr>
              <a:t> operator</a:t>
            </a:r>
            <a:endParaRPr lang="en-US" sz="1800" b="1" dirty="0">
              <a:latin typeface="+mn-lt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28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13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Programming Error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Not providing a member initializer for a </a:t>
            </a:r>
            <a:r>
              <a:rPr lang="en-US" sz="2800" i="1" dirty="0" err="1">
                <a:latin typeface="+mn-lt"/>
              </a:rPr>
              <a:t>const</a:t>
            </a:r>
            <a:r>
              <a:rPr lang="en-US" sz="2800" dirty="0">
                <a:latin typeface="+mn-lt"/>
              </a:rPr>
              <a:t> data member is a compilation error.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29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6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In general, </a:t>
            </a:r>
            <a:r>
              <a:rPr lang="en-US" i="1" dirty="0" smtClean="0"/>
              <a:t>overloading</a:t>
            </a:r>
            <a:r>
              <a:rPr lang="en-US" dirty="0" smtClean="0"/>
              <a:t> means that the same symbol is used for more than one purpose.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Multiple variables with the same name.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Multiple functions with the same name.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Punctuation, e.g. 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+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-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*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&amp;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In OOP, </a:t>
            </a:r>
            <a:r>
              <a:rPr lang="en-US" i="1" dirty="0" smtClean="0"/>
              <a:t>method overriding </a:t>
            </a:r>
            <a:r>
              <a:rPr lang="en-US" dirty="0" smtClean="0"/>
              <a:t>is a </a:t>
            </a:r>
            <a:r>
              <a:rPr lang="en-US" u="sng" dirty="0" smtClean="0"/>
              <a:t>specific</a:t>
            </a:r>
            <a:r>
              <a:rPr lang="en-US" dirty="0" smtClean="0"/>
              <a:t> kind of overloading.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6C043-1860-4A23-B858-0F68066274F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83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Programming Error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A compilation error occurs if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a member object is not initialized with a member initializer 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latin typeface="+mn-lt"/>
              </a:rPr>
              <a:t>and</a:t>
            </a:r>
            <a:r>
              <a:rPr lang="en-US" sz="2800" dirty="0">
                <a:latin typeface="+mn-lt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the member object’s </a:t>
            </a:r>
            <a:r>
              <a:rPr lang="en-US" sz="2400" i="1" dirty="0">
                <a:latin typeface="+mn-lt"/>
              </a:rPr>
              <a:t>class</a:t>
            </a:r>
            <a:r>
              <a:rPr lang="en-US" sz="2400" dirty="0">
                <a:latin typeface="+mn-lt"/>
              </a:rPr>
              <a:t> does not provide a default constructor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+mn-lt"/>
              </a:rPr>
              <a:t>Even if member object’s class defines one or more constructors, but none is a default constructor!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30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1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Destructors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85950"/>
            <a:ext cx="8839200" cy="4171950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The opposite of constructors</a:t>
            </a:r>
          </a:p>
          <a:p>
            <a:pPr lvl="2"/>
            <a:endParaRPr lang="en-US" sz="2000" dirty="0">
              <a:latin typeface="+mn-lt"/>
            </a:endParaRPr>
          </a:p>
          <a:p>
            <a:r>
              <a:rPr lang="en-US" sz="2800" dirty="0">
                <a:latin typeface="+mn-lt"/>
              </a:rPr>
              <a:t>Called to clean up objects before deleting them</a:t>
            </a:r>
          </a:p>
          <a:p>
            <a:pPr lvl="1"/>
            <a:r>
              <a:rPr lang="en-US" sz="2400" dirty="0">
                <a:latin typeface="+mn-lt"/>
              </a:rPr>
              <a:t>Very important if your class has members that are objects of other classes</a:t>
            </a:r>
          </a:p>
          <a:p>
            <a:pPr lvl="1"/>
            <a:r>
              <a:rPr lang="en-US" sz="2400" dirty="0">
                <a:latin typeface="+mn-lt"/>
              </a:rPr>
              <a:t>E.g.,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lvl="2"/>
            <a:r>
              <a:rPr lang="en-US" sz="2000" dirty="0">
                <a:latin typeface="+mn-lt"/>
              </a:rPr>
              <a:t>Dynamically allocates array of characters to hold the string itself</a:t>
            </a:r>
          </a:p>
          <a:p>
            <a:pPr lvl="2"/>
            <a:r>
              <a:rPr lang="en-US" sz="2000" dirty="0">
                <a:latin typeface="+mn-lt"/>
              </a:rPr>
              <a:t>Must be freed before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+mn-lt"/>
              </a:rPr>
              <a:t> object can be deleted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31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 Example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8008" y="1541625"/>
            <a:ext cx="4504759" cy="452431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TreeNode.cpp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TreeNode.h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TreeNode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::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TreeNode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const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string &amp;w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:word(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newWord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),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initialize word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count(1),		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//initialize count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left(0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),		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//initialize left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right(0)</a:t>
            </a:r>
          </a:p>
          <a:p>
            <a:pPr defTabSz="457200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{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}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//	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TreeNode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constructor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::~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() {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if (left) delete left;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	if (right) delete right;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	left = right = 0;</a:t>
            </a: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}	//	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 destructor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935141" y="1418511"/>
            <a:ext cx="3855543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TreeNode.h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</a:rPr>
              <a:t>&lt;string&gt;</a:t>
            </a:r>
            <a:endParaRPr lang="en-US" sz="1600" dirty="0">
              <a:latin typeface="Courier New" pitchFamily="49" charset="0"/>
            </a:endParaRP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class 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public:</a:t>
            </a: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	…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// other methods</a:t>
            </a:r>
          </a:p>
          <a:p>
            <a:pPr defTabSz="457200"/>
            <a:endParaRPr lang="en-US" sz="1600" dirty="0" smtClean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string &amp;w);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	~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();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  private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string word;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count;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>
                <a:latin typeface="Courier New" pitchFamily="49" charset="0"/>
              </a:rPr>
              <a:t> *left, *right;</a:t>
            </a:r>
            <a:br>
              <a:rPr lang="en-US" sz="1600" dirty="0">
                <a:latin typeface="Courier New" pitchFamily="49" charset="0"/>
              </a:rPr>
            </a:br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};	// class 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32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574"/>
            <a:ext cx="7772400" cy="1143000"/>
          </a:xfrm>
        </p:spPr>
        <p:txBody>
          <a:bodyPr/>
          <a:lstStyle/>
          <a:p>
            <a:r>
              <a:rPr lang="en-US" dirty="0" smtClean="0"/>
              <a:t>Destructor Example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8008" y="1541625"/>
            <a:ext cx="4504759" cy="452431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TreeNode.cpp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TreeNode.h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TreeNode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::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TreeNode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const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string &amp;w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/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:word(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newWord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),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initialize word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count(1),		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//initialize count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left(0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),		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//initialize left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right(0)</a:t>
            </a:r>
          </a:p>
          <a:p>
            <a:pPr defTabSz="457200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{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}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//	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TreeNode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constructor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::~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() {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if (left) delete left;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	if (right) delete right;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	left = right = 0;</a:t>
            </a: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}	//	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 destructor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935141" y="1418511"/>
            <a:ext cx="3855543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TreeNode.h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defTabSz="457200"/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</a:rPr>
              <a:t>&lt;string&gt;</a:t>
            </a:r>
            <a:endParaRPr lang="en-US" sz="1600" dirty="0">
              <a:latin typeface="Courier New" pitchFamily="49" charset="0"/>
            </a:endParaRP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class 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public:</a:t>
            </a: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	…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// other methods</a:t>
            </a:r>
          </a:p>
          <a:p>
            <a:pPr defTabSz="457200"/>
            <a:endParaRPr lang="en-US" sz="1600" dirty="0" smtClean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string &amp;w);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	~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 smtClean="0">
                <a:latin typeface="Courier New" pitchFamily="49" charset="0"/>
              </a:rPr>
              <a:t>();</a:t>
            </a:r>
          </a:p>
          <a:p>
            <a:pPr defTabSz="457200"/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 smtClean="0">
                <a:latin typeface="Courier New" pitchFamily="49" charset="0"/>
              </a:rPr>
              <a:t>  private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457200"/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string word;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count;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TreeNode</a:t>
            </a:r>
            <a:r>
              <a:rPr lang="en-US" sz="1600" dirty="0">
                <a:latin typeface="Courier New" pitchFamily="49" charset="0"/>
              </a:rPr>
              <a:t> *left, *right;</a:t>
            </a:r>
            <a:br>
              <a:rPr lang="en-US" sz="1600" dirty="0">
                <a:latin typeface="Courier New" pitchFamily="49" charset="0"/>
              </a:rPr>
            </a:br>
            <a:endParaRPr lang="en-US" sz="1600" dirty="0">
              <a:latin typeface="Courier New" pitchFamily="49" charset="0"/>
            </a:endParaRPr>
          </a:p>
          <a:p>
            <a:pPr defTabSz="457200"/>
            <a:r>
              <a:rPr lang="en-US" sz="1600" dirty="0">
                <a:latin typeface="Courier New" pitchFamily="49" charset="0"/>
              </a:rPr>
              <a:t>};	// class </a:t>
            </a:r>
            <a:r>
              <a:rPr lang="en-US" sz="1600" dirty="0" err="1" smtClean="0">
                <a:latin typeface="Courier New" pitchFamily="49" charset="0"/>
              </a:rPr>
              <a:t>TreeNode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191000" y="838200"/>
            <a:ext cx="44958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+mn-lt"/>
              </a:rPr>
              <a:t>Note: destructor for </a:t>
            </a:r>
            <a:r>
              <a:rPr lang="en-US" sz="2000" i="1" dirty="0">
                <a:latin typeface="+mn-lt"/>
              </a:rPr>
              <a:t>string</a:t>
            </a:r>
            <a:r>
              <a:rPr lang="en-US" sz="2000" dirty="0">
                <a:latin typeface="+mn-lt"/>
              </a:rPr>
              <a:t> </a:t>
            </a:r>
            <a:r>
              <a:rPr lang="en-US" sz="2000" i="1" dirty="0">
                <a:latin typeface="+mn-lt"/>
              </a:rPr>
              <a:t>word</a:t>
            </a:r>
            <a:r>
              <a:rPr lang="en-US" sz="2000" dirty="0">
                <a:latin typeface="+mn-lt"/>
              </a:rPr>
              <a:t> and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for </a:t>
            </a:r>
            <a:r>
              <a:rPr lang="en-US" sz="2000" i="1" dirty="0">
                <a:latin typeface="+mn-lt"/>
              </a:rPr>
              <a:t>count</a:t>
            </a:r>
            <a:r>
              <a:rPr lang="en-US" sz="2000" dirty="0">
                <a:latin typeface="+mn-lt"/>
              </a:rPr>
              <a:t> are called automatically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(because these are in class scope).</a:t>
            </a:r>
          </a:p>
          <a:p>
            <a:r>
              <a:rPr lang="en-US" sz="2000" dirty="0">
                <a:latin typeface="+mn-lt"/>
              </a:rPr>
              <a:t>Destructors for </a:t>
            </a:r>
            <a:r>
              <a:rPr lang="en-US" sz="2000" i="1" dirty="0">
                <a:latin typeface="+mn-lt"/>
              </a:rPr>
              <a:t>left</a:t>
            </a:r>
            <a:r>
              <a:rPr lang="en-US" sz="2000" dirty="0">
                <a:latin typeface="+mn-lt"/>
              </a:rPr>
              <a:t> and </a:t>
            </a:r>
            <a:r>
              <a:rPr lang="en-US" sz="2000" i="1" dirty="0">
                <a:latin typeface="+mn-lt"/>
              </a:rPr>
              <a:t>right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are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called by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>
                <a:latin typeface="+mn-lt"/>
              </a:rPr>
              <a:t>because those</a:t>
            </a:r>
            <a:br>
              <a:rPr lang="en-US" sz="2000" dirty="0">
                <a:latin typeface="+mn-lt"/>
              </a:rPr>
            </a:br>
            <a:r>
              <a:rPr lang="en-US" sz="2000" dirty="0" smtClean="0">
                <a:latin typeface="+mn-lt"/>
              </a:rPr>
              <a:t>objects </a:t>
            </a:r>
            <a:r>
              <a:rPr lang="en-US" sz="2000" dirty="0">
                <a:latin typeface="+mn-lt"/>
              </a:rPr>
              <a:t>were allocated dynamically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33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68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are Destructors Called?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In opposite order of constructors (mostly)</a:t>
            </a:r>
          </a:p>
          <a:p>
            <a:pPr>
              <a:lnSpc>
                <a:spcPct val="90000"/>
              </a:lnSpc>
            </a:pPr>
            <a:r>
              <a:rPr lang="en-US" sz="2800" i="1" dirty="0" smtClean="0">
                <a:latin typeface="+mn-lt"/>
              </a:rPr>
              <a:t>Dynamic </a:t>
            </a:r>
            <a:r>
              <a:rPr lang="en-US" sz="2800" i="1" dirty="0">
                <a:latin typeface="+mn-lt"/>
              </a:rPr>
              <a:t>objects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+mn-lt"/>
              </a:rPr>
              <a:t>Invoked by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400" dirty="0">
                <a:latin typeface="+mn-lt"/>
              </a:rPr>
              <a:t> operator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latin typeface="+mn-lt"/>
              </a:rPr>
              <a:t>Class scope — </a:t>
            </a:r>
            <a:r>
              <a:rPr lang="en-US" sz="2000" dirty="0">
                <a:latin typeface="+mn-lt"/>
              </a:rPr>
              <a:t>I.e., data members of a class</a:t>
            </a:r>
            <a:endParaRPr lang="en-US" sz="2800" dirty="0">
              <a:latin typeface="+mn-lt"/>
            </a:endParaRP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+mn-lt"/>
              </a:rPr>
              <a:t>Invoked by destructor of class object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latin typeface="+mn-lt"/>
              </a:rPr>
              <a:t>Function or Block Scope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+mn-lt"/>
              </a:rPr>
              <a:t>When just before leaving the scope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latin typeface="+mn-lt"/>
              </a:rPr>
              <a:t>Global Scope</a:t>
            </a:r>
            <a:endParaRPr lang="en-US" sz="2800" dirty="0">
              <a:latin typeface="+mn-lt"/>
            </a:endParaRP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+mn-lt"/>
              </a:rPr>
              <a:t>After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</a:t>
            </a:r>
            <a:r>
              <a:rPr lang="en-US" sz="2400" dirty="0">
                <a:latin typeface="+mn-lt"/>
              </a:rPr>
              <a:t>has returned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34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78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7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99486" cy="859722"/>
          </a:xfrm>
        </p:spPr>
        <p:txBody>
          <a:bodyPr/>
          <a:lstStyle/>
          <a:p>
            <a:r>
              <a:rPr lang="en-US" sz="4000" dirty="0" smtClean="0"/>
              <a:t>Exceptions to </a:t>
            </a:r>
            <a:br>
              <a:rPr lang="en-US" sz="4000" dirty="0" smtClean="0"/>
            </a:br>
            <a:r>
              <a:rPr lang="en-US" sz="4000" dirty="0" smtClean="0"/>
              <a:t>calling destructors</a:t>
            </a:r>
            <a:endParaRPr lang="en-US" sz="4000" dirty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800" dirty="0">
                <a:latin typeface="+mn-lt"/>
              </a:rPr>
              <a:t> objects in function or block scope</a:t>
            </a:r>
          </a:p>
          <a:p>
            <a:pPr lvl="2"/>
            <a:r>
              <a:rPr lang="en-US" sz="2000" dirty="0">
                <a:latin typeface="+mn-lt"/>
              </a:rPr>
              <a:t>After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sz="2000" dirty="0">
                <a:latin typeface="+mn-lt"/>
              </a:rPr>
              <a:t> has returned but before calling destructors of objects in </a:t>
            </a:r>
            <a:r>
              <a:rPr lang="en-US" sz="2000" i="1" dirty="0">
                <a:latin typeface="+mn-lt"/>
              </a:rPr>
              <a:t>Global Scope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exit()</a:t>
            </a:r>
            <a:r>
              <a:rPr lang="en-US" sz="2800" dirty="0">
                <a:latin typeface="+mn-lt"/>
              </a:rPr>
              <a:t> function</a:t>
            </a:r>
          </a:p>
          <a:p>
            <a:pPr lvl="2"/>
            <a:r>
              <a:rPr lang="en-US" sz="2000" dirty="0">
                <a:latin typeface="+mn-lt"/>
              </a:rPr>
              <a:t>Destructors of </a:t>
            </a:r>
            <a:r>
              <a:rPr lang="en-US" sz="2000" i="1" dirty="0">
                <a:latin typeface="+mn-lt"/>
              </a:rPr>
              <a:t>automatic objects</a:t>
            </a:r>
            <a:r>
              <a:rPr lang="en-US" sz="2000" dirty="0">
                <a:latin typeface="+mn-lt"/>
              </a:rPr>
              <a:t> are </a:t>
            </a:r>
            <a:r>
              <a:rPr lang="en-US" sz="2000" i="1" dirty="0">
                <a:latin typeface="+mn-lt"/>
              </a:rPr>
              <a:t>not</a:t>
            </a:r>
            <a:r>
              <a:rPr lang="en-US" sz="2000" dirty="0">
                <a:latin typeface="+mn-lt"/>
              </a:rPr>
              <a:t> called</a:t>
            </a:r>
          </a:p>
          <a:p>
            <a:pPr lvl="2"/>
            <a:r>
              <a:rPr lang="en-US" sz="2000" dirty="0">
                <a:latin typeface="+mn-lt"/>
              </a:rPr>
              <a:t>Usually means abnormal termination of program, file cannot be opened, etc.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sz="2800" dirty="0">
                <a:latin typeface="+mn-lt"/>
              </a:rPr>
              <a:t> function</a:t>
            </a:r>
          </a:p>
          <a:p>
            <a:pPr lvl="2"/>
            <a:r>
              <a:rPr lang="en-US" sz="2000" dirty="0">
                <a:latin typeface="+mn-lt"/>
              </a:rPr>
              <a:t>No destructors are called</a:t>
            </a:r>
          </a:p>
          <a:p>
            <a:pPr lvl="2"/>
            <a:r>
              <a:rPr lang="en-US" sz="2000" dirty="0">
                <a:latin typeface="+mn-lt"/>
              </a:rPr>
              <a:t>Usually means serious error, etc.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35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6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88370" cy="859722"/>
          </a:xfrm>
        </p:spPr>
        <p:txBody>
          <a:bodyPr/>
          <a:lstStyle/>
          <a:p>
            <a:r>
              <a:rPr lang="en-US" dirty="0" smtClean="0"/>
              <a:t>Review — Dynamically </a:t>
            </a:r>
            <a:r>
              <a:rPr lang="en-US" dirty="0"/>
              <a:t>Allocated Objects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i="1" dirty="0">
                <a:latin typeface="+mn-lt"/>
              </a:rPr>
              <a:t>Always</a:t>
            </a:r>
            <a:r>
              <a:rPr lang="en-US" sz="2800" dirty="0">
                <a:latin typeface="+mn-lt"/>
              </a:rPr>
              <a:t>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800" dirty="0">
                <a:latin typeface="+mn-lt"/>
              </a:rPr>
              <a:t> operator (as in Java)</a:t>
            </a:r>
          </a:p>
          <a:p>
            <a:pPr lvl="2">
              <a:lnSpc>
                <a:spcPct val="110000"/>
              </a:lnSpc>
            </a:pPr>
            <a:r>
              <a:rPr lang="en-US" sz="2400" dirty="0">
                <a:latin typeface="+mn-lt"/>
              </a:rPr>
              <a:t>Returns pointer to object (as with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+mn-lt"/>
              </a:rPr>
              <a:t> in </a:t>
            </a:r>
            <a:r>
              <a:rPr lang="en-US" sz="2400" i="1" dirty="0">
                <a:latin typeface="+mn-lt"/>
              </a:rPr>
              <a:t>C</a:t>
            </a:r>
            <a:r>
              <a:rPr lang="en-US" sz="2400" dirty="0">
                <a:latin typeface="+mn-lt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800" i="1" dirty="0">
                <a:latin typeface="+mn-lt"/>
              </a:rPr>
              <a:t>Never</a:t>
            </a:r>
            <a:r>
              <a:rPr lang="en-US" sz="2800" dirty="0">
                <a:latin typeface="+mn-lt"/>
              </a:rPr>
              <a:t>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sz="2400" dirty="0">
                <a:latin typeface="+mn-lt"/>
              </a:rPr>
              <a:t>There is a lot more to creating an object in </a:t>
            </a:r>
            <a:r>
              <a:rPr lang="en-US" sz="2400" i="1" dirty="0">
                <a:latin typeface="+mn-lt"/>
              </a:rPr>
              <a:t>C</a:t>
            </a:r>
            <a:r>
              <a:rPr lang="en-US" sz="2400" dirty="0">
                <a:latin typeface="+mn-lt"/>
              </a:rPr>
              <a:t>++ than simply allocating memory</a:t>
            </a:r>
          </a:p>
          <a:p>
            <a:pPr lvl="2">
              <a:lnSpc>
                <a:spcPct val="11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+mn-lt"/>
              </a:rPr>
              <a:t> calls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+mn-lt"/>
              </a:rPr>
              <a:t> to allocate memory, calls constructor, sets up inheritance, finds the right polymorphic functions, etc.</a:t>
            </a:r>
          </a:p>
          <a:p>
            <a:pPr>
              <a:lnSpc>
                <a:spcPct val="110000"/>
              </a:lnSpc>
            </a:pPr>
            <a:r>
              <a:rPr lang="en-US" sz="2800" i="1" dirty="0">
                <a:latin typeface="+mn-lt"/>
              </a:rPr>
              <a:t>Always</a:t>
            </a:r>
            <a:r>
              <a:rPr lang="en-US" sz="2800" dirty="0">
                <a:latin typeface="+mn-lt"/>
              </a:rPr>
              <a:t>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800" dirty="0">
                <a:latin typeface="+mn-lt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  <a:r>
              <a:rPr lang="en-US" dirty="0"/>
              <a:t> </a:t>
            </a:r>
            <a:r>
              <a:rPr lang="en-US" sz="2800" dirty="0">
                <a:latin typeface="+mn-lt"/>
              </a:rPr>
              <a:t>operator</a:t>
            </a:r>
          </a:p>
          <a:p>
            <a:pPr lvl="2">
              <a:lnSpc>
                <a:spcPct val="110000"/>
              </a:lnSpc>
            </a:pPr>
            <a:r>
              <a:rPr lang="en-US" sz="2400" dirty="0">
                <a:latin typeface="+mn-lt"/>
              </a:rPr>
              <a:t>Invokes destructor, cleans up, calls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en-US" sz="2400" i="1" dirty="0">
                <a:latin typeface="+mn-lt"/>
              </a:rPr>
              <a:t>,</a:t>
            </a:r>
            <a:r>
              <a:rPr lang="en-US" sz="2400" dirty="0">
                <a:latin typeface="+mn-lt"/>
              </a:rPr>
              <a:t> etc.</a:t>
            </a:r>
          </a:p>
          <a:p>
            <a:pPr lvl="2">
              <a:lnSpc>
                <a:spcPct val="110000"/>
              </a:lnSpc>
            </a:pPr>
            <a:r>
              <a:rPr lang="en-US" sz="2400" dirty="0">
                <a:latin typeface="+mn-lt"/>
              </a:rPr>
              <a:t>Takes pointer to object</a:t>
            </a:r>
          </a:p>
          <a:p>
            <a:pPr>
              <a:lnSpc>
                <a:spcPct val="110000"/>
              </a:lnSpc>
            </a:pPr>
            <a:r>
              <a:rPr lang="en-US" sz="2800" i="1" dirty="0">
                <a:latin typeface="+mn-lt"/>
              </a:rPr>
              <a:t>Never</a:t>
            </a:r>
            <a:r>
              <a:rPr lang="en-US" sz="2800" dirty="0">
                <a:latin typeface="+mn-lt"/>
              </a:rPr>
              <a:t> 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en-US" dirty="0"/>
              <a:t> </a:t>
            </a:r>
            <a:r>
              <a:rPr lang="en-US" sz="2800" dirty="0">
                <a:latin typeface="+mn-lt"/>
              </a:rPr>
              <a:t>directly</a:t>
            </a:r>
          </a:p>
          <a:p>
            <a:pPr lvl="2">
              <a:lnSpc>
                <a:spcPct val="110000"/>
              </a:lnSpc>
            </a:pPr>
            <a:r>
              <a:rPr lang="en-US" sz="2400" dirty="0">
                <a:latin typeface="+mn-lt"/>
              </a:rPr>
              <a:t>For same reasons not to call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i="1" dirty="0">
              <a:latin typeface="+mn-lt"/>
              <a:cs typeface="Courier New" panose="02070309020205020404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sz="2400" dirty="0" smtClean="0">
                <a:latin typeface="+mn-lt"/>
              </a:rPr>
              <a:t>Memory </a:t>
            </a:r>
            <a:r>
              <a:rPr lang="en-US" sz="2400" dirty="0">
                <a:latin typeface="+mn-lt"/>
              </a:rPr>
              <a:t>leaks, </a:t>
            </a:r>
            <a:r>
              <a:rPr lang="en-US" sz="2400" dirty="0" smtClean="0">
                <a:latin typeface="+mn-lt"/>
              </a:rPr>
              <a:t>failure to clean up, etc</a:t>
            </a:r>
            <a:r>
              <a:rPr lang="en-US" sz="2400" dirty="0">
                <a:latin typeface="+mn-lt"/>
              </a:rPr>
              <a:t>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36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7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Constructor-Destructor Summary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Constructors are a big deal</a:t>
            </a:r>
          </a:p>
          <a:p>
            <a:pPr lvl="2"/>
            <a:r>
              <a:rPr lang="en-US" sz="2400" dirty="0">
                <a:latin typeface="+mn-lt"/>
              </a:rPr>
              <a:t>A class may have many constructors</a:t>
            </a:r>
          </a:p>
          <a:p>
            <a:pPr lvl="2"/>
            <a:r>
              <a:rPr lang="en-US" sz="2400" dirty="0">
                <a:latin typeface="+mn-lt"/>
              </a:rPr>
              <a:t>Different parameter lists</a:t>
            </a:r>
          </a:p>
          <a:p>
            <a:pPr lvl="2"/>
            <a:endParaRPr lang="en-US" sz="2400" dirty="0">
              <a:latin typeface="+mn-lt"/>
            </a:endParaRPr>
          </a:p>
          <a:p>
            <a:r>
              <a:rPr lang="en-US" sz="2800" dirty="0">
                <a:latin typeface="+mn-lt"/>
              </a:rPr>
              <a:t>Destructors are a </a:t>
            </a:r>
            <a:r>
              <a:rPr lang="en-US" sz="2800" dirty="0" smtClean="0">
                <a:latin typeface="+mn-lt"/>
              </a:rPr>
              <a:t>much bigger </a:t>
            </a:r>
            <a:r>
              <a:rPr lang="en-US" sz="2800" dirty="0">
                <a:latin typeface="+mn-lt"/>
              </a:rPr>
              <a:t>deal</a:t>
            </a:r>
          </a:p>
          <a:p>
            <a:pPr lvl="2"/>
            <a:r>
              <a:rPr lang="en-US" sz="2400" dirty="0">
                <a:latin typeface="+mn-lt"/>
              </a:rPr>
              <a:t>Class only has one destructor</a:t>
            </a:r>
          </a:p>
          <a:p>
            <a:pPr lvl="2"/>
            <a:r>
              <a:rPr lang="en-US" sz="2400" dirty="0">
                <a:latin typeface="+mn-lt"/>
              </a:rPr>
              <a:t>Must tidy up </a:t>
            </a:r>
            <a:r>
              <a:rPr lang="en-US" sz="2400" i="1" dirty="0">
                <a:latin typeface="+mn-lt"/>
              </a:rPr>
              <a:t>everything</a:t>
            </a:r>
            <a:r>
              <a:rPr lang="en-US" sz="2400" dirty="0">
                <a:latin typeface="+mn-lt"/>
              </a:rPr>
              <a:t> after itself</a:t>
            </a:r>
          </a:p>
          <a:p>
            <a:pPr lvl="3"/>
            <a:r>
              <a:rPr lang="en-US" sz="2400" dirty="0">
                <a:latin typeface="+mn-lt"/>
              </a:rPr>
              <a:t>Include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400" dirty="0">
                <a:latin typeface="+mn-lt"/>
              </a:rPr>
              <a:t> of member objects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37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0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7" dur="500" fill="hold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Overloaded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 function may share a </a:t>
            </a:r>
            <a:r>
              <a:rPr lang="en-US" sz="2800" i="1" dirty="0" smtClean="0"/>
              <a:t>name </a:t>
            </a:r>
            <a:r>
              <a:rPr lang="en-US" sz="2800" dirty="0" smtClean="0"/>
              <a:t>with other functions but have different parameter list!</a:t>
            </a:r>
          </a:p>
          <a:p>
            <a:pPr lvl="1"/>
            <a:r>
              <a:rPr lang="en-US" sz="2400" dirty="0" smtClean="0"/>
              <a:t>E.g., </a:t>
            </a:r>
            <a:r>
              <a:rPr lang="en-US" sz="2400" i="1" dirty="0" err="1" smtClean="0"/>
              <a:t>AddNode</a:t>
            </a:r>
            <a:r>
              <a:rPr lang="en-US" sz="2400" i="1" dirty="0" smtClean="0"/>
              <a:t>() and </a:t>
            </a:r>
            <a:r>
              <a:rPr lang="en-US" sz="2400" i="1" dirty="0" err="1" smtClean="0"/>
              <a:t>PrintTree</a:t>
            </a:r>
            <a:r>
              <a:rPr lang="en-US" sz="2400" i="1" dirty="0" smtClean="0"/>
              <a:t>()</a:t>
            </a:r>
            <a:r>
              <a:rPr lang="en-US" sz="2400" dirty="0" smtClean="0"/>
              <a:t> in </a:t>
            </a:r>
            <a:r>
              <a:rPr lang="en-US" sz="2400" dirty="0" err="1" smtClean="0"/>
              <a:t>BinaryTree</a:t>
            </a:r>
            <a:r>
              <a:rPr lang="en-US" sz="2400" dirty="0" smtClean="0"/>
              <a:t> class</a:t>
            </a:r>
          </a:p>
          <a:p>
            <a:pPr lvl="1"/>
            <a:r>
              <a:rPr lang="en-US" sz="2400" dirty="0" smtClean="0"/>
              <a:t>E.g., </a:t>
            </a:r>
            <a:r>
              <a:rPr lang="en-US" sz="2400" i="1" dirty="0" err="1" smtClean="0"/>
              <a:t>sqrt</a:t>
            </a:r>
            <a:r>
              <a:rPr lang="en-US" sz="2400" i="1" dirty="0" smtClean="0"/>
              <a:t>()</a:t>
            </a:r>
            <a:r>
              <a:rPr lang="en-US" sz="2400" dirty="0" smtClean="0"/>
              <a:t> applied to double or complex</a:t>
            </a:r>
          </a:p>
          <a:p>
            <a:pPr lvl="1"/>
            <a:endParaRPr lang="en-US" dirty="0"/>
          </a:p>
          <a:p>
            <a:r>
              <a:rPr lang="en-US" sz="2800" dirty="0" smtClean="0"/>
              <a:t>When compiler detects overloading, it </a:t>
            </a:r>
            <a:r>
              <a:rPr lang="en-US" sz="2800" i="1" dirty="0" smtClean="0"/>
              <a:t>mangles</a:t>
            </a:r>
            <a:r>
              <a:rPr lang="en-US" sz="2800" dirty="0" smtClean="0"/>
              <a:t> the names of the functions</a:t>
            </a:r>
          </a:p>
          <a:p>
            <a:pPr lvl="1"/>
            <a:r>
              <a:rPr lang="en-US" sz="2400" i="1" dirty="0" err="1"/>
              <a:t>AddNode</a:t>
            </a:r>
            <a:r>
              <a:rPr lang="en-US" sz="2400" i="1" dirty="0"/>
              <a:t>(</a:t>
            </a:r>
            <a:r>
              <a:rPr lang="en-US" sz="2400" i="1" dirty="0" err="1"/>
              <a:t>const</a:t>
            </a:r>
            <a:r>
              <a:rPr lang="en-US" sz="2400" i="1" dirty="0"/>
              <a:t> string &amp;word</a:t>
            </a:r>
            <a:r>
              <a:rPr lang="en-US" sz="2400" i="1" dirty="0" smtClean="0"/>
              <a:t>) </a:t>
            </a:r>
            <a:r>
              <a:rPr lang="en-US" sz="2400" i="1" dirty="0" smtClean="0">
                <a:sym typeface="Symbol"/>
              </a:rPr>
              <a:t> </a:t>
            </a:r>
            <a:r>
              <a:rPr lang="en-US" sz="2400" i="1" dirty="0" err="1" smtClean="0">
                <a:sym typeface="Symbol"/>
              </a:rPr>
              <a:t>AddNode</a:t>
            </a:r>
            <a:r>
              <a:rPr lang="en-US" sz="2400" i="1" dirty="0" smtClean="0">
                <a:sym typeface="Symbol"/>
              </a:rPr>
              <a:t>_$string</a:t>
            </a:r>
          </a:p>
          <a:p>
            <a:pPr lvl="1"/>
            <a:r>
              <a:rPr lang="en-US" sz="2400" i="1" dirty="0" err="1"/>
              <a:t>AddNode</a:t>
            </a:r>
            <a:r>
              <a:rPr lang="en-US" sz="2400" i="1" dirty="0"/>
              <a:t>(</a:t>
            </a:r>
            <a:r>
              <a:rPr lang="en-US" sz="2400" i="1" dirty="0" err="1"/>
              <a:t>TreeNode</a:t>
            </a:r>
            <a:r>
              <a:rPr lang="en-US" sz="2400" i="1" dirty="0"/>
              <a:t> *</a:t>
            </a:r>
            <a:r>
              <a:rPr lang="en-US" sz="2400" i="1" dirty="0" err="1"/>
              <a:t>subtree</a:t>
            </a:r>
            <a:r>
              <a:rPr lang="en-US" sz="2400" i="1" dirty="0"/>
              <a:t>, </a:t>
            </a:r>
            <a:r>
              <a:rPr lang="en-US" sz="2400" i="1" dirty="0" err="1"/>
              <a:t>const</a:t>
            </a:r>
            <a:r>
              <a:rPr lang="en-US" sz="2400" i="1" dirty="0"/>
              <a:t> string &amp;word</a:t>
            </a:r>
            <a:r>
              <a:rPr lang="en-US" sz="2400" i="1" dirty="0" smtClean="0"/>
              <a:t>) </a:t>
            </a:r>
            <a:r>
              <a:rPr lang="en-US" sz="2400" i="1" dirty="0" smtClean="0">
                <a:sym typeface="Symbol"/>
              </a:rPr>
              <a:t></a:t>
            </a:r>
            <a:br>
              <a:rPr lang="en-US" sz="2400" i="1" dirty="0" smtClean="0">
                <a:sym typeface="Symbol"/>
              </a:rPr>
            </a:br>
            <a:r>
              <a:rPr lang="en-US" sz="2400" i="1" dirty="0" smtClean="0">
                <a:sym typeface="Symbol"/>
              </a:rPr>
              <a:t>		</a:t>
            </a:r>
            <a:r>
              <a:rPr lang="en-US" sz="2400" i="1" dirty="0">
                <a:sym typeface="Symbol"/>
              </a:rPr>
              <a:t> </a:t>
            </a:r>
            <a:r>
              <a:rPr lang="en-US" sz="2400" i="1" dirty="0" err="1" smtClean="0">
                <a:sym typeface="Symbol"/>
              </a:rPr>
              <a:t>AddNode</a:t>
            </a:r>
            <a:r>
              <a:rPr lang="en-US" sz="2400" i="1" dirty="0" smtClean="0">
                <a:sym typeface="Symbol"/>
              </a:rPr>
              <a:t>_$$</a:t>
            </a:r>
            <a:r>
              <a:rPr lang="en-US" sz="2400" i="1" dirty="0" err="1" smtClean="0">
                <a:sym typeface="Symbol"/>
              </a:rPr>
              <a:t>treenode</a:t>
            </a:r>
            <a:r>
              <a:rPr lang="en-US" sz="2400" i="1" dirty="0" smtClean="0">
                <a:sym typeface="Symbol"/>
              </a:rPr>
              <a:t>_$string</a:t>
            </a:r>
          </a:p>
          <a:p>
            <a:pPr lvl="1"/>
            <a:endParaRPr lang="en-US" sz="2400" i="1" dirty="0">
              <a:sym typeface="Symbol"/>
            </a:endParaRPr>
          </a:p>
          <a:p>
            <a:pPr lvl="1"/>
            <a:r>
              <a:rPr lang="en-US" sz="2400" i="1" dirty="0" smtClean="0">
                <a:sym typeface="Symbol"/>
              </a:rPr>
              <a:t>… thereby making them functions with </a:t>
            </a:r>
            <a:r>
              <a:rPr lang="en-US" sz="2400" dirty="0" smtClean="0">
                <a:sym typeface="Symbol"/>
              </a:rPr>
              <a:t>different names!</a:t>
            </a:r>
            <a:endParaRPr lang="en-US" sz="2400" i="1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4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2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/>
          <a:lstStyle/>
          <a:p>
            <a:r>
              <a:rPr lang="en-US" sz="4000"/>
              <a:t>C++ Program Structure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 lIns="91440" tIns="45720" rIns="91440" bIns="45720"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Typical C++ Programs consist of:–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A function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One or more class definitions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+mn-lt"/>
              </a:rPr>
              <a:t>Each defining </a:t>
            </a:r>
            <a:r>
              <a:rPr lang="en-US" sz="2400" i="1" dirty="0">
                <a:solidFill>
                  <a:schemeClr val="tx2"/>
                </a:solidFill>
                <a:latin typeface="+mn-lt"/>
              </a:rPr>
              <a:t>data members</a:t>
            </a:r>
            <a:r>
              <a:rPr lang="en-US" sz="2400" dirty="0">
                <a:latin typeface="+mn-lt"/>
              </a:rPr>
              <a:t> and </a:t>
            </a:r>
            <a:r>
              <a:rPr lang="en-US" sz="2400" i="1" dirty="0">
                <a:solidFill>
                  <a:schemeClr val="tx2"/>
                </a:solidFill>
                <a:latin typeface="+mn-lt"/>
              </a:rPr>
              <a:t>member </a:t>
            </a:r>
            <a:r>
              <a:rPr lang="en-US" sz="2400" i="1" dirty="0" smtClean="0">
                <a:solidFill>
                  <a:schemeClr val="tx2"/>
                </a:solidFill>
                <a:latin typeface="+mn-lt"/>
              </a:rPr>
              <a:t>functions</a:t>
            </a:r>
          </a:p>
          <a:p>
            <a:pPr lvl="2">
              <a:lnSpc>
                <a:spcPct val="90000"/>
              </a:lnSpc>
            </a:pPr>
            <a:endParaRPr lang="en-US" sz="2400" i="1" dirty="0" smtClean="0">
              <a:solidFill>
                <a:schemeClr val="tx2"/>
              </a:solidFill>
              <a:latin typeface="+mn-lt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One </a:t>
            </a:r>
            <a:r>
              <a:rPr lang="en-US" sz="2400" dirty="0" smtClean="0">
                <a:latin typeface="+mn-lt"/>
              </a:rPr>
              <a:t>or </a:t>
            </a:r>
            <a:r>
              <a:rPr lang="en-US" sz="2400" dirty="0">
                <a:latin typeface="+mn-lt"/>
              </a:rPr>
              <a:t>more class implementations</a:t>
            </a:r>
          </a:p>
          <a:p>
            <a:pPr lvl="2">
              <a:lnSpc>
                <a:spcPct val="90000"/>
              </a:lnSpc>
            </a:pPr>
            <a:endParaRPr lang="en-US" sz="2400" dirty="0">
              <a:latin typeface="+mn-lt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+mn-lt"/>
              </a:rPr>
              <a:t>Optionally:–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+mn-lt"/>
              </a:rPr>
              <a:t>One or more </a:t>
            </a:r>
            <a:r>
              <a:rPr lang="en-US" sz="2400" i="1" dirty="0">
                <a:solidFill>
                  <a:schemeClr val="tx2"/>
                </a:solidFill>
                <a:latin typeface="+mn-lt"/>
              </a:rPr>
              <a:t>static objects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+mn-lt"/>
              </a:rPr>
              <a:t>One </a:t>
            </a:r>
            <a:r>
              <a:rPr lang="en-US" sz="2400" dirty="0" smtClean="0">
                <a:latin typeface="+mn-lt"/>
              </a:rPr>
              <a:t>or </a:t>
            </a:r>
            <a:r>
              <a:rPr lang="en-US" sz="2400" dirty="0">
                <a:latin typeface="+mn-lt"/>
              </a:rPr>
              <a:t>more </a:t>
            </a:r>
            <a:r>
              <a:rPr lang="en-US" sz="2400" i="1" dirty="0">
                <a:solidFill>
                  <a:schemeClr val="tx2"/>
                </a:solidFill>
                <a:latin typeface="+mn-lt"/>
              </a:rPr>
              <a:t>non-member functions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5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9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Stylistic guidance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Each class definition should have its </a:t>
            </a:r>
            <a:r>
              <a:rPr lang="en-US" sz="2800" i="1" dirty="0" smtClean="0"/>
              <a:t>own</a:t>
            </a:r>
            <a:r>
              <a:rPr lang="en-US" sz="2800" dirty="0" smtClean="0"/>
              <a:t> .h file</a:t>
            </a:r>
          </a:p>
          <a:p>
            <a:pPr lvl="1"/>
            <a:r>
              <a:rPr lang="en-US" sz="2400" dirty="0" smtClean="0"/>
              <a:t>Separate from all other class definitions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Each class should have its </a:t>
            </a:r>
            <a:r>
              <a:rPr lang="en-US" sz="2800" i="1" dirty="0" smtClean="0"/>
              <a:t>own </a:t>
            </a:r>
            <a:r>
              <a:rPr lang="en-US" sz="2800" dirty="0" smtClean="0"/>
              <a:t>implementation in one or more .</a:t>
            </a:r>
            <a:r>
              <a:rPr lang="en-US" sz="2800" dirty="0" err="1" smtClean="0"/>
              <a:t>cpp</a:t>
            </a:r>
            <a:r>
              <a:rPr lang="en-US" sz="2800" dirty="0" smtClean="0"/>
              <a:t> files</a:t>
            </a:r>
          </a:p>
          <a:p>
            <a:pPr lvl="1"/>
            <a:r>
              <a:rPr lang="en-US" sz="2400" dirty="0" smtClean="0"/>
              <a:t>Separate from all other class implementations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Plus one or more additional .</a:t>
            </a:r>
            <a:r>
              <a:rPr lang="en-US" sz="2800" dirty="0" err="1" smtClean="0"/>
              <a:t>cpp</a:t>
            </a:r>
            <a:r>
              <a:rPr lang="en-US" sz="2800" dirty="0" smtClean="0"/>
              <a:t> files</a:t>
            </a:r>
          </a:p>
          <a:p>
            <a:pPr lvl="1"/>
            <a:r>
              <a:rPr lang="en-US" sz="2400" dirty="0" smtClean="0"/>
              <a:t>For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sz="2400" dirty="0" smtClean="0"/>
              <a:t>, etc.</a:t>
            </a:r>
          </a:p>
          <a:p>
            <a:pPr lvl="1"/>
            <a:endParaRPr lang="en-US" dirty="0"/>
          </a:p>
          <a:p>
            <a:r>
              <a:rPr lang="en-US" sz="2800" dirty="0" smtClean="0"/>
              <a:t>Required for this course!</a:t>
            </a:r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6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6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 </a:t>
            </a:r>
            <a:r>
              <a:rPr lang="en-US" i="0"/>
              <a:t>versus</a:t>
            </a:r>
            <a:r>
              <a:rPr lang="en-US"/>
              <a:t> Implementation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US" sz="2800" i="1" dirty="0">
                <a:latin typeface="+mn-lt"/>
              </a:rPr>
              <a:t>Interface</a:t>
            </a:r>
          </a:p>
          <a:p>
            <a:pPr lvl="1"/>
            <a:r>
              <a:rPr lang="en-US" sz="2400" dirty="0">
                <a:latin typeface="+mn-lt"/>
              </a:rPr>
              <a:t>Describes what services a class’s clients can use and how to request those services.</a:t>
            </a:r>
          </a:p>
          <a:p>
            <a:pPr lvl="2"/>
            <a:r>
              <a:rPr lang="en-US" sz="2000" dirty="0">
                <a:latin typeface="+mn-lt"/>
              </a:rPr>
              <a:t>without revealing how the class carries out the services.</a:t>
            </a:r>
          </a:p>
          <a:p>
            <a:pPr lvl="2"/>
            <a:r>
              <a:rPr lang="en-US" sz="2000" dirty="0">
                <a:latin typeface="+mn-lt"/>
              </a:rPr>
              <a:t>a class definition listing only </a:t>
            </a:r>
            <a:r>
              <a:rPr lang="en-US" sz="2000" i="1" dirty="0">
                <a:latin typeface="+mn-lt"/>
              </a:rPr>
              <a:t>public </a:t>
            </a:r>
            <a:r>
              <a:rPr lang="en-US" sz="2000" dirty="0">
                <a:latin typeface="+mn-lt"/>
              </a:rPr>
              <a:t>member function prototypes.</a:t>
            </a:r>
          </a:p>
          <a:p>
            <a:pPr lvl="1"/>
            <a:r>
              <a:rPr lang="en-US" sz="2400" dirty="0">
                <a:latin typeface="+mn-lt"/>
              </a:rPr>
              <a:t>A class’s interface consists of the class’s public member functions (services</a:t>
            </a:r>
            <a:r>
              <a:rPr lang="en-US" sz="2400" dirty="0" smtClean="0">
                <a:latin typeface="+mn-lt"/>
              </a:rPr>
              <a:t>).</a:t>
            </a:r>
            <a:endParaRPr lang="en-US" sz="2400" dirty="0">
              <a:latin typeface="+mn-lt"/>
            </a:endParaRPr>
          </a:p>
          <a:p>
            <a:r>
              <a:rPr lang="en-US" sz="2800" dirty="0">
                <a:latin typeface="+mn-lt"/>
              </a:rPr>
              <a:t>Defined in class header file (</a:t>
            </a:r>
            <a:r>
              <a:rPr lang="en-US" sz="2400" i="1" dirty="0">
                <a:latin typeface="+mn-lt"/>
              </a:rPr>
              <a:t>.h</a:t>
            </a:r>
            <a:r>
              <a:rPr lang="en-US" sz="2800" dirty="0" smtClean="0">
                <a:latin typeface="+mn-lt"/>
              </a:rPr>
              <a:t>)</a:t>
            </a:r>
          </a:p>
          <a:p>
            <a:pPr lvl="1"/>
            <a:r>
              <a:rPr lang="en-US" sz="2400" dirty="0" smtClean="0"/>
              <a:t>Remember, this is often the only thing a user of the class will see; the source code might be secret.</a:t>
            </a:r>
          </a:p>
          <a:p>
            <a:pPr lvl="2"/>
            <a:r>
              <a:rPr lang="en-US" sz="2000" dirty="0" smtClean="0">
                <a:latin typeface="+mn-lt"/>
              </a:rPr>
              <a:t>See next slide.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7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3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Interfaces vs.Implementation</a:t>
            </a:r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Implementation of member functions</a:t>
            </a:r>
          </a:p>
          <a:p>
            <a:pPr lvl="1"/>
            <a:r>
              <a:rPr lang="en-US" smtClean="0"/>
              <a:t>In a separate source-code file for a class</a:t>
            </a:r>
          </a:p>
          <a:p>
            <a:pPr lvl="2"/>
            <a:r>
              <a:rPr lang="en-US" smtClean="0"/>
              <a:t>Use binary scope resolution operator (::) to tie each member function to the class definition.</a:t>
            </a:r>
          </a:p>
          <a:p>
            <a:pPr lvl="1"/>
            <a:r>
              <a:rPr lang="en-US" smtClean="0"/>
              <a:t>Implementation details are hidden.</a:t>
            </a:r>
          </a:p>
          <a:p>
            <a:pPr lvl="2"/>
            <a:r>
              <a:rPr lang="en-US" smtClean="0"/>
              <a:t>Client code does not need to know the implementation.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6CA6-DB29-4563-9D20-6A6E0BCBA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— </a:t>
            </a:r>
            <a:r>
              <a:rPr lang="en-US" dirty="0" err="1" smtClean="0"/>
              <a:t>TreeNode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1424" y="1447800"/>
            <a:ext cx="3855543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457200"/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pPr defTabSz="457200"/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b="1" dirty="0" err="1" smtClean="0">
                <a:solidFill>
                  <a:srgbClr val="990000"/>
                </a:solidFill>
                <a:latin typeface="Courier New" pitchFamily="49" charset="0"/>
              </a:rPr>
              <a:t>TreeNode.h</a:t>
            </a:r>
            <a:r>
              <a:rPr lang="en-US" sz="1600" b="1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endParaRPr lang="en-US" sz="1600" b="1" dirty="0">
              <a:solidFill>
                <a:srgbClr val="990000"/>
              </a:solidFill>
              <a:latin typeface="Courier New" pitchFamily="49" charset="0"/>
            </a:endParaRPr>
          </a:p>
          <a:p>
            <a:pPr defTabSz="457200"/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defTabSz="457200"/>
            <a:r>
              <a:rPr lang="en-US" sz="1600" b="1" dirty="0">
                <a:latin typeface="Courier New" pitchFamily="49" charset="0"/>
              </a:rPr>
              <a:t>#include </a:t>
            </a:r>
            <a:r>
              <a:rPr lang="en-US" sz="1600" b="1" dirty="0" smtClean="0">
                <a:latin typeface="Courier New" pitchFamily="49" charset="0"/>
              </a:rPr>
              <a:t>&lt;string&gt;</a:t>
            </a:r>
            <a:endParaRPr lang="en-US" sz="1600" b="1" dirty="0">
              <a:latin typeface="Courier New" pitchFamily="49" charset="0"/>
            </a:endParaRPr>
          </a:p>
          <a:p>
            <a:pPr defTabSz="457200"/>
            <a:endParaRPr lang="en-US" sz="1600" b="1" dirty="0">
              <a:latin typeface="Courier New" pitchFamily="49" charset="0"/>
            </a:endParaRPr>
          </a:p>
          <a:p>
            <a:pPr defTabSz="457200"/>
            <a:r>
              <a:rPr lang="en-US" sz="1600" b="1" dirty="0" smtClean="0">
                <a:latin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57200"/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</a:rPr>
              <a:t>public:</a:t>
            </a:r>
          </a:p>
          <a:p>
            <a:pPr defTabSz="457200"/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incr</a:t>
            </a:r>
            <a:r>
              <a:rPr lang="en-US" sz="1600" b="1" dirty="0">
                <a:latin typeface="Courier New" pitchFamily="49" charset="0"/>
              </a:rPr>
              <a:t>();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getCount</a:t>
            </a:r>
            <a:r>
              <a:rPr lang="en-US" sz="1600" b="1" dirty="0" smtClean="0">
                <a:latin typeface="Courier New" pitchFamily="49" charset="0"/>
              </a:rPr>
              <a:t>();</a:t>
            </a:r>
            <a:br>
              <a:rPr lang="en-US" sz="1600" b="1" dirty="0" smtClean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// other methods</a:t>
            </a:r>
          </a:p>
          <a:p>
            <a:pPr defTabSz="457200"/>
            <a:endParaRPr lang="en-US" sz="1600" b="1" dirty="0" smtClean="0">
              <a:latin typeface="Courier New" pitchFamily="49" charset="0"/>
            </a:endParaRPr>
          </a:p>
          <a:p>
            <a:pPr defTabSz="45720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TreeNode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const</a:t>
            </a:r>
            <a:r>
              <a:rPr lang="en-US" sz="1600" b="1" dirty="0">
                <a:latin typeface="Courier New" pitchFamily="49" charset="0"/>
              </a:rPr>
              <a:t> string &amp;w);</a:t>
            </a:r>
          </a:p>
          <a:p>
            <a:pPr defTabSz="457200"/>
            <a:r>
              <a:rPr lang="en-US" sz="1600" b="1" dirty="0">
                <a:latin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</a:rPr>
              <a:t>TreeNode</a:t>
            </a:r>
            <a:r>
              <a:rPr lang="en-US" sz="1600" b="1" dirty="0" smtClean="0">
                <a:latin typeface="Courier New" pitchFamily="49" charset="0"/>
              </a:rPr>
              <a:t>();</a:t>
            </a:r>
          </a:p>
          <a:p>
            <a:pPr defTabSz="457200"/>
            <a:endParaRPr lang="en-US" sz="1600" b="1" dirty="0">
              <a:latin typeface="Courier New" pitchFamily="49" charset="0"/>
            </a:endParaRPr>
          </a:p>
          <a:p>
            <a:pPr defTabSz="457200"/>
            <a:r>
              <a:rPr lang="en-US" sz="1600" b="1" dirty="0" smtClean="0">
                <a:latin typeface="Courier New" pitchFamily="49" charset="0"/>
              </a:rPr>
              <a:t>  private</a:t>
            </a:r>
            <a:r>
              <a:rPr lang="en-US" sz="1600" b="1" dirty="0">
                <a:latin typeface="Courier New" pitchFamily="49" charset="0"/>
              </a:rPr>
              <a:t>:</a:t>
            </a:r>
          </a:p>
          <a:p>
            <a:pPr defTabSz="45720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const</a:t>
            </a:r>
            <a:r>
              <a:rPr lang="en-US" sz="1600" b="1" dirty="0">
                <a:latin typeface="Courier New" pitchFamily="49" charset="0"/>
              </a:rPr>
              <a:t> string word;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count;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TreeNode</a:t>
            </a:r>
            <a:r>
              <a:rPr lang="en-US" sz="1600" b="1" dirty="0">
                <a:latin typeface="Courier New" pitchFamily="49" charset="0"/>
              </a:rPr>
              <a:t> *left, *right;</a:t>
            </a:r>
            <a:br>
              <a:rPr lang="en-US" sz="1600" b="1" dirty="0">
                <a:latin typeface="Courier New" pitchFamily="49" charset="0"/>
              </a:rPr>
            </a:br>
            <a:endParaRPr lang="en-US" sz="1600" b="1" dirty="0">
              <a:latin typeface="Courier New" pitchFamily="49" charset="0"/>
            </a:endParaRPr>
          </a:p>
          <a:p>
            <a:pPr defTabSz="457200"/>
            <a:r>
              <a:rPr lang="en-US" sz="1600" b="1" dirty="0">
                <a:latin typeface="Courier New" pitchFamily="49" charset="0"/>
              </a:rPr>
              <a:t>};	// class </a:t>
            </a:r>
            <a:r>
              <a:rPr lang="en-US" sz="1600" b="1" dirty="0" err="1" smtClean="0">
                <a:latin typeface="Courier New" pitchFamily="49" charset="0"/>
              </a:rPr>
              <a:t>TreeNode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A0614A-00F1-484D-9D26-1F15C92B2CFA}" type="slidenum">
              <a:rPr lang="en-US" sz="1400" smtClean="0">
                <a:solidFill>
                  <a:srgbClr val="5E574E"/>
                </a:solidFill>
                <a:latin typeface="Arial" charset="0"/>
              </a:rPr>
              <a:pPr/>
              <a:t>9</a:t>
            </a:fld>
            <a:endParaRPr lang="en-US" sz="1400" dirty="0" smtClean="0">
              <a:solidFill>
                <a:srgbClr val="5E574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araldi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ontemporary Portrait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CiaraldiPortrait</Template>
  <TotalTime>4777</TotalTime>
  <Words>1900</Words>
  <Application>Microsoft Office PowerPoint</Application>
  <PresentationFormat>On-screen Show (4:3)</PresentationFormat>
  <Paragraphs>564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37</vt:i4>
      </vt:variant>
    </vt:vector>
  </HeadingPairs>
  <TitlesOfParts>
    <vt:vector size="53" baseType="lpstr">
      <vt:lpstr>Arial</vt:lpstr>
      <vt:lpstr>Arial Black</vt:lpstr>
      <vt:lpstr>Calibri</vt:lpstr>
      <vt:lpstr>Courier New</vt:lpstr>
      <vt:lpstr>Monotype Sorts</vt:lpstr>
      <vt:lpstr>Symbol</vt:lpstr>
      <vt:lpstr>Tahoma</vt:lpstr>
      <vt:lpstr>Times New Roman</vt:lpstr>
      <vt:lpstr>Wingdings</vt:lpstr>
      <vt:lpstr>CiaraldiPortrait</vt:lpstr>
      <vt:lpstr>1_Contemporary Portrait</vt:lpstr>
      <vt:lpstr>2_Contemporary Portrait</vt:lpstr>
      <vt:lpstr>3_Contemporary Portrait</vt:lpstr>
      <vt:lpstr>4_Contemporary Portrait</vt:lpstr>
      <vt:lpstr>5_Contemporary Portrait</vt:lpstr>
      <vt:lpstr>6_Contemporary Portrait</vt:lpstr>
      <vt:lpstr>CS2303: Systems Programming Concepts</vt:lpstr>
      <vt:lpstr>Review</vt:lpstr>
      <vt:lpstr>Overloading</vt:lpstr>
      <vt:lpstr>Overloaded Functions</vt:lpstr>
      <vt:lpstr>C++ Program Structure</vt:lpstr>
      <vt:lpstr>Stylistic guidance</vt:lpstr>
      <vt:lpstr>Interfaces versus Implementation</vt:lpstr>
      <vt:lpstr>Interfaces vs.Implementation</vt:lpstr>
      <vt:lpstr>Example — TreeNode interface</vt:lpstr>
      <vt:lpstr>Example — TreeNode implementation</vt:lpstr>
      <vt:lpstr>Software Engineering Observation</vt:lpstr>
      <vt:lpstr>Namespace</vt:lpstr>
      <vt:lpstr>Scope Resolution Operator</vt:lpstr>
      <vt:lpstr>“Using” Directive</vt:lpstr>
      <vt:lpstr>Common C++ Programming Error</vt:lpstr>
      <vt:lpstr>Constructors and Destructors</vt:lpstr>
      <vt:lpstr>Constructors and Destructors</vt:lpstr>
      <vt:lpstr>Constructors and Destructors (continued)</vt:lpstr>
      <vt:lpstr>Constructors and Destructors (continued)</vt:lpstr>
      <vt:lpstr>Constructor Example</vt:lpstr>
      <vt:lpstr>What Must TreeNode Constructor Do?</vt:lpstr>
      <vt:lpstr>Constructor Example (continued)</vt:lpstr>
      <vt:lpstr>Constructor Example (continued) </vt:lpstr>
      <vt:lpstr>Constructor Example (continued)</vt:lpstr>
      <vt:lpstr>Constructor Example (continued)</vt:lpstr>
      <vt:lpstr>Solution – Initializer List</vt:lpstr>
      <vt:lpstr>Constructor Example (continued)</vt:lpstr>
      <vt:lpstr>When are Constructors Called?</vt:lpstr>
      <vt:lpstr>Common Programming Error</vt:lpstr>
      <vt:lpstr>Common Programming Error</vt:lpstr>
      <vt:lpstr>Destructors</vt:lpstr>
      <vt:lpstr>Destructor Example</vt:lpstr>
      <vt:lpstr>Destructor Example</vt:lpstr>
      <vt:lpstr>When are Destructors Called?</vt:lpstr>
      <vt:lpstr>Exceptions to  calling destructors</vt:lpstr>
      <vt:lpstr>Review — Dynamically Allocated Objects</vt:lpstr>
      <vt:lpstr>Constructor-Destructor Summary</vt:lpstr>
    </vt:vector>
  </TitlesOfParts>
  <Company>WPI Dept of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CS525W: Webware</dc:title>
  <dc:creator>Mike Ciaraldi</dc:creator>
  <cp:lastModifiedBy>Ciaraldi, Michael J</cp:lastModifiedBy>
  <cp:revision>466</cp:revision>
  <dcterms:created xsi:type="dcterms:W3CDTF">2000-03-15T17:46:46Z</dcterms:created>
  <dcterms:modified xsi:type="dcterms:W3CDTF">2017-09-24T19:41:34Z</dcterms:modified>
</cp:coreProperties>
</file>