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313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7" autoAdjust="0"/>
    <p:restoredTop sz="88851" autoAdjust="0"/>
  </p:normalViewPr>
  <p:slideViewPr>
    <p:cSldViewPr>
      <p:cViewPr varScale="1">
        <p:scale>
          <a:sx n="89" d="100"/>
          <a:sy n="89" d="100"/>
        </p:scale>
        <p:origin x="5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6CCA87D-51B1-456D-BFF5-DA776E079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7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6756390-D5D4-41E4-AF22-7D80A5DC3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9E1A6-AB8A-4716-8EA9-5EFDFA7D423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6A760-31FC-45B7-A655-9ADEA39146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6A760-31FC-45B7-A655-9ADEA39146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58582-B210-472C-8205-BE4B851CBA6F}" type="slidenum">
              <a:rPr lang="en-US"/>
              <a:pPr/>
              <a:t>18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B68F6-1D67-4F57-9A58-614AFD51235F}" type="slidenum">
              <a:rPr lang="en-US"/>
              <a:pPr/>
              <a:t>19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4BEE8-4E19-4865-ABB4-2410E8369D3F}" type="slidenum">
              <a:rPr lang="en-US"/>
              <a:pPr/>
              <a:t>20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1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2515B-DA84-4EEA-A6A5-F8524ED760A9}" type="slidenum">
              <a:rPr lang="en-US"/>
              <a:pPr/>
              <a:t>23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7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A1244-CFFE-482C-A28E-79D8058F892A}" type="slidenum">
              <a:rPr lang="en-US"/>
              <a:pPr/>
              <a:t>24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A8E1C-545C-4355-995F-D44FA561F4D5}" type="slidenum">
              <a:rPr lang="en-US"/>
              <a:pPr/>
              <a:t>25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2D16-BF41-4A71-A23E-D54F930C0C6F}" type="slidenum">
              <a:rPr lang="en-US"/>
              <a:pPr/>
              <a:t>26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1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41341-948E-4AC0-A754-580C2785ECDD}" type="slidenum">
              <a:rPr lang="en-US"/>
              <a:pPr/>
              <a:t>28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3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208C3-286A-4B6F-8F42-003B0E6822E7}" type="slidenum">
              <a:rPr lang="en-US"/>
              <a:pPr/>
              <a:t>29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294DA-789A-4FB8-A268-2D51D9CCC727}" type="slidenum">
              <a:rPr lang="en-US"/>
              <a:pPr/>
              <a:t>30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7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038AA-DAE9-472C-A357-228756D11C12}" type="slidenum">
              <a:rPr lang="en-US"/>
              <a:pPr/>
              <a:t>31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7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7CE3D-D31C-4EF4-8883-69E8D32E6C8F}" type="slidenum">
              <a:rPr lang="en-US"/>
              <a:pPr/>
              <a:t>32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14A10-6E08-444A-8B0B-D440D513D504}" type="slidenum">
              <a:rPr lang="en-US"/>
              <a:pPr/>
              <a:t>33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0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36A3B-8168-4AE8-A278-95CDC2B454F7}" type="slidenum">
              <a:rPr lang="en-US"/>
              <a:pPr/>
              <a:t>34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2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AB14-4CE5-48D3-879C-82135FB6CB6E}" type="slidenum">
              <a:rPr lang="en-US"/>
              <a:pPr/>
              <a:t>35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6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12886-3BCE-4910-B73D-5E658C34039C}" type="slidenum">
              <a:rPr lang="en-US"/>
              <a:pPr/>
              <a:t>36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6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525BD-F125-4241-9510-E1787D8278EC}" type="slidenum">
              <a:rPr lang="en-US"/>
              <a:pPr/>
              <a:t>37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74B8A-2F82-4AFA-B189-3CD79FC7DC96}" type="slidenum">
              <a:rPr lang="en-US"/>
              <a:pPr/>
              <a:t>38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AE9A4-03F4-483F-82AD-CBE98188E91A}" type="slidenum">
              <a:rPr lang="en-US"/>
              <a:pPr/>
              <a:t>39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8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273AD-C349-4013-BA19-C7BA1CA1BFF6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17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F3A6C-2909-48B2-A08B-40F1EB79DE9D}" type="slidenum">
              <a:rPr lang="en-US"/>
              <a:pPr/>
              <a:t>41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6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81F70-B4BC-424B-AF1D-3A1A0818F60A}" type="slidenum">
              <a:rPr lang="en-US"/>
              <a:pPr/>
              <a:t>42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154C3-A91D-4D96-9A79-B2626956009A}" type="slidenum">
              <a:rPr lang="en-US"/>
              <a:pPr/>
              <a:t>43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8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F9130-0F4E-4196-A49F-0D0DAB882E4C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9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04B2-694E-4BD5-B5B9-2C6E19B6C0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84957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8E8F5-946D-4369-B1F8-33CE920F783F}" type="slidenum">
              <a:rPr lang="en-US"/>
              <a:pPr/>
              <a:t>46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0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C766-5732-400C-9230-F1B027084485}" type="slidenum">
              <a:rPr lang="en-US"/>
              <a:pPr/>
              <a:t>47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0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FE654-BA8E-4236-A7A2-5139B0B8FF40}" type="slidenum">
              <a:rPr lang="en-US"/>
              <a:pPr/>
              <a:t>48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9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D2C96-06D9-4070-9479-0E17A25F0E9D}" type="slidenum">
              <a:rPr lang="en-US"/>
              <a:pPr/>
              <a:t>49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43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F6C-F7D7-46E2-B986-42C6318157B8}" type="slidenum">
              <a:rPr lang="en-US"/>
              <a:pPr/>
              <a:t>50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9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2D2B0-E989-4BF0-BE5B-399DB49912A5}" type="slidenum">
              <a:rPr lang="en-US"/>
              <a:pPr/>
              <a:t>51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37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41F73-A6BC-482E-8CA1-2A4D57D34C73}" type="slidenum">
              <a:rPr lang="en-US"/>
              <a:pPr/>
              <a:t>52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26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85AEE-5542-45ED-A4ED-EA5B4C69A2B5}" type="slidenum">
              <a:rPr lang="en-US"/>
              <a:pPr/>
              <a:t>53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67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09C23-973C-43F6-AA76-BE982D6940D7}" type="slidenum">
              <a:rPr lang="en-US"/>
              <a:pPr/>
              <a:t>54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20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3640E-8EA5-4D61-9A31-2529E64A1CD4}" type="slidenum">
              <a:rPr lang="en-US"/>
              <a:pPr/>
              <a:t>55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8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26A12-6808-450B-B1AE-B8A8529C8C80}" type="slidenum">
              <a:rPr lang="en-US"/>
              <a:pPr/>
              <a:t>56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48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EE39A-4A38-4278-B4C6-C833472AE2AD}" type="slidenum">
              <a:rPr lang="en-US"/>
              <a:pPr/>
              <a:t>57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56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91016-394F-4BEB-A516-A107C06FDF25}" type="slidenum">
              <a:rPr lang="en-US"/>
              <a:pPr/>
              <a:t>58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13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07A25-9CBF-4114-8DD1-938F7DE009CC}" type="slidenum">
              <a:rPr lang="en-US"/>
              <a:pPr/>
              <a:t>59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1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934C7-E804-4B19-B17A-DA597AD9946F}" type="slidenum">
              <a:rPr lang="en-US"/>
              <a:pPr/>
              <a:t>60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04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F8C5F-60A4-4BBE-9267-358D8C46F3F6}" type="slidenum">
              <a:rPr lang="en-US"/>
              <a:pPr/>
              <a:t>61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5CBAA-0136-44DD-A8D4-0DD3E7DE01CB}" type="slidenum">
              <a:rPr lang="en-US"/>
              <a:pPr/>
              <a:t>62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45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CFE21-9CCE-4283-B76F-47390BE7BFC2}" type="slidenum">
              <a:rPr lang="en-US"/>
              <a:pPr/>
              <a:t>63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7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4EFEBBA-1291-4D4D-8427-E8C02ABB1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042E-4DDE-413B-9110-61912D6F6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DC69A-4AC0-47DE-A3EB-B53765331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4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7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347082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C2E2-E394-456F-8CBA-36BF93AD1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9FC88-4542-4704-953D-D26728199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FA505-7402-489A-B9D1-1BD134F81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4E945-431A-4167-8F28-4639F75D1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2139-F575-4888-87B6-42D3183CF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3FF1D-47F2-406F-902A-6AE82A831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86BDA-99DC-475E-BC19-D1C8E0D1D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2B141-75B0-46DC-A659-41D82E85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CB64BA1-C0F3-43C8-BD42-244AD09A0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trea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7C2630-CCEA-49D4-8199-B49F550380C8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3600" dirty="0" smtClean="0"/>
              <a:t>Class 15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/>
              <a:t>C++ </a:t>
            </a:r>
            <a:r>
              <a:rPr lang="en-US" sz="3600" dirty="0" smtClean="0"/>
              <a:t>I/O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/>
              <a:t>Operator Overloading</a:t>
            </a:r>
          </a:p>
          <a:p>
            <a:pPr algn="ctr">
              <a:spcBef>
                <a:spcPct val="0"/>
              </a:spcBef>
            </a:pPr>
            <a:r>
              <a:rPr lang="en-US" sz="3600" dirty="0" smtClean="0"/>
              <a:t>Friends</a:t>
            </a:r>
            <a:endParaRPr lang="en-US" sz="2000" dirty="0" smtClean="0"/>
          </a:p>
          <a:p>
            <a:pPr algn="ctr">
              <a:spcBef>
                <a:spcPct val="0"/>
              </a:spcBef>
            </a:pPr>
            <a:endParaRPr lang="en-US" sz="2000" dirty="0"/>
          </a:p>
          <a:p>
            <a:pPr algn="ctr">
              <a:spcBef>
                <a:spcPct val="0"/>
              </a:spcBef>
            </a:pPr>
            <a:endParaRPr lang="en-US" sz="2000" dirty="0" smtClean="0"/>
          </a:p>
          <a:p>
            <a:pPr algn="ctr">
              <a:spcBef>
                <a:spcPct val="0"/>
              </a:spcBef>
            </a:pPr>
            <a:r>
              <a:rPr lang="en-US" sz="2000" dirty="0" smtClean="0"/>
              <a:t>Thanks </a:t>
            </a:r>
            <a:r>
              <a:rPr lang="en-US" sz="2000" dirty="0"/>
              <a:t>for Prof. Lauer for an earlier version of these slides.</a:t>
            </a:r>
          </a:p>
          <a:p>
            <a:pPr algn="ctr">
              <a:spcBef>
                <a:spcPct val="0"/>
              </a:spcBef>
            </a:pPr>
            <a:r>
              <a:rPr lang="en-US" sz="2000" dirty="0" smtClean="0">
                <a:latin typeface="Tahoma" pitchFamily="34" charset="0"/>
              </a:rPr>
              <a:t>Copyright 2005-2017, Michael J. </a:t>
            </a:r>
            <a:r>
              <a:rPr lang="en-US" sz="2000" dirty="0" err="1" smtClean="0">
                <a:latin typeface="Tahoma" pitchFamily="34" charset="0"/>
              </a:rPr>
              <a:t>Ciaraldi</a:t>
            </a:r>
            <a:endParaRPr lang="en-US" sz="20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6" descr="C:\WINDOWS\Desktop\Oh_type\sacitch_C++_ppt\gif\savitchc09d07_1of2.gif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078" y="457200"/>
            <a:ext cx="7389844" cy="594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4" descr="C:\WINDOWS\Desktop\Oh_type\sacitch_C++_ppt\gif\savitchc09d07_2of2.gif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24" y="457200"/>
            <a:ext cx="7388352" cy="50848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40193" y="6096000"/>
            <a:ext cx="2663614" cy="369332"/>
          </a:xfrm>
          <a:prstGeom prst="rect">
            <a:avLst/>
          </a:prstGeom>
          <a:solidFill>
            <a:srgbClr val="F0C2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Chapter 9 of </a:t>
            </a:r>
            <a:r>
              <a:rPr lang="en-US" sz="1800" i="1" dirty="0" smtClean="0">
                <a:latin typeface="Calibri" pitchFamily="34" charset="0"/>
              </a:rPr>
              <a:t>Absolute C++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of characters</a:t>
            </a: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smtClean="0"/>
              <a:t>Flow into program</a:t>
            </a:r>
          </a:p>
          <a:p>
            <a:pPr lvl="1"/>
            <a:r>
              <a:rPr lang="en-US" dirty="0" smtClean="0"/>
              <a:t>From any source</a:t>
            </a:r>
          </a:p>
          <a:p>
            <a:pPr lvl="2"/>
            <a:r>
              <a:rPr lang="en-US" dirty="0" smtClean="0"/>
              <a:t>Keyboard, file, pipe, etc.</a:t>
            </a:r>
          </a:p>
          <a:p>
            <a:r>
              <a:rPr lang="en-US" dirty="0" smtClean="0"/>
              <a:t>Output stream</a:t>
            </a:r>
          </a:p>
          <a:p>
            <a:pPr lvl="1"/>
            <a:r>
              <a:rPr lang="en-US" dirty="0" smtClean="0"/>
              <a:t>Flow from program</a:t>
            </a:r>
          </a:p>
          <a:p>
            <a:pPr lvl="1"/>
            <a:r>
              <a:rPr lang="en-US" dirty="0" smtClean="0"/>
              <a:t>To any destination</a:t>
            </a:r>
          </a:p>
          <a:p>
            <a:pPr lvl="2"/>
            <a:r>
              <a:rPr lang="en-US" dirty="0" smtClean="0"/>
              <a:t>Screen, file, pipe,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676400"/>
            <a:ext cx="3264163" cy="830997"/>
          </a:xfrm>
          <a:prstGeom prst="rect">
            <a:avLst/>
          </a:pr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latin typeface="Calibri" pitchFamily="34" charset="0"/>
              </a:rPr>
              <a:t>Reading Assignment:–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	Absolute </a:t>
            </a:r>
            <a:r>
              <a:rPr lang="en-US" i="1" dirty="0" smtClean="0">
                <a:latin typeface="Calibri" pitchFamily="34" charset="0"/>
              </a:rPr>
              <a:t>C++</a:t>
            </a:r>
            <a:r>
              <a:rPr lang="en-US" dirty="0" smtClean="0">
                <a:latin typeface="Calibri" pitchFamily="34" charset="0"/>
              </a:rPr>
              <a:t>, Ch. 12</a:t>
            </a:r>
          </a:p>
        </p:txBody>
      </p:sp>
    </p:spTree>
    <p:extLst>
      <p:ext uri="{BB962C8B-B14F-4D97-AF65-F5344CB8AC3E}">
        <p14:creationId xmlns:p14="http://schemas.microsoft.com/office/powerpoint/2010/main" val="36184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Usage</a:t>
            </a:r>
            <a:endParaRPr lang="en-US" dirty="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Familiar streams</a:t>
            </a:r>
          </a:p>
          <a:p>
            <a:pPr lvl="1"/>
            <a:r>
              <a:rPr lang="en-US" smtClean="0"/>
              <a:t>cin — Input stream object connected to standard input</a:t>
            </a:r>
          </a:p>
          <a:p>
            <a:pPr lvl="1"/>
            <a:r>
              <a:rPr lang="en-US" smtClean="0"/>
              <a:t>cout — Output stream object connected to standard output</a:t>
            </a:r>
          </a:p>
          <a:p>
            <a:pPr lvl="2"/>
            <a:endParaRPr lang="en-US" smtClean="0"/>
          </a:p>
          <a:p>
            <a:r>
              <a:rPr lang="en-US" smtClean="0"/>
              <a:t>Other streams</a:t>
            </a:r>
          </a:p>
          <a:p>
            <a:pPr lvl="1"/>
            <a:r>
              <a:rPr lang="en-US" smtClean="0"/>
              <a:t>To or from files</a:t>
            </a:r>
          </a:p>
          <a:p>
            <a:pPr lvl="1"/>
            <a:r>
              <a:rPr lang="en-US" smtClean="0"/>
              <a:t>Usage similar to cin, cout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53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CA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r>
              <a:rPr lang="en-US" smtClean="0"/>
              <a:t>12-</a:t>
            </a:r>
            <a:fld id="{F8EB6496-84DC-4ECB-ACBB-38137D91B0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1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Usage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std</a:t>
            </a:r>
            <a:r>
              <a:rPr lang="en-US" dirty="0" smtClean="0"/>
              <a:t> namespace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Streams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Like any other class variable:–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/>
              <a:t>Opening files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nput.txt");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outStream.open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myOutput.txt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Absolute or relative pathname of file</a:t>
            </a:r>
          </a:p>
        </p:txBody>
      </p:sp>
      <p:sp>
        <p:nvSpPr>
          <p:cNvPr id="32772" name="Footer Placeholder 8"/>
          <p:cNvSpPr>
            <a:spLocks noGrp="1"/>
          </p:cNvSpPr>
          <p:nvPr>
            <p:ph type="ftr" sz="quarter" idx="4294967295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CA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2438400"/>
            <a:ext cx="5029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0" dirty="0">
                <a:latin typeface="Calibri" pitchFamily="34" charset="0"/>
              </a:rPr>
              <a:t>is an object of </a:t>
            </a:r>
            <a:r>
              <a:rPr lang="en-US" b="0" dirty="0" smtClean="0">
                <a:latin typeface="Calibri" pitchFamily="34" charset="0"/>
              </a:rPr>
              <a:t>class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667000" y="2571437"/>
            <a:ext cx="914400" cy="23629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46954" y="3505200"/>
            <a:ext cx="51815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0" i="1" dirty="0" smtClean="0">
                <a:latin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</a:rPr>
              <a:t>is </a:t>
            </a:r>
            <a:r>
              <a:rPr lang="en-US" b="0" dirty="0">
                <a:latin typeface="Calibri" pitchFamily="34" charset="0"/>
              </a:rPr>
              <a:t>an object of class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 flipV="1">
            <a:off x="2667000" y="3505200"/>
            <a:ext cx="1179954" cy="184666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Streams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Like any other class variable:–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Opening files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inStream.open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("myInput.txt");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outStream.open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("myOutput.txt");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Absolute or relative pathname of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7792" y="3352800"/>
            <a:ext cx="3006208" cy="646331"/>
          </a:xfrm>
          <a:prstGeom prst="rect">
            <a:avLst/>
          </a:prstGeom>
          <a:solidFill>
            <a:srgbClr val="CFEFC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Optional argument specifying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append to file (if it exists)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629400" y="3999131"/>
            <a:ext cx="152400" cy="19186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18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2526508"/>
            <a:ext cx="7109639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2000" b="1" dirty="0" smtClean="0">
                <a:latin typeface="Courier New" pitchFamily="49" charset="0"/>
              </a:rPr>
              <a:t>#</a:t>
            </a:r>
            <a:r>
              <a:rPr lang="en-US" sz="2000" b="1" dirty="0">
                <a:latin typeface="Courier New" pitchFamily="49" charset="0"/>
              </a:rPr>
              <a:t>include </a:t>
            </a: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ifstream</a:t>
            </a:r>
            <a:r>
              <a:rPr lang="en-US" sz="2000" b="1" dirty="0" smtClean="0">
                <a:latin typeface="Courier New" pitchFamily="49" charset="0"/>
              </a:rPr>
              <a:t>&gt;</a:t>
            </a:r>
            <a:endParaRPr lang="en-US" sz="2000" b="1" dirty="0">
              <a:latin typeface="Courier New" pitchFamily="49" charset="0"/>
            </a:endParaRPr>
          </a:p>
          <a:p>
            <a:pPr defTabSz="457200"/>
            <a:endParaRPr lang="en-US" sz="2000" b="1" dirty="0">
              <a:latin typeface="Courier New" pitchFamily="49" charset="0"/>
            </a:endParaRPr>
          </a:p>
          <a:p>
            <a:pPr defTabSz="457200"/>
            <a:r>
              <a:rPr lang="en-US" sz="2000" b="1" dirty="0" err="1" smtClean="0">
                <a:latin typeface="Courier New" pitchFamily="49" charset="0"/>
              </a:rPr>
              <a:t>ifstream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fileIn</a:t>
            </a:r>
            <a:r>
              <a:rPr lang="en-US" sz="2000" b="1" dirty="0" smtClean="0">
                <a:latin typeface="Courier New" pitchFamily="49" charset="0"/>
              </a:rPr>
              <a:t>("myFile.txt");</a:t>
            </a:r>
          </a:p>
          <a:p>
            <a:pPr defTabSz="457200"/>
            <a:endParaRPr lang="en-US" sz="2000" b="1" dirty="0">
              <a:latin typeface="Courier New" pitchFamily="49" charset="0"/>
            </a:endParaRPr>
          </a:p>
          <a:p>
            <a:pPr defTabSz="457200"/>
            <a:r>
              <a:rPr lang="en-US" sz="2000" b="1" dirty="0" smtClean="0">
                <a:latin typeface="Courier New" pitchFamily="49" charset="0"/>
              </a:rPr>
              <a:t>string word;</a:t>
            </a:r>
          </a:p>
          <a:p>
            <a:pPr defTabSz="457200"/>
            <a:endParaRPr lang="en-US" sz="2000" b="1" dirty="0">
              <a:latin typeface="Courier New" pitchFamily="49" charset="0"/>
            </a:endParaRPr>
          </a:p>
          <a:p>
            <a:pPr defTabSz="457200"/>
            <a:r>
              <a:rPr lang="en-US" sz="2000" b="1" dirty="0" err="1" smtClean="0">
                <a:latin typeface="Courier New" pitchFamily="49" charset="0"/>
              </a:rPr>
              <a:t>fileIn</a:t>
            </a:r>
            <a:r>
              <a:rPr lang="en-US" sz="2000" b="1" dirty="0" smtClean="0">
                <a:latin typeface="Courier New" pitchFamily="49" charset="0"/>
              </a:rPr>
              <a:t> &gt;&gt; word;	// skips leading whitespace</a:t>
            </a:r>
          </a:p>
          <a:p>
            <a:pPr defTabSz="457200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			// stops at next whitespace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Manipulators</a:t>
            </a:r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885950"/>
            <a:ext cx="9220200" cy="4171950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Sets fill character and field width of stream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('0')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&lt;&lt; hour &lt;&lt; ":"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&lt;&lt; minute &lt;&lt; ":"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&lt;&lt; second &lt;&lt;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cout.setw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	// sets all field widths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7B0643B1-64BB-406F-BDDD-5D52508E077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Stream Manipulators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+mn-lt"/>
              </a:rPr>
              <a:t>Sets precisions (in decimal places) of floating point numbers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+mn-lt"/>
              </a:rPr>
              <a:t>Returns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+mn-lt"/>
              </a:rPr>
              <a:t> indicating whether the end of the stream has been reached</a:t>
            </a:r>
          </a:p>
          <a:p>
            <a:pPr lvl="1"/>
            <a:r>
              <a:rPr lang="en-US" dirty="0">
                <a:latin typeface="+mn-lt"/>
              </a:rPr>
              <a:t>True only </a:t>
            </a:r>
            <a:r>
              <a:rPr lang="en-US" i="1" dirty="0">
                <a:latin typeface="+mn-lt"/>
              </a:rPr>
              <a:t>after</a:t>
            </a:r>
            <a:r>
              <a:rPr lang="en-US" dirty="0">
                <a:latin typeface="+mn-lt"/>
              </a:rPr>
              <a:t> program attempts to read past last character of the stream</a:t>
            </a:r>
          </a:p>
          <a:p>
            <a:pPr lvl="1"/>
            <a:r>
              <a:rPr lang="en-US" dirty="0">
                <a:latin typeface="+mn-lt"/>
              </a:rPr>
              <a:t>Usage:–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7B0643B1-64BB-406F-BDDD-5D52508E077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 —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9 of Absolute C++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Useful Stream </a:t>
            </a:r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>
                <a:latin typeface="+mn-lt"/>
              </a:rPr>
              <a:t>Reads stream to next newline, returns </a:t>
            </a:r>
            <a:r>
              <a:rPr lang="en-US" sz="2400" i="1" dirty="0">
                <a:latin typeface="+mn-lt"/>
              </a:rPr>
              <a:t>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endParaRPr lang="en-US" b="1" dirty="0"/>
          </a:p>
          <a:p>
            <a:pPr lvl="1"/>
            <a:r>
              <a:rPr lang="en-US" sz="2400" dirty="0">
                <a:latin typeface="+mn-lt"/>
              </a:rPr>
              <a:t>Reads one character from input stream, returns </a:t>
            </a:r>
            <a:r>
              <a:rPr lang="en-US" sz="2400" i="1" dirty="0" err="1">
                <a:latin typeface="+mn-lt"/>
              </a:rPr>
              <a:t>int</a:t>
            </a:r>
            <a:endParaRPr lang="en-US" sz="2400" i="1" dirty="0">
              <a:latin typeface="+mn-lt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endParaRPr lang="en-US" b="1" dirty="0"/>
          </a:p>
          <a:p>
            <a:pPr lvl="1"/>
            <a:r>
              <a:rPr lang="en-US" sz="2400" dirty="0">
                <a:latin typeface="+mn-lt"/>
              </a:rPr>
              <a:t>Writes one character to output stream</a:t>
            </a:r>
          </a:p>
          <a:p>
            <a:r>
              <a:rPr lang="en-US" sz="2800" dirty="0">
                <a:latin typeface="+mn-lt"/>
              </a:rPr>
              <a:t>A long list of manipulators at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http://www.cplusplus.com/reference/iostream/</a:t>
            </a:r>
            <a:endParaRPr lang="en-US" sz="2400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Absolute </a:t>
            </a:r>
            <a:r>
              <a:rPr lang="en-US" i="1" dirty="0" smtClean="0">
                <a:latin typeface="+mn-lt"/>
              </a:rPr>
              <a:t>C++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cs typeface="Arial" charset="0"/>
              </a:rPr>
              <a:t>§12.2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400" dirty="0" err="1" smtClean="0">
                <a:latin typeface="+mn-lt"/>
              </a:rPr>
              <a:t>Stroustrup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latin typeface="+mn-lt"/>
                <a:cs typeface="Arial" charset="0"/>
              </a:rPr>
              <a:t>§21.4.6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7B0643B1-64BB-406F-BDDD-5D52508E077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57450"/>
            <a:ext cx="7721600" cy="1143000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7C2630-CCEA-49D4-8199-B49F550380C8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			// concatenation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&gt;=, == 	// comparison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+= 		// (true) assignment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stream class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		// stream insertion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		// stream extraction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733800"/>
            <a:ext cx="469461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Note:– operator= must be a </a:t>
            </a:r>
            <a:r>
              <a:rPr lang="en-US" sz="1800" u="sng" dirty="0" smtClean="0">
                <a:latin typeface="Calibri" pitchFamily="34" charset="0"/>
              </a:rPr>
              <a:t>non-static</a:t>
            </a:r>
            <a:r>
              <a:rPr lang="en-US" sz="1800" dirty="0" smtClean="0">
                <a:latin typeface="Calibri" pitchFamily="34" charset="0"/>
              </a:rPr>
              <a:t> member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function. </a:t>
            </a:r>
            <a:r>
              <a:rPr lang="en-US" sz="1800" dirty="0" err="1" smtClean="0">
                <a:latin typeface="Calibri" pitchFamily="34" charset="0"/>
              </a:rPr>
              <a:t>Stroustrup</a:t>
            </a:r>
            <a:r>
              <a:rPr lang="en-US" sz="1800" dirty="0" smtClean="0">
                <a:latin typeface="Calibri" pitchFamily="34" charset="0"/>
              </a:rPr>
              <a:t> 11.2.2, because the first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operand must be an l-value</a:t>
            </a:r>
          </a:p>
        </p:txBody>
      </p:sp>
    </p:spTree>
    <p:extLst>
      <p:ext uri="{BB962C8B-B14F-4D97-AF65-F5344CB8AC3E}">
        <p14:creationId xmlns:p14="http://schemas.microsoft.com/office/powerpoint/2010/main" val="26671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Operator Overloading?</a:t>
            </a:r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Readable code</a:t>
            </a:r>
          </a:p>
          <a:p>
            <a:r>
              <a:rPr lang="en-US" smtClean="0"/>
              <a:t>Extension of language to include user-defined types</a:t>
            </a:r>
          </a:p>
          <a:p>
            <a:pPr lvl="2"/>
            <a:r>
              <a:rPr lang="en-US" smtClean="0"/>
              <a:t>I.e., classes</a:t>
            </a:r>
          </a:p>
          <a:p>
            <a:r>
              <a:rPr lang="en-US" smtClean="0"/>
              <a:t>Make operators sensitive to context</a:t>
            </a:r>
          </a:p>
          <a:p>
            <a:pPr lvl="1"/>
            <a:endParaRPr lang="en-US" smtClean="0"/>
          </a:p>
          <a:p>
            <a:r>
              <a:rPr lang="en-US" smtClean="0"/>
              <a:t>Generalization of function overloading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3EA1-FD9E-4D6B-80D8-7CFD56140C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FD98-05A5-41B7-B9DC-C33F3C0760C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6469" y="1981200"/>
            <a:ext cx="3886200" cy="286207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class complex {</a:t>
            </a:r>
            <a:br>
              <a:rPr lang="en-US" b="1" dirty="0" smtClean="0"/>
            </a:br>
            <a:r>
              <a:rPr lang="en-US" b="1" dirty="0" smtClean="0"/>
              <a:t>double real, </a:t>
            </a:r>
            <a:r>
              <a:rPr lang="en-US" b="1" dirty="0" err="1" smtClean="0"/>
              <a:t>imag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public:</a:t>
            </a:r>
            <a:br>
              <a:rPr lang="en-US" b="1" dirty="0" smtClean="0"/>
            </a:br>
            <a:r>
              <a:rPr lang="en-US" b="1" dirty="0" smtClean="0"/>
              <a:t>complex(double r, double </a:t>
            </a:r>
            <a:r>
              <a:rPr lang="en-US" b="1" dirty="0" err="1" smtClean="0"/>
              <a:t>i</a:t>
            </a:r>
            <a:r>
              <a:rPr lang="en-US" b="1" dirty="0" smtClean="0"/>
              <a:t>):</a:t>
            </a:r>
            <a:br>
              <a:rPr lang="en-US" b="1" dirty="0" smtClean="0"/>
            </a:br>
            <a:r>
              <a:rPr lang="en-US" b="1" dirty="0" smtClean="0"/>
              <a:t>	real(r), </a:t>
            </a:r>
            <a:r>
              <a:rPr lang="en-US" b="1" dirty="0" err="1" smtClean="0"/>
              <a:t>imag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{}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Class definition:–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800600" y="1981200"/>
            <a:ext cx="3886200" cy="286207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complex a = complex(1, 3.0);</a:t>
            </a:r>
            <a:br>
              <a:rPr lang="en-US" b="1" dirty="0" smtClean="0"/>
            </a:br>
            <a:r>
              <a:rPr lang="en-US" b="1" dirty="0" smtClean="0"/>
              <a:t>complex b = complex(1.2, 2);</a:t>
            </a:r>
            <a:br>
              <a:rPr lang="en-US" b="1" dirty="0" smtClean="0"/>
            </a:br>
            <a:r>
              <a:rPr lang="en-US" b="1" dirty="0" smtClean="0"/>
              <a:t>complex c = b;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 = b + c;</a:t>
            </a:r>
            <a:br>
              <a:rPr lang="en-US" b="1" dirty="0" smtClean="0"/>
            </a:br>
            <a:r>
              <a:rPr lang="en-US" b="1" dirty="0" smtClean="0"/>
              <a:t>b = b + c*a;</a:t>
            </a:r>
            <a:br>
              <a:rPr lang="en-US" b="1" dirty="0" smtClean="0"/>
            </a:br>
            <a:r>
              <a:rPr lang="en-US" b="1" dirty="0" smtClean="0"/>
              <a:t>c = a*b + complex(1, 2);</a:t>
            </a:r>
            <a:br>
              <a:rPr lang="en-US" b="1" dirty="0" smtClean="0"/>
            </a:br>
            <a:r>
              <a:rPr lang="en-US" b="1" dirty="0" smtClean="0"/>
              <a:t>d = a / b;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Would like to write:–</a:t>
            </a:r>
            <a:endParaRPr lang="en-US" dirty="0"/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4267200" y="5200481"/>
            <a:ext cx="4025900" cy="1133644"/>
          </a:xfrm>
          <a:prstGeom prst="rect">
            <a:avLst/>
          </a:prstGeom>
          <a:solidFill>
            <a:srgbClr val="DBDBD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I.e., ordinary arithmetic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expressions for this user-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defined class.</a:t>
            </a:r>
          </a:p>
        </p:txBody>
      </p:sp>
    </p:spTree>
    <p:extLst>
      <p:ext uri="{BB962C8B-B14F-4D97-AF65-F5344CB8AC3E}">
        <p14:creationId xmlns:p14="http://schemas.microsoft.com/office/powerpoint/2010/main" val="18991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3E5D01A-508C-49F2-8BD8-5D4177CD87EC}" type="slidenum">
              <a:rPr lang="en-US"/>
              <a:pPr/>
              <a:t>25</a:t>
            </a:fld>
            <a:endParaRPr lang="en-US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body" sz="quarter" idx="13"/>
          </p:nvPr>
        </p:nvSpPr>
        <p:spPr>
          <a:xfrm>
            <a:off x="457200" y="1752600"/>
            <a:ext cx="6096000" cy="3264483"/>
          </a:xfrm>
        </p:spPr>
        <p:txBody>
          <a:bodyPr wrap="square"/>
          <a:lstStyle/>
          <a:p>
            <a:pPr>
              <a:buFontTx/>
              <a:buNone/>
            </a:pPr>
            <a:r>
              <a:rPr lang="en-US" sz="1800" b="1" dirty="0"/>
              <a:t>class complex {</a:t>
            </a:r>
            <a:br>
              <a:rPr lang="en-US" sz="1800" b="1" dirty="0"/>
            </a:br>
            <a:r>
              <a:rPr lang="en-US" sz="1800" b="1" dirty="0"/>
              <a:t>double real, </a:t>
            </a:r>
            <a:r>
              <a:rPr lang="en-US" sz="1800" b="1" dirty="0" err="1"/>
              <a:t>imag</a:t>
            </a:r>
            <a:r>
              <a:rPr lang="en-US" sz="1800" b="1" dirty="0"/>
              <a:t>;</a:t>
            </a:r>
          </a:p>
          <a:p>
            <a:pPr>
              <a:buFontTx/>
              <a:buNone/>
            </a:pPr>
            <a:r>
              <a:rPr lang="en-US" sz="1800" b="1" dirty="0"/>
              <a:t>public:</a:t>
            </a:r>
            <a:br>
              <a:rPr lang="en-US" sz="1800" b="1" dirty="0"/>
            </a:br>
            <a:r>
              <a:rPr lang="en-US" sz="1800" b="1" dirty="0"/>
              <a:t>complex(double r, double </a:t>
            </a:r>
            <a:r>
              <a:rPr lang="en-US" sz="1800" b="1" dirty="0" err="1"/>
              <a:t>i</a:t>
            </a:r>
            <a:r>
              <a:rPr lang="en-US" sz="1800" b="1" dirty="0"/>
              <a:t>) :</a:t>
            </a:r>
            <a:br>
              <a:rPr lang="en-US" sz="1800" b="1" dirty="0"/>
            </a:br>
            <a:r>
              <a:rPr lang="en-US" sz="1800" b="1" dirty="0"/>
              <a:t>	real(r), </a:t>
            </a:r>
            <a:r>
              <a:rPr lang="en-US" sz="1800" b="1" dirty="0" err="1"/>
              <a:t>imag</a:t>
            </a:r>
            <a:r>
              <a:rPr lang="en-US" sz="1800" b="1" dirty="0"/>
              <a:t>(</a:t>
            </a:r>
            <a:r>
              <a:rPr lang="en-US" sz="1800" b="1" dirty="0" err="1"/>
              <a:t>i</a:t>
            </a:r>
            <a:r>
              <a:rPr lang="en-US" sz="1800" b="1" dirty="0"/>
              <a:t>) </a:t>
            </a:r>
            <a:r>
              <a:rPr lang="en-US" sz="1800" b="1" dirty="0" smtClean="0"/>
              <a:t>{}</a:t>
            </a:r>
          </a:p>
          <a:p>
            <a:pPr>
              <a:buFontTx/>
              <a:buNone/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complex operator +(complex a, complex b);</a:t>
            </a:r>
            <a:br>
              <a:rPr lang="en-US" sz="1800" b="1" dirty="0"/>
            </a:br>
            <a:r>
              <a:rPr lang="en-US" sz="1800" b="1" dirty="0"/>
              <a:t>complex operator *(complex a, complex b);</a:t>
            </a:r>
            <a:br>
              <a:rPr lang="en-US" sz="1800" b="1" dirty="0"/>
            </a:br>
            <a:r>
              <a:rPr lang="en-US" sz="1800" b="1" dirty="0"/>
              <a:t>complex&amp; operator =(complex a, complex b);</a:t>
            </a:r>
            <a:br>
              <a:rPr lang="en-US" sz="1800" b="1" dirty="0"/>
            </a:br>
            <a:r>
              <a:rPr lang="en-US" sz="1800" b="1" dirty="0"/>
              <a:t>...</a:t>
            </a:r>
          </a:p>
          <a:p>
            <a:pPr>
              <a:buFontTx/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6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General Format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600200"/>
            <a:ext cx="7896225" cy="501565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i="1" dirty="0" err="1">
                <a:solidFill>
                  <a:schemeClr val="accent2"/>
                </a:solidFill>
                <a:latin typeface="+mn-lt"/>
              </a:rPr>
              <a:t>returnType</a:t>
            </a:r>
            <a:r>
              <a:rPr lang="en-US" sz="28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operator</a:t>
            </a:r>
            <a:r>
              <a:rPr lang="en-US" sz="2800" i="1" dirty="0" smtClean="0">
                <a:solidFill>
                  <a:schemeClr val="accent2"/>
                </a:solidFill>
                <a:latin typeface="+mn-lt"/>
              </a:rPr>
              <a:t>◊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800" i="1" dirty="0">
                <a:solidFill>
                  <a:schemeClr val="accent2"/>
                </a:solidFill>
                <a:latin typeface="+mn-lt"/>
              </a:rPr>
              <a:t>parameters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);</a:t>
            </a:r>
          </a:p>
          <a:p>
            <a:pPr>
              <a:buFontTx/>
              <a:buNone/>
              <a:tabLst>
                <a:tab pos="684213" algn="l"/>
                <a:tab pos="2290763" algn="l"/>
                <a:tab pos="3027363" algn="l"/>
              </a:tabLst>
            </a:pPr>
            <a:r>
              <a:rPr lang="en-US" sz="2800" b="1" dirty="0">
                <a:latin typeface="+mn-lt"/>
              </a:rPr>
              <a:t>    </a:t>
            </a:r>
            <a:r>
              <a:rPr lang="en-US" sz="2800" b="1" dirty="0" smtClean="0">
                <a:latin typeface="+mn-lt"/>
              </a:rPr>
              <a:t>	</a:t>
            </a:r>
            <a:r>
              <a:rPr lang="en-US" sz="2800" b="1" dirty="0" smtClean="0">
                <a:latin typeface="+mn-lt"/>
                <a:sym typeface="Symbol" pitchFamily="18" charset="2"/>
              </a:rPr>
              <a:t>     	   	  </a:t>
            </a:r>
          </a:p>
          <a:p>
            <a:pPr>
              <a:buFontTx/>
              <a:buNone/>
              <a:tabLst>
                <a:tab pos="684213" algn="l"/>
                <a:tab pos="2290763" algn="l"/>
                <a:tab pos="3027363" algn="l"/>
              </a:tabLst>
            </a:pPr>
            <a:r>
              <a:rPr lang="en-US" sz="1900" i="1" dirty="0" err="1" smtClean="0">
                <a:latin typeface="+mj-lt"/>
                <a:cs typeface="Courier New" panose="02070309020205020404" pitchFamily="49" charset="0"/>
                <a:sym typeface="Symbol" pitchFamily="18" charset="2"/>
              </a:rPr>
              <a:t>any_type</a:t>
            </a:r>
            <a:r>
              <a:rPr lang="en-US" sz="1900" i="1" dirty="0" smtClean="0">
                <a:latin typeface="+mj-lt"/>
                <a:cs typeface="Courier New" panose="02070309020205020404" pitchFamily="49" charset="0"/>
                <a:sym typeface="Symbol" pitchFamily="18" charset="2"/>
              </a:rPr>
              <a:t>   keyword   </a:t>
            </a:r>
            <a:r>
              <a:rPr lang="en-US" sz="1900" i="1" dirty="0" err="1" smtClean="0">
                <a:latin typeface="+mj-lt"/>
                <a:cs typeface="Courier New" panose="02070309020205020404" pitchFamily="49" charset="0"/>
                <a:sym typeface="Symbol" pitchFamily="18" charset="2"/>
              </a:rPr>
              <a:t>operator_symbol</a:t>
            </a:r>
            <a:endParaRPr lang="en-US" sz="1900" i="1" dirty="0">
              <a:latin typeface="+mj-lt"/>
              <a:cs typeface="Courier New" panose="02070309020205020404" pitchFamily="49" charset="0"/>
              <a:sym typeface="Symbol" pitchFamily="18" charset="2"/>
            </a:endParaRPr>
          </a:p>
          <a:p>
            <a:r>
              <a:rPr lang="en-US" sz="2800" i="1" dirty="0">
                <a:latin typeface="+mn-lt"/>
                <a:sym typeface="Symbol" pitchFamily="18" charset="2"/>
              </a:rPr>
              <a:t>Return type</a:t>
            </a:r>
            <a:r>
              <a:rPr lang="en-US" sz="2800" dirty="0">
                <a:latin typeface="+mn-lt"/>
                <a:sym typeface="Symbol" pitchFamily="18" charset="2"/>
              </a:rPr>
              <a:t> may be whatever the operator returns</a:t>
            </a:r>
          </a:p>
          <a:p>
            <a:pPr lvl="1"/>
            <a:r>
              <a:rPr lang="en-US" sz="2400" dirty="0">
                <a:latin typeface="+mn-lt"/>
                <a:sym typeface="Symbol" pitchFamily="18" charset="2"/>
              </a:rPr>
              <a:t>Including a reference to the object of the operand</a:t>
            </a:r>
          </a:p>
          <a:p>
            <a:r>
              <a:rPr lang="en-US" sz="2800" i="1" dirty="0">
                <a:latin typeface="+mn-lt"/>
                <a:sym typeface="Symbol" pitchFamily="18" charset="2"/>
              </a:rPr>
              <a:t>Operator symbol</a:t>
            </a:r>
            <a:r>
              <a:rPr lang="en-US" sz="2800" dirty="0">
                <a:latin typeface="+mn-lt"/>
                <a:sym typeface="Symbol" pitchFamily="18" charset="2"/>
              </a:rPr>
              <a:t> may be any </a:t>
            </a:r>
            <a:r>
              <a:rPr lang="en-US" sz="2800" i="1" dirty="0" err="1">
                <a:latin typeface="+mn-lt"/>
                <a:sym typeface="Symbol" pitchFamily="18" charset="2"/>
              </a:rPr>
              <a:t>overloadable</a:t>
            </a:r>
            <a:r>
              <a:rPr lang="en-US" sz="2800" dirty="0">
                <a:latin typeface="+mn-lt"/>
                <a:sym typeface="Symbol" pitchFamily="18" charset="2"/>
              </a:rPr>
              <a:t> operator </a:t>
            </a:r>
            <a:r>
              <a:rPr lang="en-US" sz="2800" dirty="0" smtClean="0">
                <a:latin typeface="+mn-lt"/>
                <a:sym typeface="Symbol" pitchFamily="18" charset="2"/>
              </a:rPr>
              <a:t>— i.e., all except</a:t>
            </a:r>
          </a:p>
          <a:p>
            <a:pPr lvl="1"/>
            <a:r>
              <a:rPr lang="en-US" b="1" u="sng" dirty="0" smtClean="0">
                <a:latin typeface="+mn-lt"/>
                <a:cs typeface="Arial" charset="0"/>
                <a:sym typeface="Symbol" pitchFamily="18" charset="2"/>
              </a:rPr>
              <a:t>::</a:t>
            </a:r>
            <a:r>
              <a:rPr lang="en-US" u="sng" dirty="0" smtClean="0">
                <a:latin typeface="+mn-lt"/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latin typeface="+mn-lt"/>
                <a:cs typeface="Arial" charset="0"/>
                <a:sym typeface="Symbol" pitchFamily="18" charset="2"/>
              </a:rPr>
              <a:t>(scope resolution), </a:t>
            </a:r>
            <a:r>
              <a:rPr lang="en-US" b="1" u="sng" dirty="0" smtClean="0">
                <a:latin typeface="+mn-lt"/>
                <a:cs typeface="Arial" charset="0"/>
                <a:sym typeface="Symbol" pitchFamily="18" charset="2"/>
              </a:rPr>
              <a:t>.</a:t>
            </a:r>
            <a:r>
              <a:rPr lang="en-US" u="sng" dirty="0" smtClean="0">
                <a:latin typeface="+mn-lt"/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latin typeface="+mn-lt"/>
                <a:cs typeface="Arial" charset="0"/>
                <a:sym typeface="Symbol" pitchFamily="18" charset="2"/>
              </a:rPr>
              <a:t>(member selection), </a:t>
            </a:r>
            <a:r>
              <a:rPr lang="en-US" b="1" u="sng" dirty="0" smtClean="0">
                <a:latin typeface="+mn-lt"/>
                <a:cs typeface="Arial" charset="0"/>
                <a:sym typeface="Symbol" pitchFamily="18" charset="2"/>
              </a:rPr>
              <a:t>.*</a:t>
            </a:r>
            <a:r>
              <a:rPr lang="en-US" dirty="0" smtClean="0">
                <a:latin typeface="+mn-lt"/>
                <a:cs typeface="Arial" charset="0"/>
                <a:sym typeface="Symbol" pitchFamily="18" charset="2"/>
              </a:rPr>
              <a:t>(selection through pointer to member), </a:t>
            </a:r>
            <a:r>
              <a:rPr lang="en-US" b="1" u="sng" dirty="0" smtClean="0">
                <a:latin typeface="+mn-lt"/>
                <a:cs typeface="Arial" charset="0"/>
                <a:sym typeface="Symbol" pitchFamily="18" charset="2"/>
              </a:rPr>
              <a:t>?:</a:t>
            </a:r>
            <a:r>
              <a:rPr lang="en-US" dirty="0" smtClean="0">
                <a:latin typeface="+mn-lt"/>
                <a:cs typeface="Arial" charset="0"/>
                <a:sym typeface="Symbol" pitchFamily="18" charset="2"/>
              </a:rPr>
              <a:t> (conditional expression)</a:t>
            </a:r>
            <a:endParaRPr lang="en-US" dirty="0">
              <a:latin typeface="+mn-lt"/>
              <a:cs typeface="Arial" charset="0"/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CEC4243E-6717-4A7E-B702-C644F5160E67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Absolute C++, Chapter 4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698742" cy="762000"/>
          </a:xfrm>
        </p:spPr>
        <p:txBody>
          <a:bodyPr/>
          <a:lstStyle/>
          <a:p>
            <a:r>
              <a:rPr lang="en-US" sz="3200" dirty="0"/>
              <a:t>Operators that Can and Cannot be Overloaded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55650" y="1293167"/>
            <a:ext cx="7632700" cy="2859584"/>
            <a:chOff x="1511300" y="1524000"/>
            <a:chExt cx="7632700" cy="2859584"/>
          </a:xfrm>
        </p:grpSpPr>
        <p:graphicFrame>
          <p:nvGraphicFramePr>
            <p:cNvPr id="377860" name="Object 3"/>
            <p:cNvGraphicFramePr>
              <a:graphicFrameLocks noGrp="1" noChangeAspect="1"/>
            </p:cNvGraphicFramePr>
            <p:nvPr>
              <p:ph sz="half" idx="4294967295"/>
              <p:extLst/>
            </p:nvPr>
          </p:nvGraphicFramePr>
          <p:xfrm>
            <a:off x="1511300" y="1524000"/>
            <a:ext cx="7632700" cy="240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Document" r:id="rId4" imgW="7651271" imgH="2410940" progId="Word.Document.8">
                    <p:embed/>
                  </p:oleObj>
                </mc:Choice>
                <mc:Fallback>
                  <p:oleObj name="Document" r:id="rId4" imgW="7651271" imgH="2410940" progId="Word.Document.8">
                    <p:embed/>
                    <p:pic>
                      <p:nvPicPr>
                        <p:cNvPr id="37786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300" y="1524000"/>
                          <a:ext cx="7632700" cy="24050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2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862" name="Text Box 6"/>
            <p:cNvSpPr txBox="1">
              <a:spLocks noChangeArrowheads="1"/>
            </p:cNvSpPr>
            <p:nvPr/>
          </p:nvSpPr>
          <p:spPr bwMode="auto">
            <a:xfrm>
              <a:off x="4870450" y="3921919"/>
              <a:ext cx="4273549" cy="46166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err="1">
                  <a:latin typeface="+mn-lt"/>
                </a:rPr>
                <a:t>Deitel</a:t>
              </a:r>
              <a:r>
                <a:rPr lang="en-US" dirty="0">
                  <a:latin typeface="+mn-lt"/>
                </a:rPr>
                <a:t> &amp; </a:t>
              </a:r>
              <a:r>
                <a:rPr lang="en-US" dirty="0" err="1">
                  <a:latin typeface="+mn-lt"/>
                </a:rPr>
                <a:t>Deitel</a:t>
              </a:r>
              <a:r>
                <a:rPr lang="en-US" dirty="0">
                  <a:latin typeface="+mn-lt"/>
                </a:rPr>
                <a:t>, Figure 22.1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4238" y="4652665"/>
            <a:ext cx="4835525" cy="1564184"/>
            <a:chOff x="2815154" y="4652665"/>
            <a:chExt cx="4835525" cy="1564184"/>
          </a:xfrm>
        </p:grpSpPr>
        <p:graphicFrame>
          <p:nvGraphicFramePr>
            <p:cNvPr id="377865" name="Object 9"/>
            <p:cNvGraphicFramePr>
              <a:graphicFrameLocks noGrp="1" noChangeAspect="1"/>
            </p:cNvGraphicFramePr>
            <p:nvPr>
              <p:ph sz="half" idx="4294967295"/>
              <p:extLst/>
            </p:nvPr>
          </p:nvGraphicFramePr>
          <p:xfrm>
            <a:off x="2815154" y="4652665"/>
            <a:ext cx="4835525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Document" r:id="rId6" imgW="4819291" imgH="1120279" progId="Word.Document.8">
                    <p:embed/>
                  </p:oleObj>
                </mc:Choice>
                <mc:Fallback>
                  <p:oleObj name="Document" r:id="rId6" imgW="4819291" imgH="1120279" progId="Word.Document.8">
                    <p:embed/>
                    <p:pic>
                      <p:nvPicPr>
                        <p:cNvPr id="3778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154" y="4652665"/>
                          <a:ext cx="4835525" cy="112395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2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867" name="Text Box 11"/>
            <p:cNvSpPr txBox="1">
              <a:spLocks noChangeArrowheads="1"/>
            </p:cNvSpPr>
            <p:nvPr/>
          </p:nvSpPr>
          <p:spPr bwMode="auto">
            <a:xfrm>
              <a:off x="3708916" y="5755184"/>
              <a:ext cx="3941763" cy="46166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dirty="0" err="1">
                  <a:latin typeface="+mn-lt"/>
                </a:rPr>
                <a:t>Deitel</a:t>
              </a:r>
              <a:r>
                <a:rPr lang="en-US" dirty="0">
                  <a:latin typeface="+mn-lt"/>
                </a:rPr>
                <a:t> &amp; </a:t>
              </a:r>
              <a:r>
                <a:rPr lang="en-US" dirty="0" err="1">
                  <a:latin typeface="+mn-lt"/>
                </a:rPr>
                <a:t>Deitel</a:t>
              </a:r>
              <a:r>
                <a:rPr lang="en-US" dirty="0">
                  <a:latin typeface="+mn-lt"/>
                </a:rPr>
                <a:t>, Figure 22.2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i="0"/>
              <a:t>C</a:t>
            </a:r>
            <a:r>
              <a:rPr lang="en-US"/>
              <a:t>++ Philosophy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All</a:t>
            </a:r>
            <a:r>
              <a:rPr lang="en-US" sz="2800" dirty="0">
                <a:latin typeface="+mn-lt"/>
              </a:rPr>
              <a:t> operators have context</a:t>
            </a:r>
          </a:p>
          <a:p>
            <a:pPr lvl="2"/>
            <a:r>
              <a:rPr lang="en-US" sz="2400" dirty="0">
                <a:latin typeface="+mn-lt"/>
              </a:rPr>
              <a:t>Even the simple “built-in” operators of basic types</a:t>
            </a:r>
          </a:p>
          <a:p>
            <a:pPr lvl="2"/>
            <a:r>
              <a:rPr lang="en-US" sz="2400" dirty="0">
                <a:latin typeface="+mn-lt"/>
              </a:rPr>
              <a:t>E.g.,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2400" i="1" dirty="0">
                <a:latin typeface="+mn-lt"/>
              </a:rPr>
              <a:t>,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sz="2400" i="1" dirty="0">
                <a:latin typeface="+mn-lt"/>
              </a:rPr>
              <a:t>,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400" i="1" dirty="0">
                <a:latin typeface="+mn-lt"/>
              </a:rPr>
              <a:t>,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US" sz="2400" dirty="0">
                <a:latin typeface="+mn-lt"/>
              </a:rPr>
              <a:t>  for numerical types</a:t>
            </a:r>
          </a:p>
          <a:p>
            <a:pPr lvl="2"/>
            <a:r>
              <a:rPr lang="en-US" sz="2400" dirty="0">
                <a:latin typeface="+mn-lt"/>
              </a:rPr>
              <a:t>Compiler </a:t>
            </a:r>
            <a:r>
              <a:rPr lang="en-US" sz="2400" dirty="0" smtClean="0">
                <a:latin typeface="+mn-lt"/>
              </a:rPr>
              <a:t>generates </a:t>
            </a:r>
            <a:r>
              <a:rPr lang="en-US" sz="2400" dirty="0">
                <a:latin typeface="+mn-lt"/>
              </a:rPr>
              <a:t>different code depending upon type of </a:t>
            </a:r>
            <a:r>
              <a:rPr lang="en-US" sz="2400" dirty="0" smtClean="0">
                <a:latin typeface="+mn-lt"/>
              </a:rPr>
              <a:t>operands</a:t>
            </a:r>
            <a:endParaRPr lang="en-US" dirty="0" smtClean="0">
              <a:latin typeface="+mn-lt"/>
            </a:endParaRPr>
          </a:p>
          <a:p>
            <a:pPr lvl="3"/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Operator overloading is a generalization of this feature to non-built-in types</a:t>
            </a:r>
          </a:p>
          <a:p>
            <a:pPr lvl="2"/>
            <a:r>
              <a:rPr lang="en-US" sz="2400" dirty="0">
                <a:latin typeface="+mn-lt"/>
              </a:rPr>
              <a:t>E.g.,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'&lt;&lt;'</a:t>
            </a:r>
            <a:r>
              <a:rPr lang="en-US" sz="2400" i="1" dirty="0">
                <a:latin typeface="+mn-lt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'&gt;&gt;'</a:t>
            </a:r>
            <a:r>
              <a:rPr lang="en-US" sz="2400" dirty="0">
                <a:latin typeface="+mn-lt"/>
              </a:rPr>
              <a:t> for bit-shift operations and also for stream operations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/>
          <a:lstStyle/>
          <a:p>
            <a:fld id="{D073F93A-BFF4-43A0-9091-76659025A5B6}" type="slidenum">
              <a:rPr lang="en-US"/>
              <a:pPr/>
              <a:t>29</a:t>
            </a:fld>
            <a:endParaRPr lang="en-US"/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5334000" y="5943600"/>
            <a:ext cx="2078038" cy="765175"/>
          </a:xfrm>
          <a:prstGeom prst="rect">
            <a:avLst/>
          </a:prstGeom>
          <a:solidFill>
            <a:srgbClr val="D4D4F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No counterpart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Java!</a:t>
            </a:r>
          </a:p>
        </p:txBody>
      </p:sp>
    </p:spTree>
    <p:extLst>
      <p:ext uri="{BB962C8B-B14F-4D97-AF65-F5344CB8AC3E}">
        <p14:creationId xmlns:p14="http://schemas.microsoft.com/office/powerpoint/2010/main" val="31431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kinds of strings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4610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C-String</a:t>
            </a:r>
          </a:p>
          <a:p>
            <a:pPr lvl="1">
              <a:spcBef>
                <a:spcPts val="0"/>
              </a:spcBef>
            </a:pPr>
            <a:r>
              <a:rPr lang="en-US" u="sng" dirty="0" smtClean="0"/>
              <a:t>Not</a:t>
            </a:r>
            <a:r>
              <a:rPr lang="en-US" dirty="0" smtClean="0"/>
              <a:t> part of Standard Template Library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Array of char terminated by null char '\0'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Like strings in 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String class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Part of Standard Template Library (STL)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Container for supporting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w_char</a:t>
            </a:r>
            <a:r>
              <a:rPr lang="en-US" dirty="0" smtClean="0"/>
              <a:t>, other character sets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Powerful tools for manipulating strings in “natural” way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Meaningful operators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i="0" dirty="0"/>
              <a:t>C</a:t>
            </a:r>
            <a:r>
              <a:rPr lang="en-US" dirty="0"/>
              <a:t>++ Philosophy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Operators </a:t>
            </a:r>
            <a:r>
              <a:rPr lang="en-US" sz="2800" i="1" dirty="0"/>
              <a:t>retain</a:t>
            </a:r>
            <a:r>
              <a:rPr lang="en-US" sz="2800" dirty="0"/>
              <a:t> their precedence and associativity, even when overloaded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Operators </a:t>
            </a:r>
            <a:r>
              <a:rPr lang="en-US" sz="2800" i="1" dirty="0"/>
              <a:t>retain</a:t>
            </a:r>
            <a:r>
              <a:rPr lang="en-US" sz="2800" dirty="0"/>
              <a:t> their number of </a:t>
            </a:r>
            <a:r>
              <a:rPr lang="en-US" sz="2800" dirty="0" smtClean="0"/>
              <a:t>operands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A.k.a. </a:t>
            </a:r>
            <a:r>
              <a:rPr lang="en-US" sz="2400" i="1" dirty="0" smtClean="0"/>
              <a:t>arity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Cannot </a:t>
            </a:r>
            <a:r>
              <a:rPr lang="en-US" sz="2800" dirty="0"/>
              <a:t>define new operators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Only (a subset of) the built-in </a:t>
            </a:r>
            <a:r>
              <a:rPr lang="en-US" sz="2000" i="1" dirty="0"/>
              <a:t>C++</a:t>
            </a:r>
            <a:r>
              <a:rPr lang="en-US" sz="2000" dirty="0"/>
              <a:t> operators can be overloaded</a:t>
            </a:r>
          </a:p>
          <a:p>
            <a:pPr lvl="4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800" dirty="0"/>
              <a:t>Cannot redefine operators on built-in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Operator </a:t>
            </a:r>
            <a:r>
              <a:rPr lang="en-US" sz="2800" dirty="0" smtClean="0"/>
              <a:t>Overloading</a:t>
            </a:r>
          </a:p>
          <a:p>
            <a:pPr lvl="1"/>
            <a:endParaRPr lang="en-US" sz="2400" dirty="0"/>
          </a:p>
          <a:p>
            <a:r>
              <a:rPr lang="en-US" sz="2800" dirty="0"/>
              <a:t>Restrictions on Operator </a:t>
            </a:r>
            <a:r>
              <a:rPr lang="en-US" sz="2800" dirty="0" smtClean="0"/>
              <a:t>Overloading</a:t>
            </a:r>
          </a:p>
          <a:p>
            <a:pPr lvl="1"/>
            <a:endParaRPr lang="en-US" sz="2400" dirty="0"/>
          </a:p>
          <a:p>
            <a:r>
              <a:rPr lang="en-US" sz="2800" dirty="0"/>
              <a:t>Operator Functions as Class Members </a:t>
            </a:r>
            <a:r>
              <a:rPr lang="en-US" sz="2800" i="1" dirty="0"/>
              <a:t>vs.</a:t>
            </a:r>
            <a:r>
              <a:rPr lang="en-US" sz="2800" dirty="0"/>
              <a:t> Global </a:t>
            </a:r>
            <a:r>
              <a:rPr lang="en-US" sz="2800" dirty="0" smtClean="0"/>
              <a:t>Functions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Overloading Stream Insertion and Stream Extraction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/>
              <a:t>Operator Overload Function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Either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 a non-</a:t>
            </a:r>
            <a:r>
              <a:rPr lang="en-US" sz="2400" i="1" dirty="0">
                <a:solidFill>
                  <a:srgbClr val="0000FF"/>
                </a:solidFill>
                <a:latin typeface="+mn-lt"/>
              </a:rPr>
              <a:t>static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member function definition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i="1" dirty="0">
                <a:latin typeface="+mn-lt"/>
              </a:rPr>
              <a:t>or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 global function definition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+mn-lt"/>
              </a:rPr>
              <a:t>Usually a </a:t>
            </a:r>
            <a:r>
              <a:rPr lang="en-US" i="1" dirty="0">
                <a:solidFill>
                  <a:schemeClr val="accent2"/>
                </a:solidFill>
                <a:latin typeface="+mn-lt"/>
              </a:rPr>
              <a:t>friend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of the class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Function “name” is keyword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followed by the symbol for the operation being overloaded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-US" sz="2400" i="1" dirty="0">
                <a:latin typeface="+mn-lt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-US" sz="2400" i="1" dirty="0">
                <a:latin typeface="+mn-lt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operator-&gt;</a:t>
            </a:r>
            <a:r>
              <a:rPr lang="en-US" sz="2400" i="1" dirty="0">
                <a:latin typeface="+mn-lt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7534ECD7-4390-445A-AFBD-D6AE83FC7CF3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Operator Overload Function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Operator overload function is a function just like any other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Can be called like any other – e.g.,</a:t>
            </a:r>
          </a:p>
          <a:p>
            <a:pPr lvl="1" algn="ctr">
              <a:buFontTx/>
              <a:buNone/>
            </a:pPr>
            <a:r>
              <a:rPr lang="en-US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a.operator</a:t>
            </a:r>
            <a:r>
              <a:rPr lang="en-US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+(b)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++ provides the following short-hand</a:t>
            </a:r>
          </a:p>
          <a:p>
            <a:pPr algn="ctr"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Operator Overload Function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If operator overload function is declared as a global or 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, then</a:t>
            </a:r>
          </a:p>
          <a:p>
            <a:pPr lvl="1" algn="ctr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operator+(a, b)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also reduces to the following short-hand</a:t>
            </a:r>
            <a:endParaRPr lang="en-US" dirty="0">
              <a:latin typeface="+mn-lt"/>
            </a:endParaRPr>
          </a:p>
          <a:p>
            <a:pPr algn="ctr"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Operator Overloading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use any operators on a class object, </a:t>
            </a:r>
            <a:r>
              <a:rPr lang="en-US" b="1" dirty="0"/>
              <a:t>…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400" dirty="0"/>
              <a:t>The operator must be overloaded for that class</a:t>
            </a:r>
            <a:r>
              <a:rPr lang="en-US" sz="2400" dirty="0" smtClean="0"/>
              <a:t>.</a:t>
            </a:r>
          </a:p>
          <a:p>
            <a:pPr lvl="2"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dirty="0"/>
              <a:t>Three Exceptions: </a:t>
            </a:r>
            <a:r>
              <a:rPr lang="en-US" dirty="0">
                <a:solidFill>
                  <a:srgbClr val="008000"/>
                </a:solidFill>
              </a:rPr>
              <a:t>{overloading </a:t>
            </a:r>
            <a:r>
              <a:rPr lang="en-US" dirty="0" smtClean="0">
                <a:solidFill>
                  <a:srgbClr val="008000"/>
                </a:solidFill>
              </a:rPr>
              <a:t>allowed but not </a:t>
            </a:r>
            <a:r>
              <a:rPr lang="en-US" dirty="0">
                <a:solidFill>
                  <a:srgbClr val="008000"/>
                </a:solidFill>
              </a:rPr>
              <a:t>required}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400" dirty="0"/>
              <a:t>Assignment operator (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Memberwise</a:t>
            </a:r>
            <a:r>
              <a:rPr lang="en-US" sz="2400" dirty="0"/>
              <a:t> assignment between objects</a:t>
            </a:r>
            <a:endParaRPr lang="en-US" sz="2400" dirty="0">
              <a:solidFill>
                <a:srgbClr val="990033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400" dirty="0">
                <a:solidFill>
                  <a:srgbClr val="990033"/>
                </a:solidFill>
              </a:rPr>
              <a:t>Dangerous for classes with pointer members!!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Address operator (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Returns address of the object in memory.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Comma operator (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Evaluates expression to its left then the expression to its right.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Returns the value of the expression to its right.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8B184EE3-5BCB-4686-9732-A8C3C8376D89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892316"/>
          </a:xfrm>
        </p:spPr>
        <p:txBody>
          <a:bodyPr/>
          <a:lstStyle/>
          <a:p>
            <a:r>
              <a:rPr lang="en-US" dirty="0"/>
              <a:t>Operator Functions </a:t>
            </a:r>
            <a:r>
              <a:rPr lang="en-US" dirty="0" smtClean="0"/>
              <a:t>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/>
              <a:t>Members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Leftmost operand must be of </a:t>
            </a:r>
            <a:r>
              <a:rPr lang="en-US" sz="2800" i="1" dirty="0">
                <a:latin typeface="+mn-lt"/>
              </a:rPr>
              <a:t>same class</a:t>
            </a:r>
            <a:r>
              <a:rPr lang="en-US" sz="2800" dirty="0">
                <a:latin typeface="+mn-lt"/>
              </a:rPr>
              <a:t> as operator function.</a:t>
            </a:r>
          </a:p>
          <a:p>
            <a:r>
              <a:rPr lang="en-US" sz="2800" dirty="0">
                <a:latin typeface="+mn-lt"/>
              </a:rPr>
              <a:t>Use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800" dirty="0">
                <a:latin typeface="+mn-lt"/>
              </a:rPr>
              <a:t> keyword to implicitly get left operand argument.</a:t>
            </a:r>
          </a:p>
          <a:p>
            <a:r>
              <a:rPr lang="en-US" sz="2800" dirty="0">
                <a:latin typeface="+mn-lt"/>
              </a:rPr>
              <a:t>Operators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i="1" dirty="0">
                <a:latin typeface="+mn-lt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i="1" dirty="0">
                <a:latin typeface="+mn-lt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i="1" dirty="0">
                <a:latin typeface="+mn-lt"/>
              </a:rPr>
              <a:t> or</a:t>
            </a:r>
            <a:r>
              <a:rPr lang="en-US" sz="2800" dirty="0">
                <a:latin typeface="+mn-lt"/>
              </a:rPr>
              <a:t> any assignment operator </a:t>
            </a:r>
            <a:r>
              <a:rPr lang="en-US" sz="2800" i="1" dirty="0">
                <a:latin typeface="+mn-lt"/>
              </a:rPr>
              <a:t>must</a:t>
            </a:r>
            <a:r>
              <a:rPr lang="en-US" sz="2800" dirty="0">
                <a:latin typeface="+mn-lt"/>
              </a:rPr>
              <a:t> be overloaded as a class member function.</a:t>
            </a:r>
          </a:p>
          <a:p>
            <a:r>
              <a:rPr lang="en-US" sz="2800" dirty="0">
                <a:latin typeface="+mn-lt"/>
              </a:rPr>
              <a:t>Called when</a:t>
            </a:r>
          </a:p>
          <a:p>
            <a:pPr lvl="1"/>
            <a:r>
              <a:rPr lang="en-US" sz="2400" dirty="0">
                <a:latin typeface="+mn-lt"/>
              </a:rPr>
              <a:t>Left operand of binary operator is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+mn-lt"/>
              </a:rPr>
              <a:t> class</a:t>
            </a:r>
          </a:p>
          <a:p>
            <a:pPr lvl="1"/>
            <a:r>
              <a:rPr lang="en-US" sz="2400" dirty="0">
                <a:latin typeface="+mn-lt"/>
              </a:rPr>
              <a:t>Single operand of unary operator is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+mn-lt"/>
              </a:rPr>
              <a:t> class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77000"/>
            <a:ext cx="420504" cy="292744"/>
          </a:xfrm>
          <a:prstGeom prst="rect">
            <a:avLst/>
          </a:prstGeom>
        </p:spPr>
        <p:txBody>
          <a:bodyPr/>
          <a:lstStyle/>
          <a:p>
            <a:fld id="{F49B88F4-308B-4DD1-81AE-B6B6FD925086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8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892316"/>
          </a:xfrm>
        </p:spPr>
        <p:txBody>
          <a:bodyPr/>
          <a:lstStyle/>
          <a:p>
            <a:r>
              <a:rPr lang="en-US" dirty="0"/>
              <a:t>Operator Functions </a:t>
            </a:r>
            <a:r>
              <a:rPr lang="en-US" dirty="0" smtClean="0"/>
              <a:t>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Need </a:t>
            </a:r>
            <a:r>
              <a:rPr lang="en-US" dirty="0">
                <a:latin typeface="+mn-lt"/>
              </a:rPr>
              <a:t>parameters for both operands.</a:t>
            </a:r>
          </a:p>
          <a:p>
            <a:r>
              <a:rPr lang="en-US" dirty="0">
                <a:latin typeface="+mn-lt"/>
              </a:rPr>
              <a:t>Can have object of different class than operator.</a:t>
            </a:r>
          </a:p>
          <a:p>
            <a:r>
              <a:rPr lang="en-US" dirty="0">
                <a:latin typeface="+mn-lt"/>
              </a:rPr>
              <a:t>Can be made a </a:t>
            </a:r>
            <a:r>
              <a:rPr lang="en-US" i="1" dirty="0">
                <a:latin typeface="+mn-lt"/>
              </a:rPr>
              <a:t>friend</a:t>
            </a:r>
            <a:r>
              <a:rPr lang="en-US" dirty="0">
                <a:latin typeface="+mn-lt"/>
              </a:rPr>
              <a:t> to access </a:t>
            </a:r>
            <a:r>
              <a:rPr lang="en-US" i="1" dirty="0">
                <a:latin typeface="+mn-lt"/>
              </a:rPr>
              <a:t>private</a:t>
            </a:r>
            <a:r>
              <a:rPr lang="en-US" dirty="0">
                <a:latin typeface="+mn-lt"/>
              </a:rPr>
              <a:t> or </a:t>
            </a:r>
            <a:r>
              <a:rPr lang="en-US" i="1" dirty="0">
                <a:latin typeface="+mn-lt"/>
              </a:rPr>
              <a:t>protected</a:t>
            </a:r>
            <a:r>
              <a:rPr lang="en-US" dirty="0">
                <a:latin typeface="+mn-lt"/>
              </a:rPr>
              <a:t> data.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00800"/>
            <a:ext cx="420504" cy="368944"/>
          </a:xfrm>
          <a:prstGeom prst="rect">
            <a:avLst/>
          </a:prstGeom>
        </p:spPr>
        <p:txBody>
          <a:bodyPr/>
          <a:lstStyle/>
          <a:p>
            <a:fld id="{07E52477-98CE-4885-9CDA-B55B138941DC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79032" cy="762000"/>
          </a:xfrm>
        </p:spPr>
        <p:txBody>
          <a:bodyPr/>
          <a:lstStyle/>
          <a:p>
            <a:r>
              <a:rPr lang="en-US" sz="4000" dirty="0"/>
              <a:t>Stream </a:t>
            </a:r>
            <a:r>
              <a:rPr lang="en-US" sz="4000" dirty="0" smtClean="0"/>
              <a:t>Insertion/Extraction Operators</a:t>
            </a:r>
            <a:endParaRPr lang="en-US" sz="4000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Typically global or friend functions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+mn-lt"/>
              </a:rPr>
              <a:t>Overload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>
                <a:latin typeface="+mn-lt"/>
              </a:rPr>
              <a:t> operator used where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Left operand of type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Such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+mn-lt"/>
              </a:rPr>
              <a:t> object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classObject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Overload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used 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Left operand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+mn-lt"/>
              </a:rPr>
              <a:t>Such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>
                <a:latin typeface="+mn-lt"/>
              </a:rPr>
              <a:t> object in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classObject</a:t>
            </a:r>
            <a:endParaRPr lang="en-US" sz="18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Reason:–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These operators are associated with class of </a:t>
            </a:r>
            <a:r>
              <a:rPr lang="en-US" sz="2400" i="1" dirty="0">
                <a:latin typeface="+mn-lt"/>
              </a:rPr>
              <a:t>right</a:t>
            </a:r>
            <a:r>
              <a:rPr lang="en-US" sz="2400" dirty="0">
                <a:latin typeface="+mn-lt"/>
              </a:rPr>
              <a:t> operand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77000"/>
            <a:ext cx="522104" cy="292744"/>
          </a:xfrm>
          <a:prstGeom prst="rect">
            <a:avLst/>
          </a:prstGeom>
        </p:spPr>
        <p:txBody>
          <a:bodyPr/>
          <a:lstStyle/>
          <a:p>
            <a:fld id="{F7C03B09-3B13-4894-931B-29CCA2012342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May need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2800" dirty="0">
                <a:latin typeface="+mn-lt"/>
              </a:rPr>
              <a:t> (and others) to be commutative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So both </a:t>
            </a:r>
            <a:r>
              <a:rPr lang="en-US" sz="2400" i="1" dirty="0">
                <a:latin typeface="+mn-lt"/>
              </a:rPr>
              <a:t>“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lang="en-US" sz="2400" i="1" dirty="0">
                <a:latin typeface="+mn-lt"/>
              </a:rPr>
              <a:t>”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latin typeface="+mn-lt"/>
              </a:rPr>
              <a:t>“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+ a</a:t>
            </a:r>
            <a:r>
              <a:rPr lang="en-US" sz="2400" i="1" dirty="0">
                <a:latin typeface="+mn-lt"/>
              </a:rPr>
              <a:t>”</a:t>
            </a:r>
            <a:r>
              <a:rPr lang="en-US" sz="2400" dirty="0">
                <a:latin typeface="+mn-lt"/>
              </a:rPr>
              <a:t> work as expected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2"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Suppose we have two different classes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Overloaded operator can only be member function when its class is on left.</a:t>
            </a:r>
          </a:p>
          <a:p>
            <a:pPr lvl="3">
              <a:lnSpc>
                <a:spcPct val="9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HugeIntClass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long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+mn-lt"/>
              </a:rPr>
              <a:t>May be </a:t>
            </a:r>
            <a:r>
              <a:rPr lang="en-US" sz="2000" dirty="0">
                <a:latin typeface="+mn-lt"/>
              </a:rPr>
              <a:t>member function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For the other way, you need a global overloaded </a:t>
            </a:r>
            <a:r>
              <a:rPr lang="en-US" sz="2400" i="1" dirty="0">
                <a:latin typeface="+mn-lt"/>
              </a:rPr>
              <a:t>friend </a:t>
            </a:r>
            <a:r>
              <a:rPr lang="en-US" sz="2400" dirty="0">
                <a:latin typeface="+mn-lt"/>
              </a:rPr>
              <a:t>function</a:t>
            </a:r>
          </a:p>
          <a:p>
            <a:pPr lvl="3">
              <a:lnSpc>
                <a:spcPct val="9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HugeIntClass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00800"/>
            <a:ext cx="420504" cy="368944"/>
          </a:xfrm>
          <a:prstGeom prst="rect">
            <a:avLst/>
          </a:prstGeom>
        </p:spPr>
        <p:txBody>
          <a:bodyPr/>
          <a:lstStyle/>
          <a:p>
            <a:fld id="{52326DDE-B9B3-4980-9A0F-41D5C1CDC0C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Commutative Operators</a:t>
            </a:r>
          </a:p>
        </p:txBody>
      </p:sp>
    </p:spTree>
    <p:extLst>
      <p:ext uri="{BB962C8B-B14F-4D97-AF65-F5344CB8AC3E}">
        <p14:creationId xmlns:p14="http://schemas.microsoft.com/office/powerpoint/2010/main" val="3575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78800" cy="4838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 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Let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u[] = "This is another string!";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Then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u[0] == 'T'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u[1] == 'h'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u[2] == 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u[21] == 'g'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u[22] == '!'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u[23] == '\0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Digression</a:t>
            </a:r>
            <a:endParaRPr lang="en-US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3600" i="1" dirty="0">
                <a:latin typeface="+mn-lt"/>
              </a:rPr>
              <a:t> </a:t>
            </a:r>
            <a:r>
              <a:rPr lang="en-US" sz="3600" dirty="0">
                <a:solidFill>
                  <a:srgbClr val="800000"/>
                </a:solidFill>
                <a:latin typeface="+mn-lt"/>
              </a:rPr>
              <a:t>and</a:t>
            </a:r>
            <a:r>
              <a:rPr lang="en-US" sz="3600" i="1" dirty="0">
                <a:latin typeface="+mn-lt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36000" y="6324600"/>
            <a:ext cx="420504" cy="445144"/>
          </a:xfrm>
          <a:prstGeom prst="rect">
            <a:avLst/>
          </a:prstGeom>
        </p:spPr>
        <p:txBody>
          <a:bodyPr/>
          <a:lstStyle/>
          <a:p>
            <a:fld id="{D828F830-18C1-4238-A6BF-3587921780D6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Function can access the private members of the </a:t>
            </a:r>
            <a:r>
              <a:rPr lang="en-US" sz="2800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Function is in the scope of the </a:t>
            </a:r>
            <a:r>
              <a:rPr lang="en-US" sz="2800" dirty="0" smtClean="0">
                <a:latin typeface="+mn-lt"/>
              </a:rPr>
              <a:t>class</a:t>
            </a:r>
          </a:p>
          <a:p>
            <a:r>
              <a:rPr lang="en-US" sz="2800" dirty="0" smtClean="0">
                <a:latin typeface="+mn-lt"/>
              </a:rPr>
              <a:t>Function </a:t>
            </a:r>
            <a:r>
              <a:rPr lang="en-US" sz="2800" dirty="0">
                <a:latin typeface="+mn-lt"/>
              </a:rPr>
              <a:t>must be invoked on a specific object of the class – e.g.,</a:t>
            </a:r>
            <a:endParaRPr lang="en-US" dirty="0">
              <a:latin typeface="+mn-lt"/>
            </a:endParaRPr>
          </a:p>
          <a:p>
            <a:pPr marL="1371600" lvl="2" indent="-457200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371600" lvl="2" indent="-457200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00800"/>
            <a:ext cx="420504" cy="368944"/>
          </a:xfrm>
          <a:prstGeom prst="rect">
            <a:avLst/>
          </a:prstGeom>
        </p:spPr>
        <p:txBody>
          <a:bodyPr/>
          <a:lstStyle/>
          <a:p>
            <a:fld id="{0F21CA5F-FF72-43D0-897B-B6BAAE567C6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650104" cy="1143000"/>
          </a:xfrm>
        </p:spPr>
        <p:txBody>
          <a:bodyPr/>
          <a:lstStyle/>
          <a:p>
            <a:r>
              <a:rPr lang="en-US" dirty="0"/>
              <a:t>Ordinary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09785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Function can access the private members of the class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Function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is in the scope of the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class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Function must be invoked on a specific object of the class – e.g.,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1371600" lvl="2" indent="-457200"/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 -&gt;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func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1371600" lvl="2" indent="-457200"/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obj.func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+mn-lt"/>
              </a:rPr>
              <a:t>Can access only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members of class</a:t>
            </a:r>
            <a:endParaRPr lang="en-US" sz="2800" dirty="0">
              <a:latin typeface="+mn-lt"/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sz="2400" dirty="0">
                <a:latin typeface="+mn-lt"/>
              </a:rPr>
              <a:t>Members that exist independently of any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00800"/>
            <a:ext cx="420504" cy="368944"/>
          </a:xfrm>
          <a:prstGeom prst="rect">
            <a:avLst/>
          </a:prstGeom>
        </p:spPr>
        <p:txBody>
          <a:bodyPr/>
          <a:lstStyle/>
          <a:p>
            <a:fld id="{BB7DBBC7-CF13-46A1-A3A0-E51D1645034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35768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Function can access the private members of the class</a:t>
            </a:r>
          </a:p>
          <a:p>
            <a:pPr marL="1409700" lvl="2" indent="-609600"/>
            <a:endParaRPr lang="en-US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Function is in the scope of the class</a:t>
            </a:r>
          </a:p>
          <a:p>
            <a:pPr marL="1409700" lvl="2" indent="-609600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Function must be invoked on a specific object of the class – e.g.,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371600" lvl="2" indent="-457200"/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</a:rPr>
              <a:t>ptr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 -&gt; </a:t>
            </a:r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1371600" lvl="2" indent="-457200"/>
            <a:r>
              <a:rPr lang="en-US" sz="2400" i="1" dirty="0" err="1">
                <a:solidFill>
                  <a:schemeClr val="bg1">
                    <a:lumMod val="75000"/>
                  </a:schemeClr>
                </a:solidFill>
              </a:rPr>
              <a:t>obj.func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</a:rPr>
              <a:t>()</a:t>
            </a:r>
            <a:endParaRPr lang="en-US" sz="28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248400"/>
            <a:ext cx="420504" cy="521344"/>
          </a:xfrm>
          <a:prstGeom prst="rect">
            <a:avLst/>
          </a:prstGeom>
        </p:spPr>
        <p:txBody>
          <a:bodyPr/>
          <a:lstStyle/>
          <a:p>
            <a:fld id="{5413A2D9-521A-41DD-ADA6-F1B4E0D80E9C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94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Defined outside of class’s </a:t>
            </a:r>
            <a:r>
              <a:rPr lang="en-US" sz="2800" dirty="0" smtClean="0"/>
              <a:t>scope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Not a member function of that </a:t>
            </a:r>
            <a:r>
              <a:rPr lang="en-US" sz="2800" dirty="0" smtClean="0"/>
              <a:t>class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Has right to access </a:t>
            </a:r>
            <a:r>
              <a:rPr lang="en-US" sz="2800" i="1" dirty="0"/>
              <a:t>non-public</a:t>
            </a:r>
            <a:r>
              <a:rPr lang="en-US" sz="2800" dirty="0"/>
              <a:t> and public members of that </a:t>
            </a:r>
            <a:r>
              <a:rPr lang="en-US" sz="2800" dirty="0" smtClean="0"/>
              <a:t>class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Often appropriate when a member function cannot be used for certain </a:t>
            </a:r>
            <a:r>
              <a:rPr lang="en-US" sz="2800" dirty="0" smtClean="0"/>
              <a:t>operations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Can enhance </a:t>
            </a:r>
            <a:r>
              <a:rPr lang="en-US" sz="2800" dirty="0" smtClean="0"/>
              <a:t>performance</a:t>
            </a:r>
            <a:endParaRPr lang="en-US" sz="28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248400"/>
            <a:ext cx="750704" cy="521344"/>
          </a:xfrm>
          <a:prstGeom prst="rect">
            <a:avLst/>
          </a:prstGeom>
        </p:spPr>
        <p:txBody>
          <a:bodyPr/>
          <a:lstStyle/>
          <a:p>
            <a:fld id="{E1E11122-45E1-4F56-BCA7-DE30E5A545AF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 of a Class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6248400" y="371182"/>
            <a:ext cx="2576475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Absolute </a:t>
            </a:r>
            <a:r>
              <a:rPr lang="en-US" sz="2400" i="1" dirty="0" smtClean="0">
                <a:latin typeface="+mn-lt"/>
              </a:rPr>
              <a:t>C++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smtClean="0">
                <a:latin typeface="+mn-lt"/>
                <a:cs typeface="Arial" charset="0"/>
              </a:rPr>
              <a:t>§8.2</a:t>
            </a:r>
            <a:endParaRPr lang="en-US" sz="24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/>
        </p:nvSpPr>
        <p:spPr bwMode="auto">
          <a:xfrm>
            <a:off x="1271588" y="6400800"/>
            <a:ext cx="3696525" cy="1692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 smtClean="0">
                <a:cs typeface="Arial" charset="0"/>
              </a:rPr>
              <a:t>Copyright © 2012 Pearson Addison-Wesley. All rights reserved.</a:t>
            </a:r>
            <a:endParaRPr lang="en-CA" sz="1100" dirty="0" smtClean="0">
              <a:cs typeface="Arial" charset="0"/>
            </a:endParaRPr>
          </a:p>
        </p:txBody>
      </p:sp>
      <p:sp>
        <p:nvSpPr>
          <p:cNvPr id="880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Example: </a:t>
            </a:r>
            <a:r>
              <a:rPr lang="en-US" sz="3000" i="1" dirty="0" smtClean="0"/>
              <a:t>Absolute C++ </a:t>
            </a:r>
            <a:r>
              <a:rPr lang="en-US" sz="3000" dirty="0" smtClean="0"/>
              <a:t>Fig 8.3</a:t>
            </a:r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0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CA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BAC5A6-DA1A-4938-9516-D1D4BCDE047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2348" y="1306584"/>
            <a:ext cx="8599304" cy="5026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Money {</a:t>
            </a:r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Money( );</a:t>
            </a:r>
          </a:p>
          <a:p>
            <a:r>
              <a:rPr lang="en-US" dirty="0"/>
              <a:t>    Money(double amount);</a:t>
            </a:r>
          </a:p>
          <a:p>
            <a:r>
              <a:rPr lang="en-US" dirty="0"/>
              <a:t>    Money(</a:t>
            </a:r>
            <a:r>
              <a:rPr lang="en-US" dirty="0" err="1"/>
              <a:t>int</a:t>
            </a:r>
            <a:r>
              <a:rPr lang="en-US" dirty="0"/>
              <a:t> dollars, </a:t>
            </a:r>
            <a:r>
              <a:rPr lang="en-US" dirty="0" err="1"/>
              <a:t>int</a:t>
            </a:r>
            <a:r>
              <a:rPr lang="en-US" dirty="0"/>
              <a:t> cents);</a:t>
            </a:r>
          </a:p>
          <a:p>
            <a:r>
              <a:rPr lang="en-US" dirty="0"/>
              <a:t>    Money(</a:t>
            </a:r>
            <a:r>
              <a:rPr lang="en-US" dirty="0" err="1"/>
              <a:t>int</a:t>
            </a:r>
            <a:r>
              <a:rPr lang="en-US" dirty="0"/>
              <a:t> dollars);</a:t>
            </a:r>
          </a:p>
          <a:p>
            <a:r>
              <a:rPr lang="en-US" dirty="0"/>
              <a:t>    double </a:t>
            </a:r>
            <a:r>
              <a:rPr lang="en-US" dirty="0" err="1"/>
              <a:t>getAmount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friend </a:t>
            </a:r>
            <a:r>
              <a:rPr lang="en-US" dirty="0" err="1"/>
              <a:t>const</a:t>
            </a:r>
            <a:r>
              <a:rPr lang="en-US" dirty="0"/>
              <a:t> Money operator +(</a:t>
            </a:r>
            <a:r>
              <a:rPr lang="en-US" dirty="0" err="1"/>
              <a:t>const</a:t>
            </a:r>
            <a:r>
              <a:rPr lang="en-US" dirty="0"/>
              <a:t> Money&amp; amount1,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Money&amp; amount2);</a:t>
            </a:r>
          </a:p>
          <a:p>
            <a:r>
              <a:rPr lang="en-US" dirty="0"/>
              <a:t>    friend </a:t>
            </a:r>
            <a:r>
              <a:rPr lang="en-US" dirty="0" err="1"/>
              <a:t>const</a:t>
            </a:r>
            <a:r>
              <a:rPr lang="en-US" dirty="0"/>
              <a:t> Money operator -(</a:t>
            </a:r>
            <a:r>
              <a:rPr lang="en-US" dirty="0" err="1"/>
              <a:t>const</a:t>
            </a:r>
            <a:r>
              <a:rPr lang="en-US" dirty="0"/>
              <a:t> Money&amp; amount1,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Money&amp; amount2);</a:t>
            </a:r>
          </a:p>
          <a:p>
            <a:r>
              <a:rPr lang="en-US" dirty="0"/>
              <a:t>    friend bool operator ==(</a:t>
            </a:r>
            <a:r>
              <a:rPr lang="en-US" dirty="0" err="1"/>
              <a:t>const</a:t>
            </a:r>
            <a:r>
              <a:rPr lang="en-US" dirty="0"/>
              <a:t> Money&amp; amount1,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Money&amp; amount2);</a:t>
            </a:r>
          </a:p>
          <a:p>
            <a:r>
              <a:rPr lang="en-US" dirty="0"/>
              <a:t>    friend </a:t>
            </a:r>
            <a:r>
              <a:rPr lang="en-US" dirty="0" err="1"/>
              <a:t>const</a:t>
            </a:r>
            <a:r>
              <a:rPr lang="en-US" dirty="0"/>
              <a:t> Money operator -(</a:t>
            </a:r>
            <a:r>
              <a:rPr lang="en-US" dirty="0" err="1"/>
              <a:t>const</a:t>
            </a:r>
            <a:r>
              <a:rPr lang="en-US" dirty="0"/>
              <a:t> Money&amp; amount</a:t>
            </a:r>
            <a:r>
              <a:rPr lang="en-US" dirty="0" smtClean="0"/>
              <a:t>); </a:t>
            </a:r>
            <a:r>
              <a:rPr lang="en-US" sz="1400" dirty="0" smtClean="0"/>
              <a:t>// unary minus</a:t>
            </a:r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dollars;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cents;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57600" algn="ctr"/>
              </a:tabLst>
            </a:pPr>
            <a:r>
              <a:rPr lang="en-US" sz="2800" dirty="0">
                <a:latin typeface="+mn-lt"/>
              </a:rPr>
              <a:t>To declare a function as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800" dirty="0">
                <a:latin typeface="+mn-lt"/>
              </a:rPr>
              <a:t> of a class:–</a:t>
            </a:r>
          </a:p>
          <a:p>
            <a:pPr lvl="1">
              <a:tabLst>
                <a:tab pos="3657600" algn="ctr"/>
              </a:tabLst>
            </a:pPr>
            <a:r>
              <a:rPr lang="en-US" sz="2400" dirty="0">
                <a:latin typeface="+mn-lt"/>
              </a:rPr>
              <a:t>Provide the function prototype in the class definition preceded by keyword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</a:p>
          <a:p>
            <a:pPr lvl="3">
              <a:tabLst>
                <a:tab pos="3657600" algn="ctr"/>
              </a:tabLst>
            </a:pPr>
            <a:endParaRPr lang="en-US" sz="1800" dirty="0">
              <a:latin typeface="+mn-lt"/>
            </a:endParaRPr>
          </a:p>
          <a:p>
            <a:pPr>
              <a:tabLst>
                <a:tab pos="3657600" algn="ctr"/>
              </a:tabLst>
            </a:pPr>
            <a:r>
              <a:rPr lang="en-US" sz="2800" dirty="0">
                <a:latin typeface="+mn-lt"/>
              </a:rPr>
              <a:t>To declare a class as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800" dirty="0">
                <a:latin typeface="+mn-lt"/>
              </a:rPr>
              <a:t> of another class:</a:t>
            </a:r>
          </a:p>
          <a:p>
            <a:pPr lvl="1">
              <a:tabLst>
                <a:tab pos="3657600" algn="ctr"/>
              </a:tabLst>
            </a:pPr>
            <a:r>
              <a:rPr lang="en-US" sz="2400" dirty="0">
                <a:latin typeface="+mn-lt"/>
              </a:rPr>
              <a:t>Place declaration of the form</a:t>
            </a:r>
          </a:p>
          <a:p>
            <a:pPr lvl="1">
              <a:buFontTx/>
              <a:buNone/>
              <a:tabLst>
                <a:tab pos="3657600" algn="ctr"/>
              </a:tabLst>
            </a:pPr>
            <a:r>
              <a:rPr lang="en-US" sz="2200" dirty="0">
                <a:latin typeface="+mn-lt"/>
              </a:rPr>
              <a:t>		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definition of 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ClassOne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3657600" algn="ctr"/>
              </a:tabLst>
            </a:pPr>
            <a:r>
              <a:rPr lang="en-US" sz="2400" dirty="0">
                <a:latin typeface="+mn-lt"/>
              </a:rPr>
              <a:t>All member functions of 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sz="2400" dirty="0">
                <a:latin typeface="+mn-lt"/>
              </a:rPr>
              <a:t> become friends of 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ClassOne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24600"/>
            <a:ext cx="674504" cy="445144"/>
          </a:xfrm>
          <a:prstGeom prst="rect">
            <a:avLst/>
          </a:prstGeom>
        </p:spPr>
        <p:txBody>
          <a:bodyPr/>
          <a:lstStyle/>
          <a:p>
            <a:fld id="{D513B361-BE35-42EB-B108-5789C89C1643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423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934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3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3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Friendship is </a:t>
            </a:r>
            <a:r>
              <a:rPr lang="en-US" sz="2800" u="sng" dirty="0">
                <a:latin typeface="+mn-lt"/>
              </a:rPr>
              <a:t>granted</a:t>
            </a:r>
            <a:r>
              <a:rPr lang="en-US" sz="2800" dirty="0">
                <a:latin typeface="+mn-lt"/>
              </a:rPr>
              <a:t>, not </a:t>
            </a:r>
            <a:r>
              <a:rPr lang="en-US" sz="2800" u="sng" dirty="0">
                <a:latin typeface="+mn-lt"/>
              </a:rPr>
              <a:t>taken</a:t>
            </a:r>
            <a:endParaRPr lang="en-US" sz="28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For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2400" dirty="0">
                <a:latin typeface="+mn-lt"/>
              </a:rPr>
              <a:t> to be a friend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  <a:r>
              <a:rPr lang="en-US" sz="2400" dirty="0">
                <a:latin typeface="+mn-lt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  <a:r>
              <a:rPr lang="en-US" sz="2400" dirty="0">
                <a:latin typeface="+mn-lt"/>
              </a:rPr>
              <a:t> must explicitly declare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2400" dirty="0">
                <a:latin typeface="+mn-lt"/>
              </a:rPr>
              <a:t> as a friend</a:t>
            </a:r>
          </a:p>
          <a:p>
            <a:pPr lvl="3"/>
            <a:endParaRPr lang="en-US" sz="1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Friendship relation is neither symmetric nor transitive</a:t>
            </a:r>
          </a:p>
          <a:p>
            <a:pPr lvl="1"/>
            <a:r>
              <a:rPr lang="en-US" sz="2400" dirty="0">
                <a:latin typeface="+mn-lt"/>
              </a:rPr>
              <a:t>If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  <a:r>
              <a:rPr lang="en-US" sz="2400" dirty="0">
                <a:latin typeface="+mn-lt"/>
              </a:rPr>
              <a:t> is a friend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2400" dirty="0">
                <a:latin typeface="+mn-lt"/>
              </a:rPr>
              <a:t>, and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2400" dirty="0">
                <a:latin typeface="+mn-lt"/>
              </a:rPr>
              <a:t> is a friend of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</a:t>
            </a:r>
            <a:r>
              <a:rPr lang="en-US" sz="2400" dirty="0">
                <a:latin typeface="+mn-lt"/>
              </a:rPr>
              <a:t>, cannot </a:t>
            </a:r>
            <a:r>
              <a:rPr lang="en-US" sz="2400" dirty="0" smtClean="0">
                <a:latin typeface="+mn-lt"/>
              </a:rPr>
              <a:t>assume that </a:t>
            </a:r>
            <a:endParaRPr lang="en-US" sz="2400" dirty="0">
              <a:latin typeface="+mn-lt"/>
            </a:endParaRPr>
          </a:p>
          <a:p>
            <a:pPr lvl="2">
              <a:buClr>
                <a:schemeClr val="tx1"/>
              </a:buClr>
              <a:buFont typeface="Symbol" pitchFamily="18" charset="2"/>
              <a:buChar char="!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  <a:r>
              <a:rPr lang="en-US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</a:t>
            </a:r>
            <a:r>
              <a:rPr lang="en-US" dirty="0">
                <a:latin typeface="+mn-lt"/>
              </a:rPr>
              <a:t> </a:t>
            </a:r>
          </a:p>
          <a:p>
            <a:pPr lvl="2">
              <a:buClr>
                <a:schemeClr val="tx1"/>
              </a:buClr>
              <a:buFont typeface="Symbol" pitchFamily="18" charset="2"/>
              <a:buChar char="!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  <a:r>
              <a:rPr lang="en-US" sz="2000" dirty="0">
                <a:latin typeface="+mn-lt"/>
              </a:rPr>
              <a:t> </a:t>
            </a:r>
          </a:p>
          <a:p>
            <a:pPr lvl="2">
              <a:buClr>
                <a:schemeClr val="tx1"/>
              </a:buClr>
              <a:buFont typeface="Symbol" pitchFamily="18" charset="2"/>
              <a:buChar char="!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</a:t>
            </a:r>
            <a:r>
              <a:rPr lang="en-US" sz="2000" dirty="0">
                <a:latin typeface="+mn-lt"/>
              </a:rPr>
              <a:t> is a friend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A0ED4361-FA2D-41F6-BC22-0BE66032717D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 and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Classes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10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…</a:t>
            </a:r>
          </a:p>
          <a:p>
            <a:r>
              <a:rPr lang="en-US" sz="2800" dirty="0">
                <a:latin typeface="+mn-lt"/>
              </a:rPr>
              <a:t>It is possible to specify overloaded functions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2800" dirty="0">
                <a:latin typeface="+mn-lt"/>
              </a:rPr>
              <a:t> of a class.</a:t>
            </a:r>
          </a:p>
          <a:p>
            <a:pPr lvl="1"/>
            <a:r>
              <a:rPr lang="en-US" sz="2400" dirty="0">
                <a:latin typeface="+mn-lt"/>
              </a:rPr>
              <a:t>Each overloaded function intended to be a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400" dirty="0">
                <a:latin typeface="+mn-lt"/>
              </a:rPr>
              <a:t> must be explicitly declared as a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400" dirty="0">
                <a:latin typeface="+mn-lt"/>
              </a:rPr>
              <a:t> of the class.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00801"/>
            <a:ext cx="457200" cy="345690"/>
          </a:xfrm>
          <a:prstGeom prst="rect">
            <a:avLst/>
          </a:prstGeom>
        </p:spPr>
        <p:txBody>
          <a:bodyPr/>
          <a:lstStyle/>
          <a:p>
            <a:fld id="{3C8C18F4-F126-4C6F-A4D2-EB81309B9D43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 and friend Classes </a:t>
            </a:r>
            <a:r>
              <a:rPr lang="en-US" sz="2800" i="0" dirty="0"/>
              <a:t>(</a:t>
            </a:r>
            <a:r>
              <a:rPr lang="en-US" sz="2800" dirty="0"/>
              <a:t>continued</a:t>
            </a:r>
            <a:r>
              <a:rPr lang="en-US" sz="2800" i="0" dirty="0"/>
              <a:t>)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18219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615856"/>
            <a:ext cx="445904" cy="153888"/>
          </a:xfrm>
          <a:prstGeom prst="rect">
            <a:avLst/>
          </a:prstGeom>
        </p:spPr>
        <p:txBody>
          <a:bodyPr/>
          <a:lstStyle/>
          <a:p>
            <a:fld id="{BB9B1C24-B3FA-4EE0-8F91-63671DDEA6EA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4300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 Example</a:t>
            </a:r>
          </a:p>
        </p:txBody>
      </p:sp>
      <p:graphicFrame>
        <p:nvGraphicFramePr>
          <p:cNvPr id="4300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40381"/>
              </p:ext>
            </p:extLst>
          </p:nvPr>
        </p:nvGraphicFramePr>
        <p:xfrm>
          <a:off x="457200" y="1356892"/>
          <a:ext cx="614362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063270" imgH="6118135" progId="Word.Document.8">
                  <p:embed/>
                </p:oleObj>
              </mc:Choice>
              <mc:Fallback>
                <p:oleObj name="Document" r:id="rId4" imgW="7063270" imgH="6118135" progId="Word.Document.8">
                  <p:embed/>
                  <p:pic>
                    <p:nvPicPr>
                      <p:cNvPr id="4300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56892"/>
                        <a:ext cx="6143625" cy="53149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3047999" y="2252663"/>
            <a:ext cx="200025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72000" y="1784782"/>
            <a:ext cx="3353847" cy="764312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+mn-lt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function declaration (can</a:t>
            </a:r>
            <a:br>
              <a:rPr lang="en-US" sz="1600" b="1" dirty="0">
                <a:solidFill>
                  <a:srgbClr val="990033"/>
                </a:solidFill>
                <a:latin typeface="+mn-lt"/>
                <a:cs typeface="Times New Roman" pitchFamily="18" charset="0"/>
              </a:rPr>
            </a:br>
            <a:r>
              <a:rPr lang="en-US" sz="1600" b="1" dirty="0">
                <a:solidFill>
                  <a:srgbClr val="990033"/>
                </a:solidFill>
                <a:latin typeface="+mn-lt"/>
                <a:cs typeface="Times New Roman" pitchFamily="18" charset="0"/>
              </a:rPr>
              <a:t>appear anywhere in the class)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4024313" cy="4972050"/>
          </a:xfrm>
        </p:spPr>
        <p:txBody>
          <a:bodyPr/>
          <a:lstStyle/>
          <a:p>
            <a:r>
              <a:rPr lang="en-US" dirty="0" smtClean="0"/>
              <a:t>Usual </a:t>
            </a:r>
            <a:r>
              <a:rPr lang="en-US" dirty="0"/>
              <a:t>string functions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Command line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/>
              <a:t> is array of c-strings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/>
              <a:t> is null pointer</a:t>
            </a:r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4394016" cy="4972050"/>
          </a:xfrm>
        </p:spPr>
        <p:txBody>
          <a:bodyPr/>
          <a:lstStyle/>
          <a:p>
            <a:r>
              <a:rPr lang="en-US" i="1" dirty="0" smtClean="0"/>
              <a:t>C++ </a:t>
            </a:r>
            <a:r>
              <a:rPr lang="en-US" dirty="0" smtClean="0"/>
              <a:t>input-output</a:t>
            </a:r>
            <a:endParaRPr lang="en-US" i="1" dirty="0" smtClean="0"/>
          </a:p>
          <a:p>
            <a:pPr marL="0" indent="0">
              <a:buNone/>
            </a:pPr>
            <a:r>
              <a:rPr lang="en-US" sz="2400" i="1" dirty="0" err="1" smtClean="0">
                <a:solidFill>
                  <a:schemeClr val="accent2"/>
                </a:solidFill>
              </a:rPr>
              <a:t>cout</a:t>
            </a:r>
            <a:r>
              <a:rPr lang="en-US" sz="2400" i="1" dirty="0" smtClean="0">
                <a:solidFill>
                  <a:schemeClr val="accent2"/>
                </a:solidFill>
              </a:rPr>
              <a:t> &lt;&lt; "Wow!" &lt;&lt; </a:t>
            </a:r>
            <a:r>
              <a:rPr lang="en-US" sz="2400" i="1" dirty="0" err="1" smtClean="0">
                <a:solidFill>
                  <a:schemeClr val="accent2"/>
                </a:solidFill>
              </a:rPr>
              <a:t>endl</a:t>
            </a:r>
            <a:r>
              <a:rPr lang="en-US" sz="2400" i="1" dirty="0" smtClean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char *c = "This is a string.";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char d[25];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	…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 err="1">
                <a:solidFill>
                  <a:schemeClr val="accent2"/>
                </a:solidFill>
              </a:rPr>
              <a:t>cout</a:t>
            </a:r>
            <a:r>
              <a:rPr lang="en-US" sz="2400" i="1" dirty="0">
                <a:solidFill>
                  <a:schemeClr val="accent2"/>
                </a:solidFill>
              </a:rPr>
              <a:t> &lt;&lt; c &lt;&lt; </a:t>
            </a:r>
            <a:r>
              <a:rPr lang="en-US" sz="2400" i="1" dirty="0" err="1">
                <a:solidFill>
                  <a:schemeClr val="accent2"/>
                </a:solidFill>
              </a:rPr>
              <a:t>endl</a:t>
            </a:r>
            <a:r>
              <a:rPr lang="en-US" sz="2400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chemeClr val="accent2"/>
                </a:solidFill>
              </a:rPr>
              <a:t>cin</a:t>
            </a:r>
            <a:r>
              <a:rPr lang="en-US" sz="2400" i="1" dirty="0">
                <a:solidFill>
                  <a:schemeClr val="accent2"/>
                </a:solidFill>
              </a:rPr>
              <a:t> &gt;&gt; d;</a:t>
            </a:r>
          </a:p>
          <a:p>
            <a:pPr lvl="1"/>
            <a:r>
              <a:rPr lang="en-US" i="1" dirty="0" smtClean="0"/>
              <a:t>But watch out for size of array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2789" y="5983228"/>
            <a:ext cx="6161751" cy="420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25400" tIns="25400" rIns="25400" bIns="2540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c;</a:t>
            </a:r>
            <a:r>
              <a:rPr lang="en-US" dirty="0" smtClean="0">
                <a:latin typeface="Calibri" pitchFamily="34" charset="0"/>
              </a:rPr>
              <a:t> 	//assigns pointers, not characters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1"/>
            <a:ext cx="522104" cy="368944"/>
          </a:xfrm>
          <a:prstGeom prst="rect">
            <a:avLst/>
          </a:prstGeom>
        </p:spPr>
        <p:txBody>
          <a:bodyPr/>
          <a:lstStyle/>
          <a:p>
            <a:fld id="{F47D3A15-3FF6-4C46-8497-5136DBF5AE96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4321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ourier New" pitchFamily="49" charset="0"/>
              </a:rPr>
              <a:t>friend</a:t>
            </a:r>
            <a:r>
              <a:rPr lang="en-US" dirty="0"/>
              <a:t> Function Example </a:t>
            </a:r>
            <a:r>
              <a:rPr lang="en-US" sz="2800" dirty="0"/>
              <a:t>(continued)</a:t>
            </a:r>
            <a:endParaRPr lang="en-US" dirty="0"/>
          </a:p>
        </p:txBody>
      </p:sp>
      <p:graphicFrame>
        <p:nvGraphicFramePr>
          <p:cNvPr id="4321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04769"/>
              </p:ext>
            </p:extLst>
          </p:nvPr>
        </p:nvGraphicFramePr>
        <p:xfrm>
          <a:off x="406400" y="1274946"/>
          <a:ext cx="7037388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7074123" imgH="5374858" progId="Word.Document.8">
                  <p:embed/>
                </p:oleObj>
              </mc:Choice>
              <mc:Fallback>
                <p:oleObj name="Document" r:id="rId4" imgW="7074123" imgH="5374858" progId="Word.Document.8">
                  <p:embed/>
                  <p:pic>
                    <p:nvPicPr>
                      <p:cNvPr id="4321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274946"/>
                        <a:ext cx="7037388" cy="5359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Line 5"/>
          <p:cNvSpPr>
            <a:spLocks noChangeShapeType="1"/>
          </p:cNvSpPr>
          <p:nvPr/>
        </p:nvSpPr>
        <p:spPr bwMode="auto">
          <a:xfrm flipH="1" flipV="1">
            <a:off x="2700337" y="2644567"/>
            <a:ext cx="576263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3600450" y="4038600"/>
            <a:ext cx="2038350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648200" y="3877276"/>
            <a:ext cx="4451350" cy="51809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Calling a</a:t>
            </a:r>
            <a:r>
              <a:rPr lang="en-US" sz="16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friend </a:t>
            </a:r>
            <a:r>
              <a:rPr lang="en-US" sz="1600" b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function</a:t>
            </a:r>
            <a:r>
              <a:rPr lang="en-US" sz="1600" b="1" dirty="0">
                <a:solidFill>
                  <a:srgbClr val="990033"/>
                </a:solidFill>
                <a:latin typeface="+mj-lt"/>
                <a:cs typeface="Times New Roman" pitchFamily="18" charset="0"/>
              </a:rPr>
              <a:t>; note that we</a:t>
            </a:r>
            <a:br>
              <a:rPr lang="en-US" sz="1600" b="1" dirty="0">
                <a:solidFill>
                  <a:srgbClr val="990033"/>
                </a:solidFill>
                <a:latin typeface="+mj-lt"/>
                <a:cs typeface="Times New Roman" pitchFamily="18" charset="0"/>
              </a:rPr>
            </a:br>
            <a:r>
              <a:rPr lang="en-US" sz="1600" b="1" dirty="0">
                <a:solidFill>
                  <a:srgbClr val="990033"/>
                </a:solidFill>
                <a:latin typeface="+mj-lt"/>
                <a:cs typeface="Times New Roman" pitchFamily="18" charset="0"/>
              </a:rPr>
              <a:t>pass the </a:t>
            </a:r>
            <a:r>
              <a:rPr lang="en-US" sz="16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Count</a:t>
            </a:r>
            <a:r>
              <a:rPr lang="en-US" sz="1600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990033"/>
                </a:solidFill>
                <a:latin typeface="+mj-lt"/>
                <a:cs typeface="Times New Roman" pitchFamily="18" charset="0"/>
              </a:rPr>
              <a:t>object to the function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276600" y="2871297"/>
            <a:ext cx="5626016" cy="271869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friend</a:t>
            </a:r>
            <a:r>
              <a:rPr lang="en-US" sz="1600" dirty="0">
                <a:latin typeface="+mj-lt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990033"/>
                </a:solidFill>
                <a:latin typeface="+mj-lt"/>
                <a:cs typeface="Times New Roman" pitchFamily="18" charset="0"/>
              </a:rPr>
              <a:t>function can modify </a:t>
            </a:r>
            <a:r>
              <a:rPr lang="en-US" sz="16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Count’s private </a:t>
            </a:r>
            <a:r>
              <a:rPr lang="en-US" sz="1600" b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data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1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5" grpId="0" animBg="1"/>
      <p:bldP spid="63496" grpId="0" animBg="1"/>
      <p:bldP spid="6349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about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82000" y="6400800"/>
            <a:ext cx="674504" cy="368944"/>
          </a:xfrm>
          <a:prstGeom prst="rect">
            <a:avLst/>
          </a:prstGeom>
        </p:spPr>
        <p:txBody>
          <a:bodyPr/>
          <a:lstStyle/>
          <a:p>
            <a:fld id="{315503B7-7A10-426E-97D9-C1E6CA8AA5F8}" type="slidenum">
              <a:rPr lang="en-US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800" dirty="0">
                <a:latin typeface="+mn-lt"/>
              </a:rPr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800" dirty="0">
                <a:latin typeface="+mn-lt"/>
              </a:rPr>
              <a:t> operators</a:t>
            </a:r>
          </a:p>
          <a:p>
            <a:pPr lvl="1"/>
            <a:r>
              <a:rPr lang="en-US" sz="2400" dirty="0">
                <a:latin typeface="+mn-lt"/>
              </a:rPr>
              <a:t>Already overloaded by STL to process each built-in type (pointers and strings)</a:t>
            </a:r>
          </a:p>
          <a:p>
            <a:pPr lvl="1"/>
            <a:r>
              <a:rPr lang="en-US" sz="2400" dirty="0">
                <a:latin typeface="+mn-lt"/>
              </a:rPr>
              <a:t>Can also process a user-defined </a:t>
            </a:r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Overload using global, friend </a:t>
            </a:r>
            <a:r>
              <a:rPr lang="en-US" sz="2400" dirty="0" smtClean="0">
                <a:latin typeface="+mn-lt"/>
              </a:rPr>
              <a:t>functions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little</a:t>
            </a:r>
            <a:r>
              <a:rPr lang="en-US" dirty="0" smtClean="0"/>
              <a:t> like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in Java.</a:t>
            </a:r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Example program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n-lt"/>
              </a:rPr>
              <a:t>(on next slide)</a:t>
            </a:r>
          </a:p>
          <a:p>
            <a:pPr lvl="2"/>
            <a:r>
              <a:rPr lang="en-US" sz="2000" dirty="0">
                <a:latin typeface="+mn-lt"/>
              </a:rPr>
              <a:t>Holds a telephone number</a:t>
            </a:r>
          </a:p>
          <a:p>
            <a:pPr lvl="1"/>
            <a:r>
              <a:rPr lang="en-US" sz="2400" dirty="0">
                <a:latin typeface="+mn-lt"/>
              </a:rPr>
              <a:t>Prints out formatted number automatically.</a:t>
            </a:r>
          </a:p>
          <a:p>
            <a:pPr lvl="2"/>
            <a:r>
              <a:rPr lang="en-US" sz="2000" i="1" dirty="0" smtClean="0">
                <a:latin typeface="+mn-lt"/>
              </a:rPr>
              <a:t>(312) </a:t>
            </a:r>
            <a:r>
              <a:rPr lang="en-US" sz="2000" i="1" dirty="0">
                <a:latin typeface="+mn-lt"/>
              </a:rPr>
              <a:t>456-7890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504361"/>
            <a:ext cx="452200" cy="111495"/>
          </a:xfrm>
          <a:prstGeom prst="rect">
            <a:avLst/>
          </a:prstGeom>
        </p:spPr>
        <p:txBody>
          <a:bodyPr/>
          <a:lstStyle/>
          <a:p>
            <a:fld id="{92ECC994-09DE-4296-9F3D-EE248069AEE8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69050"/>
            <a:ext cx="522104" cy="400694"/>
          </a:xfrm>
          <a:prstGeom prst="rect">
            <a:avLst/>
          </a:prstGeom>
        </p:spPr>
        <p:txBody>
          <a:bodyPr/>
          <a:lstStyle/>
          <a:p>
            <a:fld id="{837D9759-7DD2-4CB2-ABFE-64C025A49DD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>
          <a:xfrm>
            <a:off x="333140" y="-221617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sz="2800" i="0" dirty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continued</a:t>
            </a:r>
            <a:r>
              <a:rPr lang="en-US" sz="2800" i="0" dirty="0">
                <a:cs typeface="Times New Roman" pitchFamily="18" charset="0"/>
              </a:rPr>
              <a:t>)</a:t>
            </a:r>
          </a:p>
        </p:txBody>
      </p:sp>
      <p:graphicFrame>
        <p:nvGraphicFramePr>
          <p:cNvPr id="4116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59100"/>
              </p:ext>
            </p:extLst>
          </p:nvPr>
        </p:nvGraphicFramePr>
        <p:xfrm>
          <a:off x="457200" y="1287363"/>
          <a:ext cx="7037388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4" imgW="7078494" imgH="5436630" progId="Word.Document.8">
                  <p:embed/>
                </p:oleObj>
              </mc:Choice>
              <mc:Fallback>
                <p:oleObj name="Document" r:id="rId4" imgW="7078494" imgH="5436630" progId="Word.Document.8">
                  <p:embed/>
                  <p:pic>
                    <p:nvPicPr>
                      <p:cNvPr id="411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87363"/>
                        <a:ext cx="7037388" cy="540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2362199" y="2796344"/>
            <a:ext cx="6062663" cy="1611313"/>
            <a:chOff x="1728" y="1529"/>
            <a:chExt cx="3819" cy="1015"/>
          </a:xfrm>
        </p:grpSpPr>
        <p:sp>
          <p:nvSpPr>
            <p:cNvPr id="411657" name="Line 9"/>
            <p:cNvSpPr>
              <a:spLocks noChangeShapeType="1"/>
            </p:cNvSpPr>
            <p:nvPr/>
          </p:nvSpPr>
          <p:spPr bwMode="auto">
            <a:xfrm flipH="1">
              <a:off x="1728" y="1680"/>
              <a:ext cx="144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58" name="Text Box 10"/>
            <p:cNvSpPr txBox="1">
              <a:spLocks noChangeArrowheads="1"/>
            </p:cNvSpPr>
            <p:nvPr/>
          </p:nvSpPr>
          <p:spPr bwMode="auto">
            <a:xfrm>
              <a:off x="3158" y="1529"/>
              <a:ext cx="2389" cy="29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>
                  <a:latin typeface="+mn-lt"/>
                </a:rPr>
                <a:t>Note also: reference results!</a:t>
              </a:r>
            </a:p>
          </p:txBody>
        </p:sp>
      </p:grpSp>
      <p:sp>
        <p:nvSpPr>
          <p:cNvPr id="40966" name="Line 6"/>
          <p:cNvSpPr>
            <a:spLocks noChangeShapeType="1"/>
          </p:cNvSpPr>
          <p:nvPr/>
        </p:nvSpPr>
        <p:spPr bwMode="auto">
          <a:xfrm flipH="1" flipV="1">
            <a:off x="5830537" y="4767287"/>
            <a:ext cx="71439" cy="501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 flipV="1">
            <a:off x="4495799" y="5002101"/>
            <a:ext cx="1334739" cy="26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061983" y="5268715"/>
            <a:ext cx="6999104" cy="64120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25000"/>
              </a:spcAft>
              <a:buClr>
                <a:schemeClr val="tx1"/>
              </a:buClr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AGaramond" pitchFamily="18" charset="0"/>
              </a:rPr>
              <a:t>Notice function prototypes for overloaded operators</a:t>
            </a:r>
            <a:b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AGaramond" pitchFamily="18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&gt;&gt;</a:t>
            </a:r>
            <a:r>
              <a:rPr lang="en-US" sz="2000" b="1" dirty="0">
                <a:solidFill>
                  <a:srgbClr val="990033"/>
                </a:solidFill>
                <a:latin typeface="+mn-lt"/>
                <a:ea typeface="Times New Roman" pitchFamily="18" charset="0"/>
                <a:cs typeface="AGaramond" pitchFamily="18" charset="0"/>
              </a:rPr>
              <a:t> a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AGaramond" pitchFamily="18" charset="0"/>
              </a:rPr>
              <a:t>nd</a:t>
            </a:r>
            <a:r>
              <a:rPr lang="en-US" sz="2000" b="1" dirty="0">
                <a:solidFill>
                  <a:srgbClr val="990033"/>
                </a:solidFill>
                <a:latin typeface="+mn-lt"/>
                <a:ea typeface="Times New Roman" pitchFamily="18" charset="0"/>
                <a:cs typeface="AGaramond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&lt;&lt;</a:t>
            </a:r>
            <a:r>
              <a:rPr lang="en-US" sz="2000" b="1" dirty="0">
                <a:solidFill>
                  <a:srgbClr val="0000FF"/>
                </a:solidFill>
                <a:latin typeface="+mn-lt"/>
                <a:ea typeface="Times New Roman" pitchFamily="18" charset="0"/>
                <a:cs typeface="AGaramond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AGaramond" pitchFamily="18" charset="0"/>
              </a:rPr>
              <a:t>(must be global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friend</a:t>
            </a:r>
            <a:r>
              <a:rPr lang="en-US" sz="2000" b="1" dirty="0">
                <a:solidFill>
                  <a:srgbClr val="0000FF"/>
                </a:solidFill>
                <a:latin typeface="+mn-lt"/>
                <a:ea typeface="Times New Roman" pitchFamily="18" charset="0"/>
                <a:cs typeface="AGaramond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AGaramond" pitchFamily="18" charset="0"/>
              </a:rPr>
              <a:t>functions)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9164" y="6324600"/>
            <a:ext cx="397340" cy="445144"/>
          </a:xfrm>
          <a:prstGeom prst="rect">
            <a:avLst/>
          </a:prstGeom>
        </p:spPr>
        <p:txBody>
          <a:bodyPr/>
          <a:lstStyle/>
          <a:p>
            <a:fld id="{61088949-CD0E-43F0-A73B-0890445A1D5C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4137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800" i="0" dirty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continued</a:t>
            </a:r>
            <a:r>
              <a:rPr lang="en-US" sz="2800" i="0" dirty="0">
                <a:cs typeface="Times New Roman" pitchFamily="18" charset="0"/>
              </a:rPr>
              <a:t>)</a:t>
            </a:r>
          </a:p>
        </p:txBody>
      </p:sp>
      <p:graphicFrame>
        <p:nvGraphicFramePr>
          <p:cNvPr id="413698" name="Object 4"/>
          <p:cNvGraphicFramePr>
            <a:graphicFrameLocks noChangeAspect="1"/>
          </p:cNvGraphicFramePr>
          <p:nvPr>
            <p:extLst/>
          </p:nvPr>
        </p:nvGraphicFramePr>
        <p:xfrm>
          <a:off x="1053306" y="1609725"/>
          <a:ext cx="703738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078494" imgH="4066575" progId="Word.Document.8">
                  <p:embed/>
                </p:oleObj>
              </mc:Choice>
              <mc:Fallback>
                <p:oleObj name="Document" r:id="rId4" imgW="7078494" imgH="4066575" progId="Word.Document.8">
                  <p:embed/>
                  <p:pic>
                    <p:nvPicPr>
                      <p:cNvPr id="4136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06" y="1609725"/>
                        <a:ext cx="7037388" cy="4051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Line 7"/>
          <p:cNvSpPr>
            <a:spLocks noChangeShapeType="1"/>
          </p:cNvSpPr>
          <p:nvPr/>
        </p:nvSpPr>
        <p:spPr bwMode="auto">
          <a:xfrm flipH="1" flipV="1">
            <a:off x="4876800" y="5181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514600" y="2644924"/>
            <a:ext cx="6144564" cy="64120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25000"/>
              </a:spcAft>
              <a:buClr>
                <a:schemeClr val="tx1"/>
              </a:buClr>
            </a:pPr>
            <a:r>
              <a:rPr lang="en-US" sz="2000" b="1" dirty="0">
                <a:solidFill>
                  <a:srgbClr val="800000"/>
                </a:solidFill>
                <a:latin typeface="+mj-lt"/>
                <a:cs typeface="Times New Roman" pitchFamily="18" charset="0"/>
              </a:rPr>
              <a:t>Allows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phone;</a:t>
            </a:r>
            <a:r>
              <a:rPr lang="en-US" sz="2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j-lt"/>
                <a:cs typeface="Times New Roman" pitchFamily="18" charset="0"/>
              </a:rPr>
              <a:t>to be interpreted as:</a:t>
            </a:r>
            <a:br>
              <a:rPr lang="en-US" sz="2000" b="1" dirty="0">
                <a:solidFill>
                  <a:srgbClr val="800000"/>
                </a:solidFill>
                <a:latin typeface="+mj-lt"/>
                <a:cs typeface="Times New Roman" pitchFamily="18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phone);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4784725" y="3286125"/>
            <a:ext cx="1876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white">
          <a:xfrm>
            <a:off x="34925" y="0"/>
            <a:ext cx="896461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endParaRPr lang="en-US" sz="32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343401" y="5398577"/>
            <a:ext cx="4315764" cy="302647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800000"/>
                </a:solidFill>
                <a:latin typeface="+mj-lt"/>
                <a:cs typeface="Times New Roman" pitchFamily="18" charset="0"/>
              </a:rPr>
              <a:t>Display formatted phone number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nimBg="1"/>
      <p:bldP spid="41992" grpId="0" animBg="1"/>
      <p:bldP spid="41993" grpId="0" animBg="1"/>
      <p:bldP spid="419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0F1EC73E-4653-4586-9481-5590A6F7169D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4157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800" i="0" dirty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continued</a:t>
            </a:r>
            <a:r>
              <a:rPr lang="en-US" sz="2800" i="0" dirty="0">
                <a:cs typeface="Times New Roman" pitchFamily="18" charset="0"/>
              </a:rPr>
              <a:t>)</a:t>
            </a:r>
            <a:endParaRPr lang="en-US" sz="3600" i="0" dirty="0">
              <a:cs typeface="Times New Roman" pitchFamily="18" charset="0"/>
            </a:endParaRPr>
          </a:p>
        </p:txBody>
      </p:sp>
      <p:graphicFrame>
        <p:nvGraphicFramePr>
          <p:cNvPr id="415746" name="Object 4"/>
          <p:cNvGraphicFramePr>
            <a:graphicFrameLocks noChangeAspect="1"/>
          </p:cNvGraphicFramePr>
          <p:nvPr>
            <p:extLst/>
          </p:nvPr>
        </p:nvGraphicFramePr>
        <p:xfrm>
          <a:off x="157456" y="1828800"/>
          <a:ext cx="8829088" cy="421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4" imgW="7063270" imgH="3374890" progId="Word.Document.8">
                  <p:embed/>
                </p:oleObj>
              </mc:Choice>
              <mc:Fallback>
                <p:oleObj name="Document" r:id="rId4" imgW="7063270" imgH="3374890" progId="Word.Document.8">
                  <p:embed/>
                  <p:pic>
                    <p:nvPicPr>
                      <p:cNvPr id="415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6" y="1828800"/>
                        <a:ext cx="8829088" cy="42186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6"/>
          <p:cNvSpPr>
            <a:spLocks noChangeShapeType="1"/>
          </p:cNvSpPr>
          <p:nvPr/>
        </p:nvSpPr>
        <p:spPr bwMode="auto">
          <a:xfrm flipH="1" flipV="1">
            <a:off x="5181600" y="4038600"/>
            <a:ext cx="111442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3494609" y="3431241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34000" y="4208538"/>
            <a:ext cx="3450497" cy="64120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Input each portion of</a:t>
            </a:r>
            <a:b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phone number separately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733800" y="3094767"/>
            <a:ext cx="4691062" cy="64120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ignore 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skips specified number of</a:t>
            </a:r>
            <a:b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characters from input (1 by default</a:t>
            </a:r>
            <a:r>
              <a:rPr lang="en-US" sz="2000" b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28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  <p:bldP spid="43016" grpId="0" animBg="1"/>
      <p:bldP spid="43013" grpId="0" animBg="1"/>
      <p:bldP spid="430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38107" y="6459738"/>
            <a:ext cx="718397" cy="310006"/>
          </a:xfrm>
          <a:prstGeom prst="rect">
            <a:avLst/>
          </a:prstGeom>
        </p:spPr>
        <p:txBody>
          <a:bodyPr/>
          <a:lstStyle/>
          <a:p>
            <a:fld id="{586026FD-395F-453E-9312-DEB82F423D2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3901"/>
            <a:ext cx="7772400" cy="8382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sz="2800" i="0" dirty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concluded</a:t>
            </a:r>
            <a:r>
              <a:rPr lang="en-US" sz="2800" i="0" dirty="0">
                <a:cs typeface="Times New Roman" pitchFamily="18" charset="0"/>
              </a:rPr>
              <a:t>)</a:t>
            </a:r>
            <a:endParaRPr lang="en-US" sz="3600" i="0" dirty="0">
              <a:cs typeface="Times New Roman" pitchFamily="18" charset="0"/>
            </a:endParaRPr>
          </a:p>
        </p:txBody>
      </p:sp>
      <p:graphicFrame>
        <p:nvGraphicFramePr>
          <p:cNvPr id="417794" name="Object 2"/>
          <p:cNvGraphicFramePr>
            <a:graphicFrameLocks/>
          </p:cNvGraphicFramePr>
          <p:nvPr>
            <p:extLst/>
          </p:nvPr>
        </p:nvGraphicFramePr>
        <p:xfrm>
          <a:off x="1367631" y="1066800"/>
          <a:ext cx="6408738" cy="554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078494" imgH="6351681" progId="Word.Document.8">
                  <p:embed/>
                </p:oleObj>
              </mc:Choice>
              <mc:Fallback>
                <p:oleObj name="Document" r:id="rId4" imgW="7078494" imgH="6351681" progId="Word.Document.8">
                  <p:embed/>
                  <p:pic>
                    <p:nvPicPr>
                      <p:cNvPr id="4177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1066800"/>
                        <a:ext cx="6408738" cy="55451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Line 6"/>
          <p:cNvSpPr>
            <a:spLocks noChangeShapeType="1"/>
          </p:cNvSpPr>
          <p:nvPr/>
        </p:nvSpPr>
        <p:spPr bwMode="auto">
          <a:xfrm flipH="1" flipV="1">
            <a:off x="2971800" y="46482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733800" y="53340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800600" y="4797599"/>
            <a:ext cx="4153375" cy="948978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5400" tIns="12700" rIns="25400" bIns="127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Invoke overloaded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000" b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0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2000" b="1" dirty="0">
                <a:solidFill>
                  <a:srgbClr val="0000FF"/>
                </a:solidFill>
                <a:latin typeface="+mn-lt"/>
                <a:cs typeface="Times New Roman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operators to input and output</a:t>
            </a:r>
            <a:b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a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2000" b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Times New Roman" pitchFamily="18" charset="0"/>
              </a:rPr>
              <a:t>object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3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5" grpId="0" animBg="1"/>
      <p:bldP spid="481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34400" y="6400800"/>
            <a:ext cx="522104" cy="368944"/>
          </a:xfrm>
          <a:prstGeom prst="rect">
            <a:avLst/>
          </a:prstGeom>
        </p:spPr>
        <p:txBody>
          <a:bodyPr/>
          <a:lstStyle/>
          <a:p>
            <a:fld id="{954D48F2-DEF9-4390-A300-39B09C708A80}" type="slidenum">
              <a:rPr lang="en-US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Can overload as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Non-</a:t>
            </a: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member function with no </a:t>
            </a:r>
            <a:r>
              <a:rPr lang="en-US" sz="2400" dirty="0" smtClean="0">
                <a:latin typeface="+mn-lt"/>
              </a:rPr>
              <a:t>arguments</a:t>
            </a:r>
            <a:endParaRPr lang="en-US" sz="24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As a global function with one </a:t>
            </a:r>
            <a:r>
              <a:rPr lang="en-US" sz="2400" dirty="0" smtClean="0">
                <a:latin typeface="+mn-lt"/>
              </a:rPr>
              <a:t>argument</a:t>
            </a:r>
            <a:endParaRPr lang="en-US" sz="24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Argument must be class object or reference to class </a:t>
            </a:r>
            <a:r>
              <a:rPr lang="en-US" sz="2400" dirty="0" smtClean="0">
                <a:latin typeface="+mn-lt"/>
              </a:rPr>
              <a:t>object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Why non-</a:t>
            </a:r>
            <a:r>
              <a:rPr lang="en-US" sz="2800" i="1" dirty="0">
                <a:latin typeface="+mn-lt"/>
              </a:rPr>
              <a:t>static</a:t>
            </a:r>
            <a:r>
              <a:rPr lang="en-US" sz="2800" dirty="0">
                <a:latin typeface="+mn-lt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functions only access </a:t>
            </a: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Not what is needed for operator functions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D592AA98-B4A0-48CA-9D88-AA9BDDAB0C96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2201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+mn-lt"/>
              </a:rPr>
              <a:t>Overload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2800" dirty="0">
                <a:latin typeface="+mn-lt"/>
              </a:rPr>
              <a:t> to test for empty string – e.g.,</a:t>
            </a:r>
          </a:p>
          <a:p>
            <a:pPr lvl="1">
              <a:buFontTx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(!s) 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(!s) 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+mn-lt"/>
              </a:rPr>
              <a:t>	compiler generates call to</a:t>
            </a:r>
          </a:p>
          <a:p>
            <a:pPr lvl="1">
              <a:buFontTx/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s.operator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+mn-lt"/>
              </a:rPr>
              <a:t>Implemented as:–</a:t>
            </a:r>
          </a:p>
          <a:p>
            <a:pPr lvl="1">
              <a:buFontTx/>
              <a:buNone/>
            </a:pPr>
            <a:r>
              <a:rPr lang="en-US" sz="2400" b="1" dirty="0">
                <a:latin typeface="+mn-lt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operator!()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6000" y="6400800"/>
            <a:ext cx="420504" cy="368944"/>
          </a:xfrm>
          <a:prstGeom prst="rect">
            <a:avLst/>
          </a:prstGeom>
        </p:spPr>
        <p:txBody>
          <a:bodyPr/>
          <a:lstStyle/>
          <a:p>
            <a:fld id="{73593CB8-931C-4DFE-9D02-7C28341F1889}" type="slidenum">
              <a:rPr lang="en-US"/>
              <a:pPr/>
              <a:t>59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233847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C-Strings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*s,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 lvl="1"/>
            <a:r>
              <a:rPr lang="en-US" dirty="0" smtClean="0"/>
              <a:t>Member function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 smtClean="0"/>
              <a:t>Reads input up to new-line character</a:t>
            </a:r>
          </a:p>
          <a:p>
            <a:pPr lvl="1"/>
            <a:r>
              <a:rPr lang="en-US" i="1" dirty="0" smtClean="0"/>
              <a:t>Limited by </a:t>
            </a:r>
            <a:r>
              <a:rPr lang="en-US" sz="2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length</a:t>
            </a:r>
            <a:r>
              <a:rPr lang="en-US" i="1" dirty="0" smtClean="0"/>
              <a:t>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1424" y="3962400"/>
            <a:ext cx="5285421" cy="17543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#</a:t>
            </a:r>
            <a:r>
              <a:rPr lang="en-US" sz="1800" b="1" dirty="0">
                <a:latin typeface="Courier New" pitchFamily="49" charset="0"/>
              </a:rPr>
              <a:t>include </a:t>
            </a:r>
            <a:r>
              <a:rPr lang="en-US" sz="1800" b="1" dirty="0" smtClean="0">
                <a:latin typeface="Courier New" pitchFamily="49" charset="0"/>
              </a:rPr>
              <a:t>&lt;</a:t>
            </a:r>
            <a:r>
              <a:rPr lang="en-US" sz="1800" b="1" dirty="0" err="1" smtClean="0">
                <a:latin typeface="Courier New" pitchFamily="49" charset="0"/>
              </a:rPr>
              <a:t>cstring</a:t>
            </a:r>
            <a:r>
              <a:rPr lang="en-US" sz="1800" b="1" dirty="0" smtClean="0">
                <a:latin typeface="Courier New" pitchFamily="49" charset="0"/>
              </a:rPr>
              <a:t>&gt;</a:t>
            </a:r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...</a:t>
            </a:r>
          </a:p>
          <a:p>
            <a:r>
              <a:rPr lang="en-US" sz="1800" b="1" dirty="0" smtClean="0">
                <a:latin typeface="Courier New" pitchFamily="49" charset="0"/>
              </a:rPr>
              <a:t>char a[80];</a:t>
            </a:r>
          </a:p>
          <a:p>
            <a:r>
              <a:rPr lang="en-US" sz="1800" b="1" dirty="0" err="1" smtClean="0">
                <a:latin typeface="Courier New" pitchFamily="49" charset="0"/>
              </a:rPr>
              <a:t>cin.getline</a:t>
            </a:r>
            <a:r>
              <a:rPr lang="en-US" sz="1800" b="1" dirty="0" smtClean="0">
                <a:latin typeface="Courier New" pitchFamily="49" charset="0"/>
              </a:rPr>
              <a:t>(a, 80);</a:t>
            </a:r>
          </a:p>
          <a:p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a &lt;&lt; "End of Input"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581400"/>
            <a:ext cx="2410340" cy="2308324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…</a:t>
            </a:r>
          </a:p>
          <a:p>
            <a:r>
              <a:rPr lang="en-US" dirty="0" smtClean="0">
                <a:latin typeface="Calibri" pitchFamily="34" charset="0"/>
              </a:rPr>
              <a:t>Many other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character utilities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dirty="0">
                <a:latin typeface="+mn-lt"/>
              </a:rPr>
              <a:t>Non-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static</a:t>
            </a:r>
            <a:r>
              <a:rPr lang="en-US" sz="2800" dirty="0">
                <a:latin typeface="+mn-lt"/>
              </a:rPr>
              <a:t> member function with one argument.</a:t>
            </a:r>
          </a:p>
          <a:p>
            <a:pPr algn="ctr">
              <a:buFontTx/>
              <a:buNone/>
            </a:pPr>
            <a:r>
              <a:rPr lang="en-US" sz="2800" dirty="0">
                <a:latin typeface="+mn-lt"/>
              </a:rPr>
              <a:t>or</a:t>
            </a:r>
          </a:p>
          <a:p>
            <a:r>
              <a:rPr lang="en-US" sz="2800" dirty="0">
                <a:latin typeface="+mn-lt"/>
              </a:rPr>
              <a:t>Global function with two arguments:</a:t>
            </a:r>
          </a:p>
          <a:p>
            <a:pPr lvl="1"/>
            <a:r>
              <a:rPr lang="en-US" sz="2400" dirty="0">
                <a:latin typeface="+mn-lt"/>
              </a:rPr>
              <a:t>One argument must be class object or reference to a class object.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24862" y="6324600"/>
            <a:ext cx="631642" cy="445144"/>
          </a:xfrm>
          <a:prstGeom prst="rect">
            <a:avLst/>
          </a:prstGeom>
        </p:spPr>
        <p:txBody>
          <a:bodyPr/>
          <a:lstStyle/>
          <a:p>
            <a:fld id="{02BFB894-8304-4101-A913-CC0582AA396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sz="4000"/>
              <a:t>Overloading Binary Operators</a:t>
            </a:r>
          </a:p>
        </p:txBody>
      </p:sp>
      <p:sp>
        <p:nvSpPr>
          <p:cNvPr id="425990" name="Line 6"/>
          <p:cNvSpPr>
            <a:spLocks noChangeShapeType="1"/>
          </p:cNvSpPr>
          <p:nvPr/>
        </p:nvSpPr>
        <p:spPr bwMode="auto">
          <a:xfrm rot="1415872" flipH="1">
            <a:off x="3524404" y="406450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 rot="1415872">
            <a:off x="4348998" y="4590288"/>
            <a:ext cx="4024313" cy="1200151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latin typeface="+mn-lt"/>
              </a:rPr>
              <a:t>This is mechanism by which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compiler prevents you from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redefining built-in operations!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If a non-static member function, it needs one argument.</a:t>
            </a:r>
          </a:p>
          <a:p>
            <a:pPr lvl="1">
              <a:buFontTx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&amp; operator+=(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800" dirty="0">
                <a:latin typeface="+mn-lt"/>
              </a:rPr>
              <a:t>By shorthand rule</a:t>
            </a:r>
          </a:p>
          <a:p>
            <a:pPr lvl="1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200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400" dirty="0">
                <a:latin typeface="+mn-lt"/>
              </a:rPr>
              <a:t>becomes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y.operator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+=( z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77000"/>
            <a:ext cx="522104" cy="292744"/>
          </a:xfrm>
          <a:prstGeom prst="rect">
            <a:avLst/>
          </a:prstGeom>
        </p:spPr>
        <p:txBody>
          <a:bodyPr/>
          <a:lstStyle/>
          <a:p>
            <a:fld id="{3383CC4D-97EB-4ED3-8B74-581876BF47D8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4280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2418" y="565994"/>
            <a:ext cx="8253582" cy="762000"/>
          </a:xfrm>
        </p:spPr>
        <p:txBody>
          <a:bodyPr/>
          <a:lstStyle/>
          <a:p>
            <a:r>
              <a:rPr lang="en-US" dirty="0"/>
              <a:t>Overloading Binary Operators </a:t>
            </a:r>
            <a:r>
              <a:rPr lang="en-US" sz="2800" dirty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904999"/>
            <a:ext cx="8659629" cy="4429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Global (</a:t>
            </a:r>
            <a:r>
              <a:rPr lang="en-US" sz="2800" i="1" dirty="0">
                <a:latin typeface="+mn-lt"/>
              </a:rPr>
              <a:t>friend</a:t>
            </a:r>
            <a:r>
              <a:rPr lang="en-US" sz="2800" dirty="0">
                <a:latin typeface="+mn-lt"/>
              </a:rPr>
              <a:t>) function needs two arguments</a:t>
            </a:r>
          </a:p>
          <a:p>
            <a:pPr marL="627063" lvl="1" indent="-169863"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&amp; operator+=( String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&amp;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By short-hand rule</a:t>
            </a:r>
          </a:p>
          <a:p>
            <a:pPr marL="627063" lvl="1" indent="-169863">
              <a:lnSpc>
                <a:spcPct val="90000"/>
              </a:lnSpc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+= 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n-lt"/>
              </a:rPr>
              <a:t>becomes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operator+=(y, z)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24862" y="6334124"/>
            <a:ext cx="631642" cy="435620"/>
          </a:xfrm>
          <a:prstGeom prst="rect">
            <a:avLst/>
          </a:prstGeom>
        </p:spPr>
        <p:txBody>
          <a:bodyPr/>
          <a:lstStyle/>
          <a:p>
            <a:fld id="{21B383D6-10F4-4D0B-A6E7-824A3B318C2A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Overloading Binary Operators </a:t>
            </a:r>
            <a:r>
              <a:rPr lang="en-US" sz="3200" dirty="0"/>
              <a:t>(continued)</a:t>
            </a:r>
            <a:endParaRPr lang="en-US" sz="48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504361"/>
            <a:ext cx="2938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9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dirty="0">
                <a:latin typeface="+mn-lt"/>
              </a:rPr>
              <a:t>On the previous slide,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and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latin typeface="+mn-lt"/>
              </a:rPr>
              <a:t> are assumed to be 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String-class</a:t>
            </a:r>
            <a:r>
              <a:rPr lang="en-US" sz="2800" dirty="0">
                <a:latin typeface="+mn-lt"/>
              </a:rPr>
              <a:t> objects or references to 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String-class</a:t>
            </a:r>
            <a:r>
              <a:rPr lang="en-US" sz="2800" dirty="0">
                <a:latin typeface="+mn-lt"/>
              </a:rPr>
              <a:t> objects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Two ways to pass arguments to global function:–</a:t>
            </a:r>
          </a:p>
          <a:p>
            <a:pPr lvl="1"/>
            <a:r>
              <a:rPr lang="en-US" sz="2400" dirty="0">
                <a:latin typeface="+mn-lt"/>
              </a:rPr>
              <a:t>An object (requires a copy of object)</a:t>
            </a:r>
          </a:p>
          <a:p>
            <a:pPr lvl="1"/>
            <a:r>
              <a:rPr lang="en-US" sz="2400" dirty="0">
                <a:latin typeface="+mn-lt"/>
              </a:rPr>
              <a:t>A reference to an object (function operates on object directly!)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19340" y="6615856"/>
            <a:ext cx="705322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24600"/>
            <a:ext cx="522104" cy="445144"/>
          </a:xfrm>
          <a:prstGeom prst="rect">
            <a:avLst/>
          </a:prstGeom>
        </p:spPr>
        <p:txBody>
          <a:bodyPr/>
          <a:lstStyle/>
          <a:p>
            <a:fld id="{9C02DF12-3E57-4DFC-B5E7-CACE7F3A77B9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 sz="4000"/>
              <a:t>Overloading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8400" y="5492471"/>
            <a:ext cx="395717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This is why we use reference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parameters whenever we can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in overloaded operators</a:t>
            </a:r>
          </a:p>
        </p:txBody>
      </p:sp>
    </p:spTree>
    <p:extLst>
      <p:ext uri="{BB962C8B-B14F-4D97-AF65-F5344CB8AC3E}">
        <p14:creationId xmlns:p14="http://schemas.microsoft.com/office/powerpoint/2010/main" val="3787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Familiar strings from C</a:t>
            </a:r>
          </a:p>
          <a:p>
            <a:pPr lvl="2"/>
            <a:endParaRPr lang="en-US" smtClean="0"/>
          </a:p>
          <a:p>
            <a:r>
              <a:rPr lang="en-US" smtClean="0"/>
              <a:t>Same capabilities as strings in C</a:t>
            </a:r>
          </a:p>
          <a:p>
            <a:pPr lvl="2"/>
            <a:endParaRPr lang="en-US" smtClean="0"/>
          </a:p>
          <a:p>
            <a:r>
              <a:rPr lang="en-US" smtClean="0"/>
              <a:t>Same hazards</a:t>
            </a:r>
          </a:p>
          <a:p>
            <a:pPr lvl="2"/>
            <a:endParaRPr lang="en-US" smtClean="0"/>
          </a:p>
          <a:p>
            <a:r>
              <a:rPr lang="en-US" smtClean="0"/>
              <a:t>Same awkwardness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class string</a:t>
            </a:r>
            <a:endParaRPr lang="en-US" dirty="0" smtClean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 of Standard Template Library (STL)</a:t>
            </a:r>
          </a:p>
          <a:p>
            <a:pPr lvl="1"/>
            <a:r>
              <a:rPr lang="en-US" smtClean="0"/>
              <a:t>#include &lt;string&gt;</a:t>
            </a:r>
          </a:p>
          <a:p>
            <a:pPr lvl="1"/>
            <a:r>
              <a:rPr lang="en-US" smtClean="0"/>
              <a:t>Included in namespace std</a:t>
            </a:r>
          </a:p>
          <a:p>
            <a:r>
              <a:rPr lang="en-US" smtClean="0"/>
              <a:t>String variables and expressions</a:t>
            </a:r>
          </a:p>
          <a:p>
            <a:pPr lvl="1"/>
            <a:r>
              <a:rPr lang="en-US" smtClean="0"/>
              <a:t>Treated much like simple types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class string</a:t>
            </a:r>
            <a:endParaRPr lang="en-US" dirty="0" smtClean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76200" y="1885950"/>
            <a:ext cx="9067800" cy="4171950"/>
          </a:xfrm>
        </p:spPr>
        <p:txBody>
          <a:bodyPr/>
          <a:lstStyle/>
          <a:p>
            <a:r>
              <a:rPr lang="en-US" dirty="0" smtClean="0"/>
              <a:t>Assign, compare,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s1, s3, s3, s4;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 = s1 + s2;	 // concatenation, assignment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(s1 &lt;= s2) ...	// comparison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 = "Hello Mom!"	// automatic conversion from C-string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/>
          <a:p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58174" y="1828800"/>
            <a:ext cx="3485826" cy="707886"/>
          </a:xfrm>
          <a:prstGeom prst="rect">
            <a:avLst/>
          </a:prstGeom>
          <a:solidFill>
            <a:srgbClr val="CFEFC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Allocates memory long enough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to hold both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66792" y="2286000"/>
            <a:ext cx="1791382" cy="9144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4495</TotalTime>
  <Words>2179</Words>
  <Application>Microsoft Office PowerPoint</Application>
  <PresentationFormat>On-screen Show (4:3)</PresentationFormat>
  <Paragraphs>567</Paragraphs>
  <Slides>63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AGaramond</vt:lpstr>
      <vt:lpstr>Arial</vt:lpstr>
      <vt:lpstr>Arial Black</vt:lpstr>
      <vt:lpstr>Calibri</vt:lpstr>
      <vt:lpstr>Comic Sans MS</vt:lpstr>
      <vt:lpstr>Courier New</vt:lpstr>
      <vt:lpstr>Monotype Sorts</vt:lpstr>
      <vt:lpstr>Symbol</vt:lpstr>
      <vt:lpstr>Tahoma</vt:lpstr>
      <vt:lpstr>Times New Roman</vt:lpstr>
      <vt:lpstr>Contemporary Portrait</vt:lpstr>
      <vt:lpstr>Document</vt:lpstr>
      <vt:lpstr>CS2303: Systems Programming Concepts</vt:lpstr>
      <vt:lpstr>Reading Assignment — Strings</vt:lpstr>
      <vt:lpstr>Two kinds of strings in C++</vt:lpstr>
      <vt:lpstr>C-Strings</vt:lpstr>
      <vt:lpstr>C-Strings (continued)</vt:lpstr>
      <vt:lpstr>C-Strings (continued)</vt:lpstr>
      <vt:lpstr>C-String Summary</vt:lpstr>
      <vt:lpstr>Standard class string</vt:lpstr>
      <vt:lpstr>Standard class string</vt:lpstr>
      <vt:lpstr>PowerPoint Presentation</vt:lpstr>
      <vt:lpstr>PowerPoint Presentation</vt:lpstr>
      <vt:lpstr>Streams</vt:lpstr>
      <vt:lpstr>Stream Usage</vt:lpstr>
      <vt:lpstr>Stream Usage (continued)</vt:lpstr>
      <vt:lpstr>Declaring Streams</vt:lpstr>
      <vt:lpstr>Declaring Streams</vt:lpstr>
      <vt:lpstr>Input</vt:lpstr>
      <vt:lpstr>Stream Manipulators</vt:lpstr>
      <vt:lpstr>More Stream Manipulators</vt:lpstr>
      <vt:lpstr>Other Useful Stream Functions</vt:lpstr>
      <vt:lpstr>Operator Overloading</vt:lpstr>
      <vt:lpstr>Examples of Operator Overloading</vt:lpstr>
      <vt:lpstr>Why Operator Overloading?</vt:lpstr>
      <vt:lpstr>Simple Example</vt:lpstr>
      <vt:lpstr>Operator Overloading</vt:lpstr>
      <vt:lpstr>General Format</vt:lpstr>
      <vt:lpstr>Reading assignment</vt:lpstr>
      <vt:lpstr>Operators that Can and Cannot be Overloaded</vt:lpstr>
      <vt:lpstr>C++ Philosophy</vt:lpstr>
      <vt:lpstr>C++ Philosophy (continued)</vt:lpstr>
      <vt:lpstr>Outline</vt:lpstr>
      <vt:lpstr>Operator Overload Function</vt:lpstr>
      <vt:lpstr>Operator Overload Function (continued)</vt:lpstr>
      <vt:lpstr>Operator Overload Function (continued)</vt:lpstr>
      <vt:lpstr>Operator Overloading (continued)</vt:lpstr>
      <vt:lpstr>Operator Functions as  Class Members</vt:lpstr>
      <vt:lpstr>Operator Functions as  Global  Members</vt:lpstr>
      <vt:lpstr>Stream Insertion/Extraction Operators</vt:lpstr>
      <vt:lpstr>Commutative Operators</vt:lpstr>
      <vt:lpstr>Digression</vt:lpstr>
      <vt:lpstr>Ordinary Member Functions</vt:lpstr>
      <vt:lpstr>static Member Function</vt:lpstr>
      <vt:lpstr>friend Function</vt:lpstr>
      <vt:lpstr>friend Function of a Class</vt:lpstr>
      <vt:lpstr>Example: Absolute C++ Fig 8.3</vt:lpstr>
      <vt:lpstr>friend Functions and friend Classes</vt:lpstr>
      <vt:lpstr>friend Functions and friend Classes (continued)</vt:lpstr>
      <vt:lpstr>friend Functions and friend Classes (continued)</vt:lpstr>
      <vt:lpstr>friend Function Example</vt:lpstr>
      <vt:lpstr>friend Function Example (continued)</vt:lpstr>
      <vt:lpstr>Questions about friends?</vt:lpstr>
      <vt:lpstr>Example</vt:lpstr>
      <vt:lpstr>Example (continued)</vt:lpstr>
      <vt:lpstr>Example (continued)</vt:lpstr>
      <vt:lpstr>Example (continued)</vt:lpstr>
      <vt:lpstr>Example (concluded)</vt:lpstr>
      <vt:lpstr>Questions?</vt:lpstr>
      <vt:lpstr>Unary Operators</vt:lpstr>
      <vt:lpstr>Another Example</vt:lpstr>
      <vt:lpstr>Overloading Binary Operators</vt:lpstr>
      <vt:lpstr>Overloading Binary Operators (continued)</vt:lpstr>
      <vt:lpstr>Overloading Binary Operators (continued)</vt:lpstr>
      <vt:lpstr>Overloading Operators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459</cp:revision>
  <dcterms:created xsi:type="dcterms:W3CDTF">2000-03-15T17:46:46Z</dcterms:created>
  <dcterms:modified xsi:type="dcterms:W3CDTF">2017-09-24T20:01:21Z</dcterms:modified>
</cp:coreProperties>
</file>