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9" r:id="rId2"/>
    <p:sldMasterId id="2147483761" r:id="rId3"/>
    <p:sldMasterId id="2147483773" r:id="rId4"/>
    <p:sldMasterId id="2147483785" r:id="rId5"/>
    <p:sldMasterId id="2147483797" r:id="rId6"/>
    <p:sldMasterId id="2147483809" r:id="rId7"/>
  </p:sldMasterIdLst>
  <p:notesMasterIdLst>
    <p:notesMasterId r:id="rId53"/>
  </p:notesMasterIdLst>
  <p:handoutMasterIdLst>
    <p:handoutMasterId r:id="rId54"/>
  </p:handoutMasterIdLst>
  <p:sldIdLst>
    <p:sldId id="292" r:id="rId8"/>
    <p:sldId id="294" r:id="rId9"/>
    <p:sldId id="295" r:id="rId10"/>
    <p:sldId id="296" r:id="rId11"/>
    <p:sldId id="297" r:id="rId12"/>
    <p:sldId id="339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79" d="100"/>
          <a:sy n="79" d="100"/>
        </p:scale>
        <p:origin x="7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94C2EFAC-9025-47F6-A229-D0CD1910F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A100B0D3-DB05-4E57-8D74-7CE3133A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555DC-BADC-4082-8F25-51C365B3509D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7C2D9-FC0B-41CB-87A7-559A1A35123D}" type="slidenum">
              <a:rPr lang="en-US"/>
              <a:pPr/>
              <a:t>11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EB9B9-F392-4309-B4FE-9ACCB59C65D9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67702-BA4F-4B2C-A878-50FA3BE876EB}" type="slidenum">
              <a:rPr lang="en-US"/>
              <a:pPr/>
              <a:t>13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C48E4-5F9C-4BBC-A2FE-FC8C22D9D5D2}" type="slidenum">
              <a:rPr lang="en-US"/>
              <a:pPr/>
              <a:t>14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9ED8C-B885-4047-9EFD-7EEF36CF1E4A}" type="slidenum">
              <a:rPr lang="en-US"/>
              <a:pPr/>
              <a:t>15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40054-75E7-4480-A8AD-CD62ADEB6BFC}" type="slidenum">
              <a:rPr lang="en-US"/>
              <a:pPr/>
              <a:t>17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AE7EF-52B3-4186-833D-6B8E25A4BDD9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A26B4-9ADB-495E-806C-D7F312362F45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2DB9F-07D8-485C-AB9C-D759A77305F8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84EAF-67EF-40E4-B3FE-F2BC9C1FC9AD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F4F91-9CA7-4DC7-9F2B-8B0F1A77F97F}" type="slidenum">
              <a:rPr lang="en-US"/>
              <a:pPr/>
              <a:t>21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BD949-7AF1-4F81-8BEB-2C8ED743E212}" type="slidenum">
              <a:rPr lang="en-US"/>
              <a:pPr/>
              <a:t>22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4891B-AF33-46BC-805F-8DDE93AF007C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7526C-9D28-4D01-9AAC-D6DDD67137B4}" type="slidenum">
              <a:rPr lang="en-US"/>
              <a:pPr/>
              <a:t>24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C1AF7-F984-4A17-A889-2CFEDAFE9D9F}" type="slidenum">
              <a:rPr lang="en-US"/>
              <a:pPr/>
              <a:t>25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C1AF7-F984-4A17-A889-2CFEDAFE9D9F}" type="slidenum">
              <a:rPr lang="en-US"/>
              <a:pPr/>
              <a:t>26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B56F-6F96-4B1E-B045-F7AD26CC7EE4}" type="slidenum">
              <a:rPr lang="en-US"/>
              <a:pPr/>
              <a:t>27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6BE34-970D-4680-953F-F8816237454C}" type="slidenum">
              <a:rPr lang="en-US"/>
              <a:pPr/>
              <a:t>28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77C0-24CC-45FF-8A3B-FC1670C3142B}" type="slidenum">
              <a:rPr lang="en-US"/>
              <a:pPr/>
              <a:t>29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2BE34-18AA-47C9-9BB1-7B3B034CF496}" type="slidenum">
              <a:rPr lang="en-US"/>
              <a:pPr/>
              <a:t>30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23B7D-9CD0-428F-90F9-8A05402D5B84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676FE-3CDB-4E5A-96F5-AC938E7216C4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96521-7935-4E22-B4E0-CB6C835D5B42}" type="slidenum">
              <a:rPr lang="en-US"/>
              <a:pPr/>
              <a:t>32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AE25D-BA5F-44C3-A06E-F9736E180F8A}" type="slidenum">
              <a:rPr lang="en-US"/>
              <a:pPr/>
              <a:t>33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11477-D9AE-4F78-9D9C-2D0FCEF53DEB}" type="slidenum">
              <a:rPr lang="en-US"/>
              <a:pPr/>
              <a:t>34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C01B3-C2AE-45A9-86DE-8536BF16DA94}" type="slidenum">
              <a:rPr lang="en-US"/>
              <a:pPr/>
              <a:t>35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44C60-7341-4F19-A4C5-F0E2D440962E}" type="slidenum">
              <a:rPr lang="en-US"/>
              <a:pPr/>
              <a:t>36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EFBCB-3E3D-4300-99A3-F4434CD0BAEB}" type="slidenum">
              <a:rPr lang="en-US"/>
              <a:pPr/>
              <a:t>37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6BCD-DE0C-43A6-B38D-13DE86D99B55}" type="slidenum">
              <a:rPr lang="en-US"/>
              <a:pPr/>
              <a:t>38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31A6A-A80B-4CD4-AC37-E1734CB178D8}" type="slidenum">
              <a:rPr lang="en-US"/>
              <a:pPr/>
              <a:t>39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028F1-3557-4E42-97E4-23D804D0D609}" type="slidenum">
              <a:rPr lang="en-US"/>
              <a:pPr/>
              <a:t>40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66549-2EE0-4207-BFA5-1B3F80E5A929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10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799D9-410C-4128-9F12-FC30683EA960}" type="slidenum">
              <a:rPr lang="en-US"/>
              <a:pPr/>
              <a:t>42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9FF73-CB43-43AB-B5B3-348172F4691C}" type="slidenum">
              <a:rPr lang="en-US"/>
              <a:pPr/>
              <a:t>43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D4C35-AB00-4888-B161-1D3CB977ED7A}" type="slidenum">
              <a:rPr lang="en-US"/>
              <a:pPr/>
              <a:t>44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CC56E-B546-490E-A65B-DB2949A5B156}" type="slidenum">
              <a:rPr lang="en-US"/>
              <a:pPr/>
              <a:t>45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85FA2-78FC-4A77-B44D-AA5F15B46786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859CD-0447-4F8D-9423-43F5D00E74B2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C895A-AFD4-46A3-ACD5-279F5C6D2C11}" type="slidenum">
              <a:rPr lang="en-US"/>
              <a:pPr/>
              <a:t>8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E7C17-F045-4165-B515-F08F34EFCD2A}" type="slidenum">
              <a:rPr lang="en-US"/>
              <a:pPr/>
              <a:t>9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8BA9C-98C8-4A93-A195-2EF9D0BE0669}" type="slidenum">
              <a:rPr lang="en-US"/>
              <a:pPr/>
              <a:t>10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6B2F-71EE-4CAF-AD69-B8A8C57B4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AC0B-1CFB-4793-A4E1-EAED9BE10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B1A40DC2-A712-4F4B-B6DB-E778C13A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5CCA0-7175-4FE8-92FB-DF58704530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B9AF-D7FA-482D-94DF-1EC10F341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C5E8-247A-4E15-9647-BDA22F0F64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65CFA-2E1D-4EF0-A820-55438F8B0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F1AD-468B-4BC0-9BC7-536E05DBD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9F4E-1199-4FCB-9BE6-C09AFB3890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B7760-8BD6-4E3D-A273-BCF4C1A41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032F-68AD-459F-BDA7-9E9A45DD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819400"/>
            <a:ext cx="8534400" cy="2514600"/>
          </a:xfrm>
        </p:spPr>
        <p:txBody>
          <a:bodyPr/>
          <a:lstStyle/>
          <a:p>
            <a:r>
              <a:rPr lang="en-US" dirty="0" smtClean="0"/>
              <a:t>Class 16.5</a:t>
            </a:r>
          </a:p>
          <a:p>
            <a:r>
              <a:rPr lang="en-US" dirty="0" smtClean="0"/>
              <a:t>Derived Classes in C++</a:t>
            </a:r>
          </a:p>
          <a:p>
            <a:endParaRPr lang="en-US" dirty="0"/>
          </a:p>
          <a:p>
            <a:r>
              <a:rPr lang="en-US" sz="2000" dirty="0"/>
              <a:t>Thanks for Prof. Lauer for an earlier version of these slides.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0" y="5486400"/>
            <a:ext cx="7924800" cy="4572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1600" dirty="0" smtClean="0"/>
              <a:t>Copyright 2005-2017, Michael J. Ciaraldi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dirty="0"/>
              <a:t>Types of Inheritance in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hlink"/>
                </a:solidFill>
                <a:latin typeface="+mn-lt"/>
              </a:rPr>
              <a:t>public:</a:t>
            </a:r>
            <a:r>
              <a:rPr lang="en-US" sz="2800" dirty="0">
                <a:latin typeface="+mn-lt"/>
              </a:rPr>
              <a:t> every object of a derived class is also an object of its base class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Note, base-class objects are </a:t>
            </a:r>
            <a:r>
              <a:rPr lang="en-US" sz="2400" i="1" dirty="0">
                <a:latin typeface="+mn-lt"/>
              </a:rPr>
              <a:t>NOT</a:t>
            </a:r>
            <a:r>
              <a:rPr lang="en-US" sz="2400" dirty="0">
                <a:latin typeface="+mn-lt"/>
              </a:rPr>
              <a:t> objects of their derived classes.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hlink"/>
                </a:solidFill>
                <a:latin typeface="+mn-lt"/>
              </a:rPr>
              <a:t>private:</a:t>
            </a:r>
            <a:r>
              <a:rPr lang="en-US" sz="2800" dirty="0">
                <a:latin typeface="+mn-lt"/>
              </a:rPr>
              <a:t> is essentially an alternative to composition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I.e., derived class members not accessible from outside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hlink"/>
                </a:solidFill>
                <a:latin typeface="+mn-lt"/>
              </a:rPr>
              <a:t>protected</a:t>
            </a:r>
            <a:r>
              <a:rPr lang="en-US" sz="2800" i="1" dirty="0" smtClean="0">
                <a:solidFill>
                  <a:schemeClr val="hlink"/>
                </a:solidFill>
                <a:latin typeface="+mn-lt"/>
              </a:rPr>
              <a:t>:</a:t>
            </a:r>
            <a:endParaRPr lang="en-US" sz="2800" dirty="0" smtClean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i="1" dirty="0" smtClean="0">
                <a:latin typeface="+mn-lt"/>
              </a:rPr>
              <a:t>Protected</a:t>
            </a:r>
            <a:r>
              <a:rPr lang="en-US" sz="2400" dirty="0" smtClean="0">
                <a:latin typeface="+mn-lt"/>
              </a:rPr>
              <a:t> members are used frequently; however …</a:t>
            </a:r>
            <a:endParaRPr lang="en-US" sz="2400" i="1" dirty="0" smtClean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i="1" dirty="0" smtClean="0">
                <a:latin typeface="+mn-lt"/>
              </a:rPr>
              <a:t>Protected </a:t>
            </a:r>
            <a:r>
              <a:rPr lang="en-US" sz="2400" dirty="0" smtClean="0">
                <a:latin typeface="+mn-lt"/>
              </a:rPr>
              <a:t>inheritance is not frequently used.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9EBBB440-A298-4E30-AACB-8D0814EC6497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— </a:t>
            </a:r>
            <a:r>
              <a:rPr lang="en-US" sz="4000" i="0"/>
              <a:t>public</a:t>
            </a:r>
            <a:r>
              <a:rPr lang="en-US"/>
              <a:t> class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hiringDate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short department;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3"/>
            <a:endParaRPr lang="en-US" sz="1600" i="1" dirty="0">
              <a:latin typeface="+mn-lt"/>
            </a:endParaRPr>
          </a:p>
          <a:p>
            <a:pP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Manager: public Employee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&lt;Employee *&gt; group;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short level;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98304" cy="521344"/>
          </a:xfrm>
          <a:prstGeom prst="rect">
            <a:avLst/>
          </a:prstGeom>
        </p:spPr>
        <p:txBody>
          <a:bodyPr/>
          <a:lstStyle/>
          <a:p>
            <a:fld id="{40BAE77C-4B4E-4F31-8872-DEE30E22AC63}" type="slidenum">
              <a:rPr lang="en-US"/>
              <a:pPr/>
              <a:t>11</a:t>
            </a:fld>
            <a:endParaRPr lang="en-US" dirty="0"/>
          </a:p>
        </p:txBody>
      </p:sp>
      <p:grpSp>
        <p:nvGrpSpPr>
          <p:cNvPr id="391172" name="Group 4"/>
          <p:cNvGrpSpPr>
            <a:grpSpLocks/>
          </p:cNvGrpSpPr>
          <p:nvPr/>
        </p:nvGrpSpPr>
        <p:grpSpPr bwMode="auto">
          <a:xfrm rot="-1544532">
            <a:off x="4315952" y="2457515"/>
            <a:ext cx="4557713" cy="1133475"/>
            <a:chOff x="3312" y="439"/>
            <a:chExt cx="2871" cy="714"/>
          </a:xfrm>
        </p:grpSpPr>
        <p:sp>
          <p:nvSpPr>
            <p:cNvPr id="391173" name="Line 5"/>
            <p:cNvSpPr>
              <a:spLocks noChangeShapeType="1"/>
            </p:cNvSpPr>
            <p:nvPr/>
          </p:nvSpPr>
          <p:spPr bwMode="auto">
            <a:xfrm flipH="1">
              <a:off x="3312" y="8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4" name="Text Box 6"/>
            <p:cNvSpPr txBox="1">
              <a:spLocks noChangeArrowheads="1"/>
            </p:cNvSpPr>
            <p:nvPr/>
          </p:nvSpPr>
          <p:spPr bwMode="auto">
            <a:xfrm>
              <a:off x="3745" y="439"/>
              <a:ext cx="2438" cy="71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700" tIns="12700" rIns="127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latin typeface="+mn-lt"/>
                </a:rPr>
                <a:t>All </a:t>
              </a: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Managers</a:t>
              </a:r>
              <a:r>
                <a:rPr lang="en-US" sz="2400" dirty="0">
                  <a:latin typeface="+mn-lt"/>
                </a:rPr>
                <a:t> are </a:t>
              </a: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Employees</a:t>
              </a:r>
              <a:r>
                <a:rPr lang="en-US" sz="2400" dirty="0">
                  <a:latin typeface="+mn-lt"/>
                </a:rPr>
                <a:t/>
              </a:r>
              <a:br>
                <a:rPr lang="en-US" sz="2400" dirty="0">
                  <a:latin typeface="+mn-lt"/>
                </a:rPr>
              </a:br>
              <a:r>
                <a:rPr lang="en-US" sz="2400" dirty="0">
                  <a:latin typeface="+mn-lt"/>
                </a:rPr>
                <a:t>but not all </a:t>
              </a: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Employees</a:t>
              </a:r>
              <a:r>
                <a:rPr lang="en-US" sz="2400" dirty="0">
                  <a:latin typeface="+mn-lt"/>
                </a:rPr>
                <a:t> are</a:t>
              </a:r>
              <a:br>
                <a:rPr lang="en-US" sz="2400" dirty="0">
                  <a:latin typeface="+mn-lt"/>
                </a:rPr>
              </a:b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Managers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— </a:t>
            </a:r>
            <a:r>
              <a:rPr lang="en-US" sz="4000" i="0"/>
              <a:t>public</a:t>
            </a:r>
            <a:r>
              <a:rPr lang="en-US"/>
              <a:t> class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hiringDate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short department;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3"/>
            <a:endParaRPr lang="en-US" sz="1600" i="1" dirty="0"/>
          </a:p>
          <a:p>
            <a:pP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Manager: public Employee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&lt;Employee *&gt; group;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short level;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37ED19A4-CD76-48A4-8A09-E354D157BAB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 flipH="1" flipV="1">
            <a:off x="1447800" y="4953000"/>
            <a:ext cx="4038600" cy="520700"/>
          </a:xfrm>
          <a:prstGeom prst="line">
            <a:avLst/>
          </a:prstGeom>
          <a:noFill/>
          <a:ln w="25400">
            <a:solidFill>
              <a:srgbClr val="92D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5067300" y="4724400"/>
            <a:ext cx="3819525" cy="1503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+mn-lt"/>
              </a:rPr>
              <a:t>Note: this is an example of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use of a </a:t>
            </a:r>
            <a:r>
              <a:rPr lang="en-US" i="1" dirty="0">
                <a:latin typeface="+mn-lt"/>
              </a:rPr>
              <a:t>container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class</a:t>
            </a:r>
            <a:r>
              <a:rPr lang="en-US" dirty="0">
                <a:latin typeface="+mn-lt"/>
              </a:rPr>
              <a:t> from Standard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2102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Member functions of </a:t>
            </a:r>
            <a:r>
              <a:rPr lang="en-US" sz="2800" i="1" dirty="0">
                <a:latin typeface="+mn-lt"/>
              </a:rPr>
              <a:t>derived class</a:t>
            </a:r>
            <a:r>
              <a:rPr lang="en-US" sz="2800" dirty="0">
                <a:latin typeface="+mn-lt"/>
              </a:rPr>
              <a:t> cannot directly access </a:t>
            </a:r>
            <a:r>
              <a:rPr lang="en-US" sz="2800" i="1" dirty="0"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members of </a:t>
            </a:r>
            <a:r>
              <a:rPr lang="en-US" sz="2800" i="1" dirty="0">
                <a:latin typeface="+mn-lt"/>
              </a:rPr>
              <a:t>base class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Example:–</a:t>
            </a:r>
          </a:p>
          <a:p>
            <a:pPr lvl="1"/>
            <a:r>
              <a:rPr lang="en-US" sz="2400" i="1" dirty="0">
                <a:latin typeface="+mn-lt"/>
              </a:rPr>
              <a:t>Manager</a:t>
            </a:r>
            <a:r>
              <a:rPr lang="en-US" sz="2400" dirty="0">
                <a:latin typeface="+mn-lt"/>
              </a:rPr>
              <a:t> member functions in previous example </a:t>
            </a:r>
            <a:r>
              <a:rPr lang="en-US" sz="2400" i="1" dirty="0">
                <a:latin typeface="+mn-lt"/>
              </a:rPr>
              <a:t>cannot</a:t>
            </a:r>
            <a:r>
              <a:rPr lang="en-US" sz="2400" dirty="0">
                <a:latin typeface="+mn-lt"/>
              </a:rPr>
              <a:t> read manager’s own name!</a:t>
            </a:r>
          </a:p>
          <a:p>
            <a:pPr lvl="1"/>
            <a:r>
              <a:rPr lang="en-US" sz="2400" dirty="0">
                <a:latin typeface="+mn-lt"/>
              </a:rPr>
              <a:t>Because data members of a class are by default </a:t>
            </a:r>
            <a:r>
              <a:rPr lang="en-US" sz="2400" i="1" dirty="0">
                <a:latin typeface="+mn-lt"/>
              </a:rPr>
              <a:t>private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</p:spPr>
        <p:txBody>
          <a:bodyPr/>
          <a:lstStyle/>
          <a:p>
            <a:fld id="{756446E2-B3C6-4CF2-B5E3-B19AFD89C573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r>
              <a:rPr lang="en-US" i="0" dirty="0"/>
              <a:t> </a:t>
            </a:r>
            <a:r>
              <a:rPr lang="en-US" dirty="0"/>
              <a:t>Access Specifier</a:t>
            </a:r>
          </a:p>
        </p:txBody>
      </p:sp>
      <p:sp>
        <p:nvSpPr>
          <p:cNvPr id="3973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hiringDate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department;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Manager: public Employee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&lt;Employee *&gt; group;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level;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93149207-6A9D-405C-B69A-DC4592825BC3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0" dirty="0"/>
              <a:t>protected</a:t>
            </a:r>
            <a:r>
              <a:rPr lang="en-US" dirty="0"/>
              <a:t>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 base class’s </a:t>
            </a:r>
            <a:r>
              <a:rPr lang="en-US" sz="2800" i="1" dirty="0">
                <a:latin typeface="+mn-lt"/>
              </a:rPr>
              <a:t>protected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800" dirty="0">
                <a:latin typeface="+mn-lt"/>
              </a:rPr>
              <a:t>members can be accessed by</a:t>
            </a:r>
          </a:p>
          <a:p>
            <a:pPr lvl="1"/>
            <a:r>
              <a:rPr lang="en-US" sz="2400" i="1" dirty="0">
                <a:latin typeface="+mn-lt"/>
              </a:rPr>
              <a:t>members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friends</a:t>
            </a:r>
            <a:r>
              <a:rPr lang="en-US" sz="2400" dirty="0">
                <a:latin typeface="+mn-lt"/>
              </a:rPr>
              <a:t> of the base class, and </a:t>
            </a:r>
          </a:p>
          <a:p>
            <a:pPr lvl="1"/>
            <a:r>
              <a:rPr lang="en-US" sz="2400" i="1" dirty="0">
                <a:latin typeface="+mn-lt"/>
              </a:rPr>
              <a:t>members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friends</a:t>
            </a:r>
            <a:r>
              <a:rPr lang="en-US" sz="2400" dirty="0">
                <a:latin typeface="+mn-lt"/>
              </a:rPr>
              <a:t> of any class </a:t>
            </a:r>
            <a:r>
              <a:rPr lang="en-US" sz="2400" i="1" dirty="0">
                <a:latin typeface="+mn-lt"/>
              </a:rPr>
              <a:t>derived</a:t>
            </a:r>
            <a:r>
              <a:rPr lang="en-US" sz="2400" dirty="0">
                <a:latin typeface="+mn-lt"/>
              </a:rPr>
              <a:t> from the base class.</a:t>
            </a:r>
          </a:p>
          <a:p>
            <a:r>
              <a:rPr lang="en-US" sz="2800" dirty="0">
                <a:latin typeface="+mn-lt"/>
              </a:rPr>
              <a:t>Derived-class member functions can refer to </a:t>
            </a:r>
            <a:r>
              <a:rPr lang="en-US" sz="2800" i="1" dirty="0">
                <a:latin typeface="+mn-lt"/>
              </a:rPr>
              <a:t>public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800" dirty="0">
                <a:latin typeface="+mn-lt"/>
              </a:rPr>
              <a:t>and </a:t>
            </a:r>
            <a:r>
              <a:rPr lang="en-US" sz="2800" i="1" dirty="0">
                <a:latin typeface="+mn-lt"/>
              </a:rPr>
              <a:t>protected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800" dirty="0">
                <a:latin typeface="+mn-lt"/>
              </a:rPr>
              <a:t>members of the base class.</a:t>
            </a:r>
          </a:p>
          <a:p>
            <a:pPr lvl="1"/>
            <a:r>
              <a:rPr lang="en-US" sz="2400" dirty="0">
                <a:latin typeface="+mn-lt"/>
              </a:rPr>
              <a:t>By simply using their names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609600" cy="381000"/>
          </a:xfrm>
          <a:prstGeom prst="rect">
            <a:avLst/>
          </a:prstGeom>
        </p:spPr>
        <p:txBody>
          <a:bodyPr/>
          <a:lstStyle/>
          <a:p>
            <a:fld id="{A627F43B-24A6-44D3-A42D-9BAB9DA509B0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1524000"/>
            <a:ext cx="7721600" cy="1143000"/>
          </a:xfrm>
        </p:spPr>
        <p:txBody>
          <a:bodyPr/>
          <a:lstStyle/>
          <a:p>
            <a:r>
              <a:rPr lang="en-US" dirty="0" smtClean="0"/>
              <a:t>Inheritance and 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172200"/>
            <a:ext cx="598304" cy="597544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z="4000" dirty="0"/>
              <a:t>Difference </a:t>
            </a:r>
            <a:r>
              <a:rPr lang="en-US" sz="4000" dirty="0" smtClean="0"/>
              <a:t>between </a:t>
            </a:r>
            <a:r>
              <a:rPr lang="en-US" sz="4000" i="0" dirty="0" smtClean="0"/>
              <a:t>Inheritance</a:t>
            </a:r>
            <a:r>
              <a:rPr lang="en-US" sz="4000" dirty="0" smtClean="0"/>
              <a:t> </a:t>
            </a:r>
            <a:r>
              <a:rPr lang="en-US" sz="4000" dirty="0"/>
              <a:t>and </a:t>
            </a:r>
            <a:r>
              <a:rPr lang="en-US" sz="4000" i="0" dirty="0"/>
              <a:t>Composition</a:t>
            </a:r>
            <a:endParaRPr lang="en-US" sz="400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is-a</a:t>
            </a:r>
            <a:r>
              <a:rPr lang="en-US" sz="2800" dirty="0">
                <a:latin typeface="+mn-lt"/>
              </a:rPr>
              <a:t> relationship:– </a:t>
            </a:r>
            <a:r>
              <a:rPr lang="en-US" sz="2800" i="1" dirty="0">
                <a:latin typeface="+mn-lt"/>
              </a:rPr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e.g., derived class object,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u="sng" dirty="0">
                <a:latin typeface="+mn-lt"/>
              </a:rPr>
              <a:t>is</a:t>
            </a:r>
            <a:r>
              <a:rPr lang="en-US" sz="2400" dirty="0">
                <a:latin typeface="+mn-lt"/>
              </a:rPr>
              <a:t> an object of the base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e.g., derived class object,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u="sng" dirty="0">
                <a:latin typeface="+mn-lt"/>
              </a:rPr>
              <a:t>is</a:t>
            </a:r>
            <a:r>
              <a:rPr lang="en-US" sz="2400" dirty="0">
                <a:latin typeface="+mn-lt"/>
              </a:rPr>
              <a:t> an object of the base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is-a</a:t>
            </a:r>
            <a:r>
              <a:rPr lang="en-US" sz="2400" dirty="0" smtClean="0"/>
              <a:t> a.k.a.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isA</a:t>
            </a:r>
            <a:r>
              <a:rPr lang="en-US" sz="2400" i="1" dirty="0" smtClean="0"/>
              <a:t> </a:t>
            </a:r>
            <a:r>
              <a:rPr lang="en-US" sz="2400" dirty="0" smtClean="0"/>
              <a:t>a.k.a. </a:t>
            </a:r>
            <a:r>
              <a:rPr lang="en-US" sz="2400" i="1" dirty="0" err="1" smtClean="0"/>
              <a:t>Liskov</a:t>
            </a:r>
            <a:r>
              <a:rPr lang="en-US" sz="2400" dirty="0" smtClean="0"/>
              <a:t> principle.</a:t>
            </a: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has-a</a:t>
            </a:r>
            <a:r>
              <a:rPr lang="en-US" sz="2800" dirty="0">
                <a:latin typeface="+mn-lt"/>
              </a:rPr>
              <a:t> relationship:– </a:t>
            </a:r>
            <a:r>
              <a:rPr lang="en-US" sz="2800" i="1" dirty="0">
                <a:latin typeface="+mn-lt"/>
              </a:rPr>
              <a:t>composition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e.g.,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400" dirty="0">
                <a:latin typeface="+mn-lt"/>
              </a:rPr>
              <a:t> object </a:t>
            </a:r>
            <a:r>
              <a:rPr lang="en-US" sz="2400" i="1" dirty="0">
                <a:latin typeface="+mn-lt"/>
              </a:rPr>
              <a:t>has</a:t>
            </a:r>
            <a:r>
              <a:rPr lang="en-US" sz="2400" dirty="0">
                <a:latin typeface="+mn-lt"/>
              </a:rPr>
              <a:t> (i.e., contains) a member object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598304" cy="445144"/>
          </a:xfrm>
          <a:prstGeom prst="rect">
            <a:avLst/>
          </a:prstGeom>
        </p:spPr>
        <p:txBody>
          <a:bodyPr/>
          <a:lstStyle/>
          <a:p>
            <a:fld id="{FB9172CC-E4E6-4F8F-858E-94580B0EAD19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Classes and Derived Classes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Base classes typically represent larger sets of objects than derived classes</a:t>
            </a:r>
          </a:p>
          <a:p>
            <a:r>
              <a:rPr lang="en-US" sz="2800" dirty="0">
                <a:latin typeface="+mn-lt"/>
              </a:rPr>
              <a:t>Example  </a:t>
            </a:r>
          </a:p>
          <a:p>
            <a:pPr lvl="1"/>
            <a:r>
              <a:rPr lang="en-US" sz="2400" dirty="0">
                <a:latin typeface="+mn-lt"/>
              </a:rPr>
              <a:t>Base class: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</a:p>
          <a:p>
            <a:pPr lvl="2"/>
            <a:r>
              <a:rPr lang="en-US" sz="2400" dirty="0">
                <a:latin typeface="+mn-lt"/>
              </a:rPr>
              <a:t>Includes cars, trucks, boats, bicycles, etc.</a:t>
            </a:r>
          </a:p>
          <a:p>
            <a:pPr lvl="1"/>
            <a:r>
              <a:rPr lang="en-US" sz="2400" dirty="0">
                <a:latin typeface="+mn-lt"/>
              </a:rPr>
              <a:t>Derived class: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2"/>
            <a:r>
              <a:rPr lang="en-US" sz="2400" dirty="0">
                <a:latin typeface="+mn-lt"/>
              </a:rPr>
              <a:t>a smaller, more-specific subset of vehicles	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445904" cy="368944"/>
          </a:xfrm>
          <a:prstGeom prst="rect">
            <a:avLst/>
          </a:prstGeom>
        </p:spPr>
        <p:txBody>
          <a:bodyPr/>
          <a:lstStyle/>
          <a:p>
            <a:fld id="{4B55DB6B-F392-4BAC-B90F-39EE48747D34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Classes and Derived Classes </a:t>
            </a:r>
            <a:r>
              <a:rPr lang="en-US" sz="2800" dirty="0"/>
              <a:t>(continued</a:t>
            </a:r>
            <a:r>
              <a:rPr lang="en-US" sz="3200" dirty="0"/>
              <a:t>)</a:t>
            </a:r>
            <a:endParaRPr lang="en-US" sz="4000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en-US" sz="2800" dirty="0"/>
              <a:t>I.e., base classes have more objects</a:t>
            </a:r>
          </a:p>
          <a:p>
            <a:pPr lvl="2"/>
            <a:r>
              <a:rPr lang="en-US" sz="2400" dirty="0"/>
              <a:t>But fewer </a:t>
            </a:r>
            <a:r>
              <a:rPr lang="en-US" sz="2400" i="1" dirty="0"/>
              <a:t>data</a:t>
            </a:r>
            <a:r>
              <a:rPr lang="en-US" sz="2400" dirty="0"/>
              <a:t> and </a:t>
            </a:r>
            <a:r>
              <a:rPr lang="en-US" sz="2400" i="1" dirty="0"/>
              <a:t>function members</a:t>
            </a:r>
            <a:endParaRPr lang="en-US" sz="2400" dirty="0"/>
          </a:p>
          <a:p>
            <a:pPr lvl="2"/>
            <a:endParaRPr lang="en-US" sz="2400" dirty="0"/>
          </a:p>
          <a:p>
            <a:r>
              <a:rPr lang="en-US" sz="2800" dirty="0"/>
              <a:t>Derived classes have only </a:t>
            </a:r>
            <a:r>
              <a:rPr lang="en-US" sz="2800" i="1" dirty="0"/>
              <a:t>subsets</a:t>
            </a:r>
            <a:r>
              <a:rPr lang="en-US" sz="2800" dirty="0"/>
              <a:t> of the objects</a:t>
            </a:r>
          </a:p>
          <a:p>
            <a:pPr lvl="2"/>
            <a:r>
              <a:rPr lang="en-US" sz="2400" dirty="0"/>
              <a:t>Hence the term </a:t>
            </a:r>
            <a:r>
              <a:rPr lang="en-US" sz="2400" i="1" dirty="0"/>
              <a:t>subclass</a:t>
            </a:r>
          </a:p>
          <a:p>
            <a:pPr lvl="2"/>
            <a:r>
              <a:rPr lang="en-US" sz="2400" dirty="0"/>
              <a:t>But a derived class may have </a:t>
            </a:r>
            <a:r>
              <a:rPr lang="en-US" sz="2400" i="1" dirty="0"/>
              <a:t>more</a:t>
            </a:r>
            <a:r>
              <a:rPr lang="en-US" sz="2400" dirty="0"/>
              <a:t> members — both </a:t>
            </a:r>
            <a:r>
              <a:rPr lang="en-US" sz="2400" i="1" dirty="0"/>
              <a:t>data</a:t>
            </a:r>
            <a:r>
              <a:rPr lang="en-US" sz="2400" dirty="0"/>
              <a:t> and </a:t>
            </a:r>
            <a:r>
              <a:rPr lang="en-US" sz="2400" i="1" dirty="0"/>
              <a:t>function </a:t>
            </a:r>
            <a:r>
              <a:rPr lang="en-US" sz="2400" dirty="0"/>
              <a:t>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445904" cy="445144"/>
          </a:xfrm>
          <a:prstGeom prst="rect">
            <a:avLst/>
          </a:prstGeom>
        </p:spPr>
        <p:txBody>
          <a:bodyPr/>
          <a:lstStyle/>
          <a:p>
            <a:fld id="{F83E4E69-7119-4DD2-B0D2-DEC815403AF8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i="1" dirty="0"/>
              <a:t>Base</a:t>
            </a:r>
            <a:r>
              <a:rPr lang="en-US" sz="2800" dirty="0"/>
              <a:t> Classes and </a:t>
            </a:r>
            <a:r>
              <a:rPr lang="en-US" sz="2800" i="1" dirty="0"/>
              <a:t>Derived</a:t>
            </a:r>
            <a:r>
              <a:rPr lang="en-US" sz="2800" dirty="0"/>
              <a:t> Classes</a:t>
            </a:r>
          </a:p>
          <a:p>
            <a:r>
              <a:rPr lang="en-US" sz="2800" dirty="0"/>
              <a:t>Some Examples of </a:t>
            </a:r>
            <a:r>
              <a:rPr lang="en-US" sz="2800" i="1" dirty="0"/>
              <a:t>Base</a:t>
            </a:r>
            <a:r>
              <a:rPr lang="en-US" sz="2800" dirty="0"/>
              <a:t> Class and </a:t>
            </a:r>
            <a:r>
              <a:rPr lang="en-US" sz="2800" i="1" dirty="0"/>
              <a:t>Derived</a:t>
            </a:r>
            <a:r>
              <a:rPr lang="en-US" sz="2800" dirty="0"/>
              <a:t> Class Relationships</a:t>
            </a:r>
          </a:p>
          <a:p>
            <a:r>
              <a:rPr lang="en-US" sz="2800" i="1" dirty="0"/>
              <a:t>Constructors</a:t>
            </a:r>
            <a:r>
              <a:rPr lang="en-US" sz="2800" dirty="0"/>
              <a:t> and </a:t>
            </a:r>
            <a:r>
              <a:rPr lang="en-US" sz="2800" i="1" dirty="0"/>
              <a:t>Destructors</a:t>
            </a:r>
            <a:r>
              <a:rPr lang="en-US" sz="2800" dirty="0"/>
              <a:t> in Derived Classes</a:t>
            </a:r>
          </a:p>
          <a:p>
            <a:r>
              <a:rPr lang="en-US" sz="2800" dirty="0"/>
              <a:t>Accessing Members of </a:t>
            </a:r>
            <a:r>
              <a:rPr lang="en-US" sz="2800" i="1" dirty="0"/>
              <a:t>Base</a:t>
            </a:r>
            <a:r>
              <a:rPr lang="en-US" sz="2800" dirty="0"/>
              <a:t> and </a:t>
            </a:r>
            <a:r>
              <a:rPr lang="en-US" sz="2800" i="1" dirty="0"/>
              <a:t>Derived</a:t>
            </a:r>
            <a:r>
              <a:rPr lang="en-US" sz="2800" dirty="0"/>
              <a:t>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886F22BE-0757-45B3-A721-0D0E8C5CA7C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21600" cy="1143000"/>
          </a:xfrm>
        </p:spPr>
        <p:txBody>
          <a:bodyPr/>
          <a:lstStyle/>
          <a:p>
            <a:r>
              <a:rPr lang="en-US" dirty="0" smtClean="0"/>
              <a:t>Digressions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34400" y="6248400"/>
            <a:ext cx="522104" cy="521344"/>
          </a:xfrm>
          <a:prstGeom prst="rect">
            <a:avLst/>
          </a:prstGeom>
        </p:spPr>
        <p:txBody>
          <a:bodyPr/>
          <a:lstStyle/>
          <a:p>
            <a:fld id="{8280A031-1104-4E71-B4CF-2E07E0C40C47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Digression – Code Re-use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Fundamental principle of software </a:t>
            </a:r>
            <a:r>
              <a:rPr lang="en-US" sz="2800" dirty="0" smtClean="0"/>
              <a:t>engineering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body of code</a:t>
            </a:r>
            <a:r>
              <a:rPr lang="en-US" sz="2800" dirty="0"/>
              <a:t> is a living, evolving </a:t>
            </a:r>
            <a:r>
              <a:rPr lang="en-US" sz="2800" dirty="0" smtClean="0"/>
              <a:t>thing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As a practical matter, </a:t>
            </a:r>
            <a:r>
              <a:rPr lang="en-US" sz="2800" i="1" dirty="0"/>
              <a:t>copies of code cannot keep up with each </a:t>
            </a:r>
            <a:r>
              <a:rPr lang="en-US" sz="2800" i="1" dirty="0" smtClean="0"/>
              <a:t>other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/>
              <a:t>If you really want your hard work to support multiple purposes, applications, requirements, etc.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You really need a way for those purposes to </a:t>
            </a:r>
            <a:r>
              <a:rPr lang="en-US" sz="2400" dirty="0"/>
              <a:t>inherit</a:t>
            </a:r>
            <a:r>
              <a:rPr lang="en-US" sz="2400" i="1" dirty="0"/>
              <a:t> your code rather than copy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24600"/>
            <a:ext cx="674504" cy="445144"/>
          </a:xfrm>
          <a:prstGeom prst="rect">
            <a:avLst/>
          </a:prstGeom>
        </p:spPr>
        <p:txBody>
          <a:bodyPr/>
          <a:lstStyle/>
          <a:p>
            <a:fld id="{AAF7C356-F59E-4B53-A93C-65A60A4290A7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and Destructors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Constructor:–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Derived class constructor is called to create derived class object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Invokes base class constructor </a:t>
            </a:r>
            <a:r>
              <a:rPr lang="en-US" sz="2400" i="1" dirty="0"/>
              <a:t>first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Before derived class initializer list &amp; constructor body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…</a:t>
            </a:r>
            <a:r>
              <a:rPr lang="en-US" sz="2400" dirty="0"/>
              <a:t> and so on up class hierarchy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800" dirty="0"/>
              <a:t>Destructor:–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Derived class destructor body is executed first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Then destructors of derived class members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And then destructor of base class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…</a:t>
            </a:r>
            <a:r>
              <a:rPr lang="en-US" sz="2400" dirty="0"/>
              <a:t> and so on up class hierarchy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E64F3EA1-75BD-4A33-8E4F-83EF31A721BD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a Derived-class Object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Derived-class constructor invokes base class constructor either </a:t>
            </a:r>
          </a:p>
          <a:p>
            <a:pPr lvl="1"/>
            <a:r>
              <a:rPr lang="en-US" sz="2400" i="1" dirty="0"/>
              <a:t>implicitly</a:t>
            </a:r>
            <a:r>
              <a:rPr lang="en-US" sz="2400" dirty="0"/>
              <a:t> (via a base-class member initializer) or</a:t>
            </a:r>
          </a:p>
          <a:p>
            <a:pPr lvl="1"/>
            <a:r>
              <a:rPr lang="en-US" sz="2400" i="1" dirty="0"/>
              <a:t>explicitly</a:t>
            </a:r>
            <a:r>
              <a:rPr lang="en-US" sz="2400" dirty="0"/>
              <a:t> (by calling the base </a:t>
            </a:r>
            <a:r>
              <a:rPr lang="en-US" sz="2400" dirty="0" smtClean="0"/>
              <a:t>class’s </a:t>
            </a:r>
            <a:r>
              <a:rPr lang="en-US" sz="2400" dirty="0"/>
              <a:t>default constructor)</a:t>
            </a:r>
          </a:p>
          <a:p>
            <a:pPr lvl="3"/>
            <a:endParaRPr lang="en-US" sz="1800" dirty="0"/>
          </a:p>
          <a:p>
            <a:r>
              <a:rPr lang="en-US" sz="2800" dirty="0"/>
              <a:t>Base of inheritance hierarchy</a:t>
            </a:r>
          </a:p>
          <a:p>
            <a:pPr lvl="1"/>
            <a:r>
              <a:rPr lang="en-US" sz="2400" dirty="0"/>
              <a:t>Last constructor </a:t>
            </a:r>
            <a:r>
              <a:rPr lang="en-US" sz="2400" i="1" dirty="0"/>
              <a:t>called</a:t>
            </a:r>
            <a:r>
              <a:rPr lang="en-US" sz="2400" dirty="0"/>
              <a:t> in inheritance chain is at base of hierarchy </a:t>
            </a:r>
          </a:p>
          <a:p>
            <a:pPr lvl="1"/>
            <a:r>
              <a:rPr lang="en-US" sz="2400" dirty="0"/>
              <a:t>Last constructor is first constructor body to </a:t>
            </a:r>
            <a:r>
              <a:rPr lang="en-US" sz="2400" i="1" dirty="0"/>
              <a:t>finish</a:t>
            </a:r>
            <a:r>
              <a:rPr lang="en-US" sz="2400" dirty="0"/>
              <a:t> executing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3EFA6991-027B-4004-8A2D-5B4E9FB15C1A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47825"/>
            <a:ext cx="4394016" cy="497205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Employee::Employee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s,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d):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name(s),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Manager::Manager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s,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Employee(s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level(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sz="2000" b="1" dirty="0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6476999" y="4267200"/>
            <a:ext cx="1213597" cy="266700"/>
          </a:xfrm>
          <a:prstGeom prst="rect">
            <a:avLst/>
          </a:prstGeom>
          <a:solidFill>
            <a:srgbClr val="A8A8EA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76998" y="4529137"/>
            <a:ext cx="762001" cy="266700"/>
          </a:xfrm>
          <a:prstGeom prst="rect">
            <a:avLst/>
          </a:prstGeom>
          <a:solidFill>
            <a:srgbClr val="DBDBDB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3400" y="1676400"/>
            <a:ext cx="4013200" cy="417195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s,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Manager: public Employee 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s,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EEAFC69E-8F84-4A73-A359-D078F4B058D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5943600"/>
            <a:ext cx="6324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Note: Java uses super() instead of base class name</a:t>
            </a:r>
          </a:p>
          <a:p>
            <a:r>
              <a:rPr lang="en-US" sz="2000" dirty="0" smtClean="0">
                <a:latin typeface="+mn-lt"/>
              </a:rPr>
              <a:t>to invoke parent constructor.</a:t>
            </a:r>
            <a:endParaRPr lang="en-US" sz="2000" dirty="0"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638800" y="4400550"/>
            <a:ext cx="762000" cy="1543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916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0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When creating a derived-class object:– </a:t>
            </a:r>
          </a:p>
          <a:p>
            <a:pPr lvl="1"/>
            <a:r>
              <a:rPr lang="en-US" sz="2400" dirty="0"/>
              <a:t>Derived-class constructor </a:t>
            </a:r>
            <a:r>
              <a:rPr lang="en-US" sz="2400" i="1" dirty="0"/>
              <a:t>immediately calls</a:t>
            </a:r>
            <a:r>
              <a:rPr lang="en-US" sz="2400" dirty="0"/>
              <a:t> base-class constructor </a:t>
            </a:r>
          </a:p>
          <a:p>
            <a:pPr lvl="1"/>
            <a:r>
              <a:rPr lang="en-US" sz="2400" dirty="0"/>
              <a:t>Base-class constructor executes </a:t>
            </a:r>
          </a:p>
          <a:p>
            <a:pPr lvl="1"/>
            <a:r>
              <a:rPr lang="en-US" sz="2400" dirty="0"/>
              <a:t>Derived class member initializers execute </a:t>
            </a:r>
          </a:p>
          <a:p>
            <a:pPr lvl="1"/>
            <a:r>
              <a:rPr lang="en-US" sz="2400" dirty="0"/>
              <a:t>(Finally) derived-class constructor body executes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If your constructor does not invoke the base class constructor explicitly, …</a:t>
            </a:r>
          </a:p>
          <a:p>
            <a:r>
              <a:rPr lang="en-US" sz="2800" dirty="0" smtClean="0"/>
              <a:t>… the compiler will generate code to invoke the base class </a:t>
            </a:r>
            <a:r>
              <a:rPr lang="en-US" sz="2800" u="sng" dirty="0" smtClean="0"/>
              <a:t>default</a:t>
            </a:r>
            <a:r>
              <a:rPr lang="en-US" sz="2800" dirty="0" smtClean="0"/>
              <a:t> constructor </a:t>
            </a:r>
            <a:r>
              <a:rPr lang="en-US" sz="2800" i="1" dirty="0" smtClean="0"/>
              <a:t>as first step in initialization</a:t>
            </a: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172922B1-2AE4-49C0-83DC-E1FC92EB9D5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5867400" y="347970"/>
            <a:ext cx="2895600" cy="3949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i="1" dirty="0" smtClean="0">
                <a:latin typeface="+mn-lt"/>
              </a:rPr>
              <a:t>Absolute C++, </a:t>
            </a:r>
            <a:r>
              <a:rPr lang="en-US" sz="2400" dirty="0" smtClean="0">
                <a:latin typeface="+mn-lt"/>
              </a:rPr>
              <a:t>§14.1</a:t>
            </a:r>
            <a:endParaRPr lang="en-US" sz="2400" i="1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When creating a derived-class object:– </a:t>
            </a:r>
          </a:p>
          <a:p>
            <a:pPr lvl="1"/>
            <a:r>
              <a:rPr lang="en-US" sz="2400"/>
              <a:t>Derived-class constructor </a:t>
            </a:r>
            <a:r>
              <a:rPr lang="en-US" sz="2400" i="1"/>
              <a:t>immediately calls</a:t>
            </a:r>
            <a:r>
              <a:rPr lang="en-US" sz="2400"/>
              <a:t> base-class constructor </a:t>
            </a:r>
          </a:p>
          <a:p>
            <a:pPr lvl="1"/>
            <a:r>
              <a:rPr lang="en-US" sz="2400"/>
              <a:t>Base-class constructor executes </a:t>
            </a:r>
          </a:p>
          <a:p>
            <a:pPr lvl="1"/>
            <a:r>
              <a:rPr lang="en-US" sz="2400"/>
              <a:t>Derived class member initializers execute </a:t>
            </a:r>
          </a:p>
          <a:p>
            <a:pPr lvl="1"/>
            <a:r>
              <a:rPr lang="en-US" sz="2400"/>
              <a:t>(Finally) derived-class constructor body executes</a:t>
            </a:r>
          </a:p>
          <a:p>
            <a:pPr lvl="1"/>
            <a:endParaRPr lang="en-US" sz="2400"/>
          </a:p>
          <a:p>
            <a:r>
              <a:rPr lang="en-US" sz="2800"/>
              <a:t>This process cascades up the hierarchy if the hierarchy contains more than two levels.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172922B1-2AE4-49C0-83DC-E1FC92EB9D5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6019800" y="345435"/>
            <a:ext cx="3023223" cy="3949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i="1" dirty="0" smtClean="0">
                <a:latin typeface="+mn-lt"/>
              </a:rPr>
              <a:t>Absolute C++, </a:t>
            </a:r>
            <a:r>
              <a:rPr lang="en-US" sz="2400" dirty="0" smtClean="0">
                <a:latin typeface="+mn-lt"/>
              </a:rPr>
              <a:t>§14.1</a:t>
            </a:r>
            <a:endParaRPr lang="en-US" sz="2400" i="1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1143000"/>
          </a:xfrm>
        </p:spPr>
        <p:txBody>
          <a:bodyPr/>
          <a:lstStyle/>
          <a:p>
            <a:r>
              <a:rPr lang="en-US" sz="4000" dirty="0" smtClean="0"/>
              <a:t>Constructors </a:t>
            </a:r>
            <a:r>
              <a:rPr lang="en-US" sz="4000" dirty="0"/>
              <a:t>and </a:t>
            </a:r>
            <a:r>
              <a:rPr lang="en-US" sz="4000" dirty="0" smtClean="0"/>
              <a:t>Destructors in </a:t>
            </a:r>
            <a:r>
              <a:rPr lang="en-US" sz="4000" dirty="0"/>
              <a:t>Derived Classes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Destroying derived-class objects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Reverse order of constructor chain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Destructor of derived-class called first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Destructor of next base class up hierarchy is called next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continues up hierarchy until the final base class is reached.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After final base-class destructor, the object is removed from </a:t>
            </a:r>
            <a:r>
              <a:rPr lang="en-US" dirty="0" smtClean="0"/>
              <a:t>memory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Base-class constructors, destructors, and overloaded assignment operators are </a:t>
            </a:r>
            <a:r>
              <a:rPr lang="en-US" sz="2800" i="1" dirty="0"/>
              <a:t>not</a:t>
            </a:r>
            <a:r>
              <a:rPr lang="en-US" sz="2800" dirty="0"/>
              <a:t> inherited by derived classes.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598304" cy="445144"/>
          </a:xfrm>
          <a:prstGeom prst="rect">
            <a:avLst/>
          </a:prstGeom>
        </p:spPr>
        <p:txBody>
          <a:bodyPr/>
          <a:lstStyle/>
          <a:p>
            <a:fld id="{B2ACD996-20EE-4DC3-9307-82D4EBA7CED9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800600"/>
          </a:xfrm>
        </p:spPr>
        <p:txBody>
          <a:bodyPr/>
          <a:lstStyle/>
          <a:p>
            <a:r>
              <a:rPr lang="en-US" sz="3200" dirty="0"/>
              <a:t>When a class </a:t>
            </a:r>
            <a:r>
              <a:rPr lang="en-US" sz="3200" i="1" dirty="0" smtClean="0"/>
              <a:t>contains</a:t>
            </a:r>
            <a:r>
              <a:rPr lang="en-US" sz="3200" i="1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members of other classes </a:t>
            </a:r>
            <a:r>
              <a:rPr lang="en-US" sz="3200" dirty="0" smtClean="0"/>
              <a:t>…</a:t>
            </a:r>
            <a:endParaRPr lang="en-US" sz="2400" dirty="0"/>
          </a:p>
          <a:p>
            <a:r>
              <a:rPr lang="en-US" sz="3200" dirty="0"/>
              <a:t>… </a:t>
            </a:r>
            <a:r>
              <a:rPr lang="en-US" sz="3200" i="1" dirty="0" err="1"/>
              <a:t>contructors</a:t>
            </a:r>
            <a:r>
              <a:rPr lang="en-US" sz="3200" dirty="0"/>
              <a:t> of those members are called before </a:t>
            </a:r>
            <a:r>
              <a:rPr lang="en-US" sz="3200" i="1" dirty="0"/>
              <a:t>class</a:t>
            </a:r>
            <a:r>
              <a:rPr lang="en-US" sz="3200" dirty="0"/>
              <a:t> </a:t>
            </a:r>
            <a:r>
              <a:rPr lang="en-US" sz="3200" i="1" dirty="0" smtClean="0"/>
              <a:t>constructor</a:t>
            </a:r>
            <a:r>
              <a:rPr lang="en-US" sz="3200" dirty="0" smtClean="0"/>
              <a:t> </a:t>
            </a:r>
            <a:r>
              <a:rPr lang="en-US" sz="3200" dirty="0"/>
              <a:t>body</a:t>
            </a:r>
          </a:p>
          <a:p>
            <a:pPr lvl="2"/>
            <a:r>
              <a:rPr lang="en-US" sz="2400" dirty="0"/>
              <a:t>Either in </a:t>
            </a:r>
            <a:r>
              <a:rPr lang="en-US" sz="2400" i="1" dirty="0"/>
              <a:t>initializer</a:t>
            </a:r>
            <a:r>
              <a:rPr lang="en-US" sz="2400" dirty="0"/>
              <a:t> list</a:t>
            </a:r>
          </a:p>
          <a:p>
            <a:pPr lvl="2"/>
            <a:r>
              <a:rPr lang="en-US" sz="2400" dirty="0"/>
              <a:t>… or by </a:t>
            </a:r>
            <a:r>
              <a:rPr lang="en-US" sz="2400" dirty="0" smtClean="0"/>
              <a:t>default</a:t>
            </a:r>
            <a:endParaRPr lang="en-US" sz="2400" dirty="0"/>
          </a:p>
          <a:p>
            <a:r>
              <a:rPr lang="en-US" sz="3200" dirty="0"/>
              <a:t>Apply same rule to members of base class</a:t>
            </a:r>
            <a:r>
              <a:rPr lang="en-US" sz="3200" dirty="0" smtClean="0"/>
              <a:t>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* I.e., has variables containing the other class, </a:t>
            </a:r>
            <a:r>
              <a:rPr lang="en-US" sz="2400" u="sng" dirty="0" smtClean="0">
                <a:solidFill>
                  <a:srgbClr val="00B050"/>
                </a:solidFill>
              </a:rPr>
              <a:t>not</a:t>
            </a:r>
            <a:r>
              <a:rPr lang="en-US" sz="2400" dirty="0" smtClean="0">
                <a:solidFill>
                  <a:srgbClr val="00B050"/>
                </a:solidFill>
              </a:rPr>
              <a:t> pointing to the other class.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E50858ED-A832-44D7-B916-A934C61D7006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Destructors for derived-class objects are called </a:t>
            </a:r>
          </a:p>
          <a:p>
            <a:pPr lvl="2"/>
            <a:endParaRPr lang="en-US" sz="2800" dirty="0"/>
          </a:p>
          <a:p>
            <a:r>
              <a:rPr lang="en-US" sz="3200" dirty="0"/>
              <a:t>… in reverse order from which </a:t>
            </a:r>
          </a:p>
          <a:p>
            <a:pPr lvl="2"/>
            <a:endParaRPr lang="en-US" sz="2800" dirty="0"/>
          </a:p>
          <a:p>
            <a:r>
              <a:rPr lang="en-US" sz="3200" dirty="0" smtClean="0"/>
              <a:t>… </a:t>
            </a:r>
            <a:r>
              <a:rPr lang="en-US" sz="3200" dirty="0"/>
              <a:t>corresponding constructors were called.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24600"/>
            <a:ext cx="674504" cy="445144"/>
          </a:xfrm>
          <a:prstGeom prst="rect">
            <a:avLst/>
          </a:prstGeom>
        </p:spPr>
        <p:txBody>
          <a:bodyPr/>
          <a:lstStyle/>
          <a:p>
            <a:fld id="{2D373FE8-AC67-4123-B96D-05B94E12ABB3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Absolute C++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/>
              <a:t>Chapter </a:t>
            </a:r>
            <a:r>
              <a:rPr lang="en-US" dirty="0" smtClean="0"/>
              <a:t>14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A lot of similarities to </a:t>
            </a:r>
            <a:r>
              <a:rPr lang="en-US" i="1" dirty="0"/>
              <a:t>Java</a:t>
            </a:r>
          </a:p>
          <a:p>
            <a:r>
              <a:rPr lang="en-US" dirty="0"/>
              <a:t>Some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2C472A2D-32D1-4CBC-AA61-9B982262D4F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85799"/>
            <a:ext cx="9220200" cy="3261741"/>
          </a:xfrm>
        </p:spPr>
        <p:txBody>
          <a:bodyPr/>
          <a:lstStyle/>
          <a:p>
            <a:r>
              <a:rPr lang="en-US" dirty="0" smtClean="0"/>
              <a:t>Redefining</a:t>
            </a:r>
            <a:br>
              <a:rPr lang="en-US" dirty="0" smtClean="0"/>
            </a:br>
            <a:r>
              <a:rPr lang="en-US" dirty="0" smtClean="0"/>
              <a:t>Base Class Members</a:t>
            </a: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1752600" y="3947541"/>
            <a:ext cx="64008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8E07E22-DCE1-4625-AA86-DF26200CE5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Redefinition of Base Class Members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Suppose that base class has a member</a:t>
            </a:r>
          </a:p>
          <a:p>
            <a:pPr lvl="1"/>
            <a:r>
              <a:rPr lang="en-US" dirty="0"/>
              <a:t>E.g.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pPr lvl="1"/>
            <a:r>
              <a:rPr lang="en-US" dirty="0"/>
              <a:t>Knows only how to print information from base class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Define same member in derived class</a:t>
            </a:r>
          </a:p>
          <a:p>
            <a:pPr lvl="1"/>
            <a:r>
              <a:rPr lang="en-US" sz="2400" dirty="0">
                <a:latin typeface="+mn-lt"/>
              </a:rPr>
              <a:t>E.g.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</a:t>
            </a:r>
          </a:p>
          <a:p>
            <a:pPr lvl="1"/>
            <a:r>
              <a:rPr lang="en-US" sz="2400" dirty="0">
                <a:latin typeface="+mn-lt"/>
              </a:rPr>
              <a:t>Knows how to print info for derived class</a:t>
            </a:r>
          </a:p>
          <a:p>
            <a:pPr lvl="1"/>
            <a:r>
              <a:rPr lang="en-US" sz="2400" dirty="0">
                <a:latin typeface="+mn-lt"/>
              </a:rPr>
              <a:t>Needs to call base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2400" dirty="0">
                <a:latin typeface="+mn-lt"/>
              </a:rPr>
              <a:t>function to print base class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93597266-F8D5-476C-BB52-92023B1B8F81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1" name="Rectangle 5"/>
          <p:cNvSpPr>
            <a:spLocks noGrp="1" noChangeArrowheads="1"/>
          </p:cNvSpPr>
          <p:nvPr>
            <p:ph type="title"/>
          </p:nvPr>
        </p:nvSpPr>
        <p:spPr>
          <a:xfrm>
            <a:off x="401406" y="425321"/>
            <a:ext cx="8742594" cy="762000"/>
          </a:xfrm>
        </p:spPr>
        <p:txBody>
          <a:bodyPr rIns="0"/>
          <a:lstStyle/>
          <a:p>
            <a:r>
              <a:rPr lang="en-US" dirty="0"/>
              <a:t>Redefinition of Base Class Members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4182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Derived class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print derived class info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::print();	//prints base info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more derived class stuff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See </a:t>
            </a:r>
            <a:r>
              <a:rPr lang="en-US" sz="2800" dirty="0" smtClean="0">
                <a:latin typeface="+mn-lt"/>
              </a:rPr>
              <a:t>Absolute </a:t>
            </a:r>
            <a:r>
              <a:rPr lang="en-US" sz="2800" i="1" dirty="0" smtClean="0">
                <a:latin typeface="+mn-lt"/>
              </a:rPr>
              <a:t>C++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smtClean="0">
                <a:latin typeface="+mn-lt"/>
                <a:cs typeface="Arial" charset="0"/>
              </a:rPr>
              <a:t>§14.1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5F279E27-AC56-4295-8AB8-B493A4F256A0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286001" y="5046196"/>
            <a:ext cx="6343350" cy="1569660"/>
          </a:xfrm>
          <a:prstGeom prst="rect">
            <a:avLst/>
          </a:prstGeom>
          <a:solidFill>
            <a:srgbClr val="CFEFC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General principle:– when in derived class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scope, if you need to access </a:t>
            </a:r>
            <a:r>
              <a:rPr lang="en-US" sz="2400" i="1" dirty="0">
                <a:latin typeface="+mn-lt"/>
              </a:rPr>
              <a:t>anything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base class with a naming conflict,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use </a:t>
            </a:r>
            <a:r>
              <a:rPr lang="en-US" sz="2400" dirty="0">
                <a:latin typeface="+mn-lt"/>
                <a:cs typeface="Courier New" pitchFamily="49" charset="0"/>
              </a:rPr>
              <a:t>'</a:t>
            </a:r>
            <a:r>
              <a:rPr lang="en-US" sz="2400" dirty="0">
                <a:latin typeface="+mn-lt"/>
              </a:rPr>
              <a:t>::</a:t>
            </a:r>
            <a:r>
              <a:rPr lang="en-US" sz="2400" dirty="0">
                <a:latin typeface="+mn-lt"/>
                <a:cs typeface="Courier New" pitchFamily="49" charset="0"/>
              </a:rPr>
              <a:t>'</a:t>
            </a:r>
            <a:r>
              <a:rPr lang="en-US" sz="2400" dirty="0">
                <a:latin typeface="+mn-lt"/>
              </a:rPr>
              <a:t> 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2888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Accessing Members </a:t>
            </a:r>
            <a:r>
              <a:rPr lang="en-US" sz="4000" dirty="0" smtClean="0"/>
              <a:t>of Base </a:t>
            </a:r>
            <a:r>
              <a:rPr lang="en-US" sz="4000" dirty="0"/>
              <a:t>and Derived Classes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60644" cy="4810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</a:rPr>
              <a:t> be a base class with public members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+mn-lt"/>
              </a:rPr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2800" dirty="0">
                <a:latin typeface="+mn-lt"/>
              </a:rPr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dirty="0">
                <a:latin typeface="+mn-lt"/>
              </a:rPr>
              <a:t> be a derived class with public members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+mn-lt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lvl="2"/>
            <a:r>
              <a:rPr lang="en-US" sz="2400" dirty="0">
                <a:latin typeface="+mn-lt"/>
              </a:rPr>
              <a:t>I.e.,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latin typeface="+mn-lt"/>
              </a:rPr>
              <a:t> redefines member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2"/>
            <a:r>
              <a:rPr lang="en-US" sz="2400" dirty="0">
                <a:latin typeface="+mn-lt"/>
              </a:rPr>
              <a:t>E.g.,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function of previous example</a:t>
            </a:r>
          </a:p>
          <a:p>
            <a:r>
              <a:rPr lang="en-US" sz="2800" dirty="0">
                <a:latin typeface="+mn-lt"/>
              </a:rPr>
              <a:t>Consider the following:–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96300" y="6400800"/>
            <a:ext cx="560204" cy="368944"/>
          </a:xfrm>
          <a:prstGeom prst="rect">
            <a:avLst/>
          </a:prstGeom>
        </p:spPr>
        <p:txBody>
          <a:bodyPr/>
          <a:lstStyle/>
          <a:p>
            <a:fld id="{9115B019-C8E1-4D2F-B786-AA4597C331E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5638800" y="5105400"/>
            <a:ext cx="2857500" cy="4000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Copy to white board!</a:t>
            </a:r>
          </a:p>
        </p:txBody>
      </p:sp>
    </p:spTree>
    <p:extLst>
      <p:ext uri="{BB962C8B-B14F-4D97-AF65-F5344CB8AC3E}">
        <p14:creationId xmlns:p14="http://schemas.microsoft.com/office/powerpoint/2010/main" val="32706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objB.m</a:t>
            </a:r>
            <a:r>
              <a:rPr lang="en-US" sz="2800" dirty="0">
                <a:latin typeface="+mn-lt"/>
              </a:rPr>
              <a:t> 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objB.n</a:t>
            </a:r>
            <a:r>
              <a:rPr lang="en-US" sz="2800" dirty="0">
                <a:latin typeface="+mn-lt"/>
              </a:rPr>
              <a:t> are both legal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access members of base class</a:t>
            </a: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objD.m</a:t>
            </a:r>
            <a:r>
              <a:rPr lang="en-US" sz="2800" dirty="0">
                <a:latin typeface="+mn-lt"/>
              </a:rPr>
              <a:t> 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objD.p</a:t>
            </a:r>
            <a:r>
              <a:rPr lang="en-US" sz="2800" dirty="0">
                <a:latin typeface="+mn-lt"/>
              </a:rPr>
              <a:t> are both legal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access members of derived class</a:t>
            </a: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objD.n</a:t>
            </a:r>
            <a:r>
              <a:rPr lang="en-US" sz="2800" dirty="0">
                <a:latin typeface="+mn-lt"/>
              </a:rPr>
              <a:t> is also legal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accesses member of base class!</a:t>
            </a: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objB.p</a:t>
            </a:r>
            <a:r>
              <a:rPr lang="en-US" sz="2800" dirty="0">
                <a:latin typeface="+mn-lt"/>
              </a:rPr>
              <a:t> is </a:t>
            </a:r>
            <a:r>
              <a:rPr lang="en-US" sz="2800" i="1" dirty="0">
                <a:latin typeface="+mn-lt"/>
              </a:rPr>
              <a:t>not legal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Class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+mn-lt"/>
              </a:rPr>
              <a:t> has no member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+mn-lt"/>
              </a:rPr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77000"/>
            <a:ext cx="598304" cy="292744"/>
          </a:xfrm>
          <a:prstGeom prst="rect">
            <a:avLst/>
          </a:prstGeom>
        </p:spPr>
        <p:txBody>
          <a:bodyPr/>
          <a:lstStyle/>
          <a:p>
            <a:fld id="{F610001E-2B8E-427E-AC0F-B6628C3FA800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m</a:t>
            </a:r>
            <a:r>
              <a:rPr lang="en-US" dirty="0"/>
              <a:t> </a:t>
            </a:r>
            <a:r>
              <a:rPr lang="en-US" sz="2800" i="1" dirty="0">
                <a:latin typeface="+mn-lt"/>
              </a:rPr>
              <a:t>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n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are both legal</a:t>
            </a:r>
          </a:p>
          <a:p>
            <a:pPr lvl="1"/>
            <a:r>
              <a:rPr lang="en-US" sz="2400" dirty="0">
                <a:latin typeface="+mn-lt"/>
              </a:rPr>
              <a:t>access members of base class</a:t>
            </a:r>
          </a:p>
          <a:p>
            <a:pPr lvl="1"/>
            <a:endParaRPr lang="en-US" sz="2400" b="1" dirty="0">
              <a:latin typeface="+mn-lt"/>
            </a:endParaRPr>
          </a:p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D();</a:t>
            </a:r>
          </a:p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m</a:t>
            </a:r>
            <a:r>
              <a:rPr lang="en-US" dirty="0"/>
              <a:t> </a:t>
            </a:r>
            <a:r>
              <a:rPr lang="en-US" sz="2800" i="1" dirty="0">
                <a:latin typeface="+mn-lt"/>
              </a:rPr>
              <a:t>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are both legal</a:t>
            </a:r>
          </a:p>
          <a:p>
            <a:pPr lvl="1"/>
            <a:r>
              <a:rPr lang="en-US" sz="2400" dirty="0">
                <a:latin typeface="+mn-lt"/>
              </a:rPr>
              <a:t>access members of derived class</a:t>
            </a:r>
            <a:endParaRPr lang="en-US" sz="2400" b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371D1F32-1CF2-4A67-8929-68C2E6C4E5ED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 </a:t>
            </a:r>
            <a:r>
              <a:rPr lang="en-US" sz="2800" dirty="0"/>
              <a:t>(continued)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400" dirty="0">
                <a:latin typeface="+mn-lt"/>
              </a:rPr>
              <a:t> now points to </a:t>
            </a:r>
            <a:r>
              <a:rPr lang="en-US" sz="2400" dirty="0" smtClean="0">
                <a:latin typeface="+mn-lt"/>
              </a:rPr>
              <a:t>an object of </a:t>
            </a:r>
            <a:r>
              <a:rPr lang="en-US" sz="2400" dirty="0">
                <a:latin typeface="+mn-lt"/>
              </a:rPr>
              <a:t>the derived class</a:t>
            </a:r>
          </a:p>
          <a:p>
            <a:pPr lvl="1"/>
            <a:r>
              <a:rPr lang="en-US" sz="2400" dirty="0">
                <a:latin typeface="+mn-lt"/>
              </a:rPr>
              <a:t>which by definition is </a:t>
            </a:r>
            <a:r>
              <a:rPr lang="en-US" sz="2400" dirty="0"/>
              <a:t>an object </a:t>
            </a:r>
            <a:r>
              <a:rPr lang="en-US" sz="2400" dirty="0" smtClean="0">
                <a:latin typeface="+mn-lt"/>
              </a:rPr>
              <a:t>of </a:t>
            </a:r>
            <a:r>
              <a:rPr lang="en-US" sz="2400" dirty="0">
                <a:latin typeface="+mn-lt"/>
              </a:rPr>
              <a:t>the base class!</a:t>
            </a:r>
          </a:p>
          <a:p>
            <a:pPr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m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n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are both legal</a:t>
            </a:r>
          </a:p>
          <a:p>
            <a:pPr lvl="1"/>
            <a:r>
              <a:rPr lang="en-US" sz="2400" dirty="0">
                <a:latin typeface="+mn-lt"/>
              </a:rPr>
              <a:t>access members of </a:t>
            </a:r>
            <a:r>
              <a:rPr lang="en-US" sz="2400" i="1" dirty="0">
                <a:latin typeface="+mn-lt"/>
              </a:rPr>
              <a:t>base class </a:t>
            </a:r>
            <a:r>
              <a:rPr lang="en-US" sz="2400" dirty="0">
                <a:latin typeface="+mn-lt"/>
              </a:rPr>
              <a:t>object</a:t>
            </a:r>
            <a:endParaRPr lang="en-US" sz="2400" i="1" dirty="0">
              <a:latin typeface="+mn-lt"/>
            </a:endParaRPr>
          </a:p>
          <a:p>
            <a:pPr lvl="1"/>
            <a:r>
              <a:rPr lang="en-US" sz="2400" i="1" dirty="0">
                <a:latin typeface="+mn-lt"/>
              </a:rPr>
              <a:t>Even though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object pointed to </a:t>
            </a:r>
            <a:r>
              <a:rPr lang="en-US" sz="2400" dirty="0">
                <a:latin typeface="+mn-lt"/>
              </a:rPr>
              <a:t>is </a:t>
            </a:r>
            <a:r>
              <a:rPr lang="en-US" sz="2400" dirty="0"/>
              <a:t>an object </a:t>
            </a:r>
            <a:r>
              <a:rPr lang="en-US" sz="2400" dirty="0" smtClean="0">
                <a:latin typeface="+mn-lt"/>
              </a:rPr>
              <a:t>of </a:t>
            </a:r>
            <a:r>
              <a:rPr lang="en-US" sz="2400" dirty="0">
                <a:latin typeface="+mn-lt"/>
              </a:rPr>
              <a:t>derived class, with its own redefined member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>
                <a:latin typeface="+mn-lt"/>
              </a:rPr>
              <a:t>!</a:t>
            </a:r>
            <a:endParaRPr lang="en-US" sz="2400" b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0498F871-AA46-4292-9B74-40382F964567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800" i="1" dirty="0">
                <a:latin typeface="+mn-lt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i="1" dirty="0">
                <a:latin typeface="+mn-lt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US" sz="2800" i="1" dirty="0">
                <a:latin typeface="+mn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is </a:t>
            </a:r>
            <a:r>
              <a:rPr lang="en-US" sz="2800" i="1" dirty="0">
                <a:latin typeface="+mn-lt"/>
              </a:rPr>
              <a:t>not</a:t>
            </a:r>
            <a:r>
              <a:rPr lang="en-US" sz="2800" dirty="0">
                <a:latin typeface="+mn-lt"/>
              </a:rPr>
              <a:t> legal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Because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US" sz="2400" dirty="0">
                <a:latin typeface="+mn-lt"/>
              </a:rPr>
              <a:t> only knows about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+mn-lt"/>
              </a:rPr>
              <a:t>’s members!</a:t>
            </a:r>
          </a:p>
          <a:p>
            <a:pPr lvl="3">
              <a:lnSpc>
                <a:spcPct val="9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Rule:–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So far, which member to access depends entirely on the type of the accessing pointer (or accessing object)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To bend that rule, need </a:t>
            </a:r>
            <a:r>
              <a:rPr lang="en-US" sz="2400" i="1" dirty="0">
                <a:latin typeface="+mn-lt"/>
              </a:rPr>
              <a:t>polymorphism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virtual</a:t>
            </a:r>
            <a:r>
              <a:rPr lang="en-US" sz="2400" dirty="0">
                <a:latin typeface="+mn-lt"/>
              </a:rPr>
              <a:t> members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Java avoids this distinction: All members are virtual.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445904" cy="445144"/>
          </a:xfrm>
          <a:prstGeom prst="rect">
            <a:avLst/>
          </a:prstGeom>
        </p:spPr>
        <p:txBody>
          <a:bodyPr/>
          <a:lstStyle/>
          <a:p>
            <a:fld id="{2C0224C5-91A5-4738-8F31-FF96EF95D715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488" y="2518791"/>
            <a:ext cx="7721600" cy="1143000"/>
          </a:xfrm>
        </p:spPr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4800" y="3947541"/>
            <a:ext cx="64008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DEE4BAE-6C1A-4C57-94C8-B49E6F4C1C7C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7"/>
            <a:ext cx="8699486" cy="882789"/>
          </a:xfrm>
        </p:spPr>
        <p:txBody>
          <a:bodyPr/>
          <a:lstStyle/>
          <a:p>
            <a:r>
              <a:rPr lang="en-US" dirty="0"/>
              <a:t>Loose End:– Three Types of Inheritance in C++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8213725" cy="4733925"/>
          </a:xfrm>
        </p:spPr>
        <p:txBody>
          <a:bodyPr/>
          <a:lstStyle/>
          <a:p>
            <a:r>
              <a:rPr lang="en-US" sz="2800" i="1" dirty="0">
                <a:solidFill>
                  <a:schemeClr val="hlink"/>
                </a:solidFill>
                <a:latin typeface="+mn-lt"/>
              </a:rPr>
              <a:t>public:</a:t>
            </a:r>
            <a:r>
              <a:rPr lang="en-US" sz="2800" dirty="0">
                <a:latin typeface="+mn-lt"/>
              </a:rPr>
              <a:t> every object of a derived class is also an object of its base class</a:t>
            </a:r>
          </a:p>
          <a:p>
            <a:pPr lvl="2"/>
            <a:r>
              <a:rPr lang="en-US" sz="2400" dirty="0">
                <a:latin typeface="+mn-lt"/>
              </a:rPr>
              <a:t>Note, base-class objects are NOT objects of their derived </a:t>
            </a:r>
            <a:r>
              <a:rPr lang="en-US" sz="2400" dirty="0" smtClean="0">
                <a:latin typeface="+mn-lt"/>
              </a:rPr>
              <a:t>classes</a:t>
            </a:r>
            <a:endParaRPr lang="en-US" sz="2400" dirty="0">
              <a:latin typeface="+mn-lt"/>
            </a:endParaRPr>
          </a:p>
          <a:p>
            <a:r>
              <a:rPr lang="en-US" sz="2800" i="1" dirty="0">
                <a:solidFill>
                  <a:schemeClr val="hlink"/>
                </a:solidFill>
                <a:latin typeface="+mn-lt"/>
              </a:rPr>
              <a:t>private:</a:t>
            </a:r>
            <a:r>
              <a:rPr lang="en-US" sz="2800" dirty="0">
                <a:latin typeface="+mn-lt"/>
              </a:rPr>
              <a:t> is essentially an alternative to composition</a:t>
            </a:r>
          </a:p>
          <a:p>
            <a:pPr lvl="2"/>
            <a:r>
              <a:rPr lang="en-US" sz="2400" dirty="0">
                <a:latin typeface="+mn-lt"/>
              </a:rPr>
              <a:t>I.e., derived class members not accessible from </a:t>
            </a:r>
            <a:r>
              <a:rPr lang="en-US" sz="2400" dirty="0" smtClean="0">
                <a:latin typeface="+mn-lt"/>
              </a:rPr>
              <a:t>outside</a:t>
            </a:r>
            <a:endParaRPr lang="en-US" sz="2400" dirty="0">
              <a:latin typeface="+mn-lt"/>
            </a:endParaRPr>
          </a:p>
          <a:p>
            <a:r>
              <a:rPr lang="en-US" sz="2800" i="1" dirty="0">
                <a:solidFill>
                  <a:schemeClr val="hlink"/>
                </a:solidFill>
                <a:latin typeface="+mn-lt"/>
              </a:rPr>
              <a:t>protected:</a:t>
            </a:r>
            <a:r>
              <a:rPr lang="en-US" sz="2800" dirty="0">
                <a:latin typeface="+mn-lt"/>
              </a:rPr>
              <a:t> not often </a:t>
            </a:r>
            <a:r>
              <a:rPr lang="en-US" sz="2800" dirty="0" smtClean="0">
                <a:latin typeface="+mn-lt"/>
              </a:rPr>
              <a:t>used (as a type of inheritance)</a:t>
            </a:r>
          </a:p>
          <a:p>
            <a:pPr lvl="2"/>
            <a:r>
              <a:rPr lang="en-US" sz="2400" dirty="0">
                <a:latin typeface="+mn-lt"/>
              </a:rPr>
              <a:t>Even though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>
                <a:latin typeface="+mn-lt"/>
              </a:rPr>
              <a:t> members are used all the time.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F27A5A75-94FA-427D-B9CE-C6CA21302767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The whole notion of </a:t>
            </a:r>
            <a:r>
              <a:rPr lang="en-US" sz="2800" i="1" dirty="0">
                <a:latin typeface="+mn-lt"/>
              </a:rPr>
              <a:t>classes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subclasses, </a:t>
            </a:r>
            <a:r>
              <a:rPr lang="en-US" sz="2800" dirty="0">
                <a:latin typeface="+mn-lt"/>
              </a:rPr>
              <a:t>and</a:t>
            </a:r>
            <a:r>
              <a:rPr lang="en-US" sz="2800" i="1" dirty="0">
                <a:latin typeface="+mn-lt"/>
              </a:rPr>
              <a:t> inheritance</a:t>
            </a:r>
            <a:r>
              <a:rPr lang="en-US" sz="2800" dirty="0">
                <a:latin typeface="+mn-lt"/>
              </a:rPr>
              <a:t> came from </a:t>
            </a:r>
            <a:r>
              <a:rPr lang="en-US" sz="2800" b="1" dirty="0" err="1">
                <a:solidFill>
                  <a:schemeClr val="folHlink"/>
                </a:solidFill>
                <a:latin typeface="+mn-lt"/>
              </a:rPr>
              <a:t>Simula</a:t>
            </a:r>
            <a:r>
              <a:rPr lang="en-US" sz="2800" b="1" dirty="0">
                <a:solidFill>
                  <a:schemeClr val="folHlink"/>
                </a:solidFill>
                <a:latin typeface="+mn-lt"/>
              </a:rPr>
              <a:t> 67</a:t>
            </a:r>
          </a:p>
          <a:p>
            <a:pPr lvl="1"/>
            <a:r>
              <a:rPr lang="en-US" sz="2400" dirty="0">
                <a:latin typeface="+mn-lt"/>
              </a:rPr>
              <a:t>A generalization of notion of </a:t>
            </a:r>
            <a:r>
              <a:rPr lang="en-US" sz="2400" i="1" dirty="0">
                <a:latin typeface="+mn-lt"/>
              </a:rPr>
              <a:t>records</a:t>
            </a:r>
            <a:r>
              <a:rPr lang="en-US" sz="2400" dirty="0">
                <a:latin typeface="+mn-lt"/>
              </a:rPr>
              <a:t> (now known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2400" dirty="0">
                <a:latin typeface="+mn-lt"/>
              </a:rPr>
              <a:t>) from </a:t>
            </a:r>
            <a:r>
              <a:rPr lang="en-US" sz="2400" i="1" dirty="0">
                <a:latin typeface="+mn-lt"/>
              </a:rPr>
              <a:t>Algol</a:t>
            </a:r>
            <a:r>
              <a:rPr lang="en-US" sz="2400" dirty="0">
                <a:latin typeface="+mn-lt"/>
              </a:rPr>
              <a:t>- and </a:t>
            </a:r>
            <a:r>
              <a:rPr lang="en-US" sz="2400" i="1" dirty="0">
                <a:latin typeface="+mn-lt"/>
              </a:rPr>
              <a:t>Pascal</a:t>
            </a:r>
            <a:r>
              <a:rPr lang="en-US" sz="2400" dirty="0">
                <a:latin typeface="+mn-lt"/>
              </a:rPr>
              <a:t>-like languages in 1960s and early </a:t>
            </a:r>
            <a:r>
              <a:rPr lang="en-US" sz="2400" dirty="0" smtClean="0">
                <a:latin typeface="+mn-lt"/>
              </a:rPr>
              <a:t>70s</a:t>
            </a:r>
            <a:endParaRPr lang="en-US" sz="18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A (very nice) programming language developed in Norway for implementing large simulation </a:t>
            </a:r>
            <a:r>
              <a:rPr lang="en-US" sz="2400" dirty="0" smtClean="0">
                <a:latin typeface="+mn-lt"/>
              </a:rPr>
              <a:t>applications</a:t>
            </a:r>
          </a:p>
          <a:p>
            <a:pPr lvl="2"/>
            <a:r>
              <a:rPr lang="en-US" sz="2000" dirty="0" smtClean="0"/>
              <a:t>By O.-</a:t>
            </a:r>
            <a:r>
              <a:rPr lang="en-US" sz="2000" dirty="0" err="1" smtClean="0"/>
              <a:t>J.Dahl</a:t>
            </a:r>
            <a:r>
              <a:rPr lang="en-US" sz="2000" dirty="0" smtClean="0"/>
              <a:t>, who later co-authored the influential book </a:t>
            </a:r>
            <a:r>
              <a:rPr lang="en-US" sz="2000" i="1" dirty="0" smtClean="0"/>
              <a:t>Software Engineering </a:t>
            </a:r>
            <a:r>
              <a:rPr lang="en-US" sz="2000" dirty="0" smtClean="0"/>
              <a:t>with E. Dijkstra and </a:t>
            </a:r>
            <a:r>
              <a:rPr lang="en-US" sz="2000" dirty="0" err="1" smtClean="0"/>
              <a:t>T.Hoare</a:t>
            </a:r>
            <a:r>
              <a:rPr lang="en-US" sz="2000" dirty="0" smtClean="0"/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7431AC8C-706C-480D-B80F-5D004DC0C33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be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505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</a:rPr>
              <a:t>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latin typeface="+mn-lt"/>
              </a:rPr>
              <a:t> base class:–</a:t>
            </a:r>
          </a:p>
          <a:p>
            <a:pPr lvl="1"/>
            <a:r>
              <a:rPr lang="en-US" dirty="0">
                <a:latin typeface="+mn-lt"/>
              </a:rPr>
              <a:t>I.e.,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D: private B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dirty="0" smtClean="0">
                <a:latin typeface="+mn-lt"/>
              </a:rPr>
              <a:t>Public </a:t>
            </a:r>
            <a:r>
              <a:rPr lang="en-US" dirty="0">
                <a:latin typeface="+mn-lt"/>
              </a:rPr>
              <a:t>and protected members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n-lt"/>
              </a:rPr>
              <a:t> can only be used by member and friend functions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+mn-lt"/>
              </a:rPr>
              <a:t>.</a:t>
            </a:r>
          </a:p>
          <a:p>
            <a:pPr lvl="1"/>
            <a:r>
              <a:rPr lang="en-US" dirty="0">
                <a:latin typeface="+mn-lt"/>
              </a:rPr>
              <a:t>Only members and friends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+mn-lt"/>
              </a:rPr>
              <a:t> can convert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D*</a:t>
            </a:r>
            <a:r>
              <a:rPr lang="en-US" dirty="0">
                <a:latin typeface="+mn-lt"/>
              </a:rPr>
              <a:t> into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Outside of member and friend functions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p</a:t>
            </a:r>
            <a:r>
              <a:rPr lang="en-US" dirty="0">
                <a:latin typeface="+mn-lt"/>
              </a:rPr>
              <a:t> is not allowed (where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+mn-lt"/>
              </a:rPr>
              <a:t> is a member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n-lt"/>
              </a:rPr>
              <a:t>)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dirty="0">
                <a:latin typeface="+mn-lt"/>
              </a:rPr>
              <a:t> is not allowed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24600"/>
            <a:ext cx="674504" cy="445144"/>
          </a:xfrm>
          <a:prstGeom prst="rect">
            <a:avLst/>
          </a:prstGeom>
        </p:spPr>
        <p:txBody>
          <a:bodyPr/>
          <a:lstStyle/>
          <a:p>
            <a:fld id="{1561ECE7-B2D2-4E4B-8814-2FDE7993F03F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clarify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can </a:t>
            </a:r>
            <a:r>
              <a:rPr lang="en-US" dirty="0" smtClean="0"/>
              <a:t>only reference </a:t>
            </a:r>
            <a:r>
              <a:rPr lang="en-US" dirty="0"/>
              <a:t>public and </a:t>
            </a:r>
            <a:r>
              <a:rPr lang="en-US" dirty="0" smtClean="0"/>
              <a:t>protected members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i="1" dirty="0"/>
              <a:t>Users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cannot even see the </a:t>
            </a:r>
            <a:r>
              <a:rPr lang="en-US" dirty="0" smtClean="0"/>
              <a:t>public </a:t>
            </a:r>
            <a:r>
              <a:rPr lang="en-US" dirty="0"/>
              <a:t>and protected members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… </a:t>
            </a:r>
            <a:r>
              <a:rPr lang="en-US" dirty="0" smtClean="0"/>
              <a:t>because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is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 base class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be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452613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600200"/>
            <a:ext cx="8366125" cy="4952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</a:rPr>
              <a:t>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base class:–</a:t>
            </a:r>
            <a:endParaRPr lang="en-US" sz="2800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I.e.,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D: protected B {}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Public and protected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+mn-lt"/>
              </a:rPr>
              <a:t> can only be used by member and friend functions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latin typeface="+mn-lt"/>
              </a:rPr>
              <a:t> and also by member and friend functions of classes </a:t>
            </a:r>
            <a:r>
              <a:rPr lang="en-US" sz="2400" i="1" dirty="0">
                <a:latin typeface="+mn-lt"/>
              </a:rPr>
              <a:t>derived</a:t>
            </a:r>
            <a:r>
              <a:rPr lang="en-US" sz="2400" dirty="0">
                <a:latin typeface="+mn-lt"/>
              </a:rPr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Only members and friends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u="sng" dirty="0">
                <a:solidFill>
                  <a:schemeClr val="folHlink"/>
                </a:solidFill>
                <a:latin typeface="+mn-lt"/>
              </a:rPr>
              <a:t>its derived classes</a:t>
            </a:r>
            <a:r>
              <a:rPr lang="en-US" sz="2400" dirty="0">
                <a:latin typeface="+mn-lt"/>
              </a:rPr>
              <a:t> can convert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D*</a:t>
            </a:r>
            <a:r>
              <a:rPr lang="en-US" sz="2400" dirty="0">
                <a:latin typeface="+mn-lt"/>
              </a:rPr>
              <a:t>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8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I.e., outside of member and friend functions of 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 or its </a:t>
            </a:r>
            <a:r>
              <a:rPr lang="en-US" sz="2800" i="1" dirty="0">
                <a:latin typeface="+mn-lt"/>
              </a:rPr>
              <a:t>derived</a:t>
            </a:r>
            <a:r>
              <a:rPr lang="en-US" sz="2800" dirty="0">
                <a:latin typeface="+mn-lt"/>
              </a:rPr>
              <a:t> classes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p</a:t>
            </a:r>
            <a:r>
              <a:rPr lang="en-US" sz="2400" dirty="0">
                <a:latin typeface="+mn-lt"/>
              </a:rPr>
              <a:t> is not allowed (where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+mn-lt"/>
              </a:rPr>
              <a:t> is a member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+mn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2400" dirty="0">
                <a:latin typeface="+mn-lt"/>
              </a:rPr>
              <a:t> is not allowed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53E0AB3-DBB9-4972-AA01-4FC74F330C08}" type="slidenum">
              <a:rPr lang="en-US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be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45466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839200" cy="43815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</a:rPr>
              <a:t>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>
                <a:latin typeface="+mn-lt"/>
              </a:rPr>
              <a:t> base:–</a:t>
            </a:r>
          </a:p>
          <a:p>
            <a:pPr lvl="2"/>
            <a:r>
              <a:rPr lang="en-US" dirty="0">
                <a:latin typeface="+mn-lt"/>
              </a:rPr>
              <a:t>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D: public B {}</a:t>
            </a:r>
          </a:p>
          <a:p>
            <a:pPr lvl="2"/>
            <a:r>
              <a:rPr lang="en-US" dirty="0">
                <a:latin typeface="+mn-lt"/>
              </a:rPr>
              <a:t>Public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n-lt"/>
              </a:rPr>
              <a:t> can be used by any function</a:t>
            </a:r>
          </a:p>
          <a:p>
            <a:pPr lvl="2"/>
            <a:r>
              <a:rPr lang="en-US" dirty="0">
                <a:latin typeface="+mn-lt"/>
              </a:rPr>
              <a:t>Protected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n-lt"/>
              </a:rPr>
              <a:t> can be used by member and friend functions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+mn-lt"/>
              </a:rPr>
              <a:t> and also by member and friend functions of classes derived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lvl="2"/>
            <a:r>
              <a:rPr lang="en-US" dirty="0">
                <a:latin typeface="+mn-lt"/>
              </a:rPr>
              <a:t>Any function can convert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D*</a:t>
            </a:r>
            <a:r>
              <a:rPr lang="en-US" dirty="0">
                <a:latin typeface="+mn-lt"/>
              </a:rPr>
              <a:t>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I.e., 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p</a:t>
            </a:r>
            <a:r>
              <a:rPr lang="en-US" dirty="0">
                <a:latin typeface="+mn-lt"/>
              </a:rPr>
              <a:t> is allowed (where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+mn-lt"/>
              </a:rPr>
              <a:t> is a member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n-lt"/>
              </a:rPr>
              <a:t>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dirty="0">
                <a:latin typeface="+mn-lt"/>
              </a:rPr>
              <a:t> is allowed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522104" cy="521344"/>
          </a:xfrm>
          <a:prstGeom prst="rect">
            <a:avLst/>
          </a:prstGeom>
        </p:spPr>
        <p:txBody>
          <a:bodyPr/>
          <a:lstStyle/>
          <a:p>
            <a:fld id="{BDC75239-6CB5-4EB8-A53C-EC9CB106BF13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Inheritance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92F3F542-3BB0-45C2-B0D9-D5F79A3A71D5}" type="slidenum">
              <a:rPr lang="en-US"/>
              <a:pPr/>
              <a:t>44</a:t>
            </a:fld>
            <a:endParaRPr lang="en-US" dirty="0"/>
          </a:p>
        </p:txBody>
      </p:sp>
      <p:pic>
        <p:nvPicPr>
          <p:cNvPr id="463876" name="Picture 4" descr="AAEMZIZ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6172200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0" y="5049838"/>
            <a:ext cx="2503488" cy="1244600"/>
          </a:xfrm>
          <a:prstGeom prst="rect">
            <a:avLst/>
          </a:prstGeom>
          <a:solidFill>
            <a:srgbClr val="DBDBDB"/>
          </a:solidFill>
          <a:ln>
            <a:noFill/>
          </a:ln>
          <a:effectLst/>
        </p:spPr>
        <p:txBody>
          <a:bodyPr wrap="non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This chart does </a:t>
            </a:r>
            <a:r>
              <a:rPr lang="en-US" sz="2000" i="1" dirty="0">
                <a:latin typeface="+mn-lt"/>
              </a:rPr>
              <a:t>not</a:t>
            </a:r>
            <a:br>
              <a:rPr lang="en-US" sz="2000" i="1" dirty="0">
                <a:latin typeface="+mn-lt"/>
              </a:rPr>
            </a:br>
            <a:r>
              <a:rPr lang="en-US" sz="2000" dirty="0">
                <a:latin typeface="+mn-lt"/>
              </a:rPr>
              <a:t>capture the difference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between </a:t>
            </a:r>
            <a:r>
              <a:rPr lang="en-US" sz="2000" i="1" dirty="0">
                <a:latin typeface="+mn-lt"/>
              </a:rPr>
              <a:t>private</a:t>
            </a:r>
            <a:r>
              <a:rPr lang="en-US" sz="2000" dirty="0">
                <a:latin typeface="+mn-lt"/>
              </a:rPr>
              <a:t> and</a:t>
            </a:r>
            <a:br>
              <a:rPr lang="en-US" sz="2000" dirty="0">
                <a:latin typeface="+mn-lt"/>
              </a:rPr>
            </a:br>
            <a:r>
              <a:rPr lang="en-US" sz="2000" i="1" dirty="0">
                <a:latin typeface="+mn-lt"/>
              </a:rPr>
              <a:t>protected</a:t>
            </a:r>
            <a:r>
              <a:rPr lang="en-US" sz="2000" dirty="0">
                <a:latin typeface="+mn-lt"/>
              </a:rPr>
              <a:t> inheritance.</a:t>
            </a:r>
          </a:p>
        </p:txBody>
      </p:sp>
    </p:spTree>
    <p:extLst>
      <p:ext uri="{BB962C8B-B14F-4D97-AF65-F5344CB8AC3E}">
        <p14:creationId xmlns:p14="http://schemas.microsoft.com/office/powerpoint/2010/main" val="175157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Inheritance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610600" cy="4171950"/>
          </a:xfrm>
        </p:spPr>
        <p:txBody>
          <a:bodyPr/>
          <a:lstStyle/>
          <a:p>
            <a:r>
              <a:rPr lang="en-US" sz="2800" dirty="0"/>
              <a:t>This topic covered the basics of </a:t>
            </a:r>
            <a:r>
              <a:rPr lang="en-US" sz="2800" i="1" dirty="0"/>
              <a:t>inheritance</a:t>
            </a:r>
            <a:r>
              <a:rPr lang="en-US" sz="2800" dirty="0"/>
              <a:t> in </a:t>
            </a:r>
            <a:r>
              <a:rPr lang="en-US" sz="2800" i="1" dirty="0"/>
              <a:t>C</a:t>
            </a:r>
            <a:r>
              <a:rPr lang="en-US" sz="2800" dirty="0"/>
              <a:t>++</a:t>
            </a:r>
          </a:p>
          <a:p>
            <a:pPr lvl="3"/>
            <a:endParaRPr lang="en-US" sz="2400" dirty="0"/>
          </a:p>
          <a:p>
            <a:r>
              <a:rPr lang="en-US" sz="2800" dirty="0"/>
              <a:t>There is much, much more to say about inheritance after we cover 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98304" cy="521344"/>
          </a:xfrm>
          <a:prstGeom prst="rect">
            <a:avLst/>
          </a:prstGeom>
        </p:spPr>
        <p:txBody>
          <a:bodyPr/>
          <a:lstStyle/>
          <a:p>
            <a:fld id="{8FCF0325-5010-4DA6-912B-AACFAFD3769E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Inheritance</a:t>
            </a:r>
            <a:r>
              <a:rPr lang="en-US" sz="2800" dirty="0"/>
              <a:t> is a form of </a:t>
            </a:r>
            <a:r>
              <a:rPr lang="en-US" sz="2800" i="1" dirty="0"/>
              <a:t>software reuse</a:t>
            </a:r>
            <a:r>
              <a:rPr lang="en-US" sz="2800" dirty="0"/>
              <a:t> where a new class is created to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absorb an existing class’s data and behaviors, and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enhance them with new capabilities</a:t>
            </a:r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 new class, </a:t>
            </a:r>
            <a:r>
              <a:rPr lang="en-US" sz="2800" dirty="0">
                <a:solidFill>
                  <a:schemeClr val="hlink"/>
                </a:solidFill>
              </a:rPr>
              <a:t>the derived class</a:t>
            </a:r>
            <a:r>
              <a:rPr lang="en-US" sz="2800" dirty="0"/>
              <a:t>, </a:t>
            </a:r>
            <a:r>
              <a:rPr lang="en-US" sz="2800" i="1" dirty="0"/>
              <a:t>inherits</a:t>
            </a:r>
            <a:r>
              <a:rPr lang="en-US" sz="2800" dirty="0"/>
              <a:t> the members of the existing class, known as  </a:t>
            </a:r>
            <a:r>
              <a:rPr lang="en-US" sz="2800" dirty="0">
                <a:solidFill>
                  <a:schemeClr val="hlink"/>
                </a:solidFill>
              </a:rPr>
              <a:t>the base class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7D977A42-1156-4FEE-ABA7-A1647E67537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 (continued)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70691"/>
              </p:ext>
            </p:extLst>
          </p:nvPr>
        </p:nvGraphicFramePr>
        <p:xfrm>
          <a:off x="457200" y="1885950"/>
          <a:ext cx="8178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i="1" dirty="0" smtClean="0"/>
                        <a:t>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i="1" dirty="0" smtClean="0"/>
                        <a:t>Superclass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i="1" dirty="0" smtClean="0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Virtual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i="1" dirty="0" smtClean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Pure Virtual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Abstract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437-17BA-4907-8F03-A002A32FB4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  <a:r>
              <a:rPr lang="en-US" sz="2800" i="0"/>
              <a:t>(</a:t>
            </a:r>
            <a:r>
              <a:rPr lang="en-US" sz="2800"/>
              <a:t>continued</a:t>
            </a:r>
            <a:r>
              <a:rPr lang="en-US" sz="2800" i="0"/>
              <a:t>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i="1" dirty="0">
                <a:solidFill>
                  <a:schemeClr val="hlink"/>
                </a:solidFill>
              </a:rPr>
              <a:t>direct base class</a:t>
            </a:r>
            <a:r>
              <a:rPr lang="en-US" sz="2800" dirty="0"/>
              <a:t> is the base class from which a derived class explicitly inherits.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>
                <a:solidFill>
                  <a:schemeClr val="hlink"/>
                </a:solidFill>
              </a:rPr>
              <a:t>indirect base class</a:t>
            </a:r>
            <a:r>
              <a:rPr lang="en-US" sz="2800" dirty="0"/>
              <a:t> is inherited from two or more levels up in the class hierarchy.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In </a:t>
            </a:r>
            <a:r>
              <a:rPr lang="en-US" sz="2800" i="1" dirty="0">
                <a:solidFill>
                  <a:schemeClr val="hlink"/>
                </a:solidFill>
              </a:rPr>
              <a:t>single inheritance</a:t>
            </a:r>
            <a:r>
              <a:rPr lang="en-US" sz="2800" dirty="0"/>
              <a:t>, a class is derived from one base class.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With </a:t>
            </a:r>
            <a:r>
              <a:rPr lang="en-US" sz="2800" i="1" dirty="0">
                <a:solidFill>
                  <a:schemeClr val="hlink"/>
                </a:solidFill>
              </a:rPr>
              <a:t>multiple inheritance</a:t>
            </a:r>
            <a:r>
              <a:rPr lang="en-US" sz="2800" dirty="0"/>
              <a:t>, a derived class inherits from multiple base classes</a:t>
            </a:r>
            <a:r>
              <a:rPr lang="en-US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Java does not have this, but…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8DA86F2A-6AC9-4933-9F69-D132EA1F464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497D2C5B-97C8-4492-B8A7-7B44979E2191}" type="slidenum">
              <a:rPr lang="en-US"/>
              <a:pPr/>
              <a:t>8</a:t>
            </a:fld>
            <a:endParaRPr lang="en-US"/>
          </a:p>
        </p:txBody>
      </p:sp>
      <p:pic>
        <p:nvPicPr>
          <p:cNvPr id="460804" name="Picture 4" descr="AAEMYR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8776"/>
            <a:ext cx="7467600" cy="2365375"/>
          </a:xfrm>
          <a:prstGeom prst="rect">
            <a:avLst/>
          </a:prstGeom>
          <a:noFill/>
          <a:ln>
            <a:solidFill>
              <a:srgbClr val="007C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64770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Class Hierarchy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F62B39A6-62A6-41A4-ABFA-160A4870DE7D}" type="slidenum">
              <a:rPr lang="en-US"/>
              <a:pPr/>
              <a:t>9</a:t>
            </a:fld>
            <a:endParaRPr lang="en-US"/>
          </a:p>
        </p:txBody>
      </p:sp>
      <p:pic>
        <p:nvPicPr>
          <p:cNvPr id="387075" name="Picture 3" descr="AAEMYRT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" y="1752600"/>
            <a:ext cx="7294563" cy="4011613"/>
          </a:xfrm>
          <a:prstGeom prst="rect">
            <a:avLst/>
          </a:prstGeom>
          <a:noFill/>
          <a:ln>
            <a:solidFill>
              <a:srgbClr val="007C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7078" name="Group 6"/>
          <p:cNvGrpSpPr>
            <a:grpSpLocks/>
          </p:cNvGrpSpPr>
          <p:nvPr/>
        </p:nvGrpSpPr>
        <p:grpSpPr bwMode="auto">
          <a:xfrm rot="-1235540">
            <a:off x="4933694" y="796238"/>
            <a:ext cx="3784600" cy="763588"/>
            <a:chOff x="3312" y="560"/>
            <a:chExt cx="2384" cy="481"/>
          </a:xfrm>
        </p:grpSpPr>
        <p:sp>
          <p:nvSpPr>
            <p:cNvPr id="387079" name="Line 7"/>
            <p:cNvSpPr>
              <a:spLocks noChangeShapeType="1"/>
            </p:cNvSpPr>
            <p:nvPr/>
          </p:nvSpPr>
          <p:spPr bwMode="auto">
            <a:xfrm flipH="1">
              <a:off x="3312" y="8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80" name="Text Box 8"/>
            <p:cNvSpPr txBox="1">
              <a:spLocks noChangeArrowheads="1"/>
            </p:cNvSpPr>
            <p:nvPr/>
          </p:nvSpPr>
          <p:spPr bwMode="auto">
            <a:xfrm>
              <a:off x="3618" y="560"/>
              <a:ext cx="2078" cy="481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r>
                <a:rPr lang="en-US" dirty="0">
                  <a:latin typeface="+mn-lt"/>
                </a:rPr>
                <a:t>Members of a university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community</a:t>
              </a:r>
            </a:p>
          </p:txBody>
        </p:sp>
      </p:grpSp>
      <p:grpSp>
        <p:nvGrpSpPr>
          <p:cNvPr id="387084" name="Group 12"/>
          <p:cNvGrpSpPr>
            <a:grpSpLocks/>
          </p:cNvGrpSpPr>
          <p:nvPr/>
        </p:nvGrpSpPr>
        <p:grpSpPr bwMode="auto">
          <a:xfrm>
            <a:off x="5513808" y="4938716"/>
            <a:ext cx="3217863" cy="763588"/>
            <a:chOff x="3692" y="3023"/>
            <a:chExt cx="2027" cy="481"/>
          </a:xfrm>
        </p:grpSpPr>
        <p:sp>
          <p:nvSpPr>
            <p:cNvPr id="387082" name="Line 10"/>
            <p:cNvSpPr>
              <a:spLocks noChangeShapeType="1"/>
            </p:cNvSpPr>
            <p:nvPr/>
          </p:nvSpPr>
          <p:spPr bwMode="auto">
            <a:xfrm flipH="1">
              <a:off x="3692" y="32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83" name="Text Box 11"/>
            <p:cNvSpPr txBox="1">
              <a:spLocks noChangeArrowheads="1"/>
            </p:cNvSpPr>
            <p:nvPr/>
          </p:nvSpPr>
          <p:spPr bwMode="auto">
            <a:xfrm>
              <a:off x="4210" y="3023"/>
              <a:ext cx="1509" cy="48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r>
                <a:rPr lang="en-US" dirty="0">
                  <a:latin typeface="+mn-lt"/>
                </a:rPr>
                <a:t>Note two separate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base classes</a:t>
              </a: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64770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3537</TotalTime>
  <Words>2028</Words>
  <Application>Microsoft Office PowerPoint</Application>
  <PresentationFormat>On-screen Show (4:3)</PresentationFormat>
  <Paragraphs>391</Paragraphs>
  <Slides>45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Arial Black</vt:lpstr>
      <vt:lpstr>Courier New</vt:lpstr>
      <vt:lpstr>Monotype Sorts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Outline</vt:lpstr>
      <vt:lpstr>Reading Assignment</vt:lpstr>
      <vt:lpstr>History</vt:lpstr>
      <vt:lpstr>Terminology</vt:lpstr>
      <vt:lpstr>Terminology (continued)</vt:lpstr>
      <vt:lpstr>Terminology (continued)</vt:lpstr>
      <vt:lpstr>Class Hierarchy</vt:lpstr>
      <vt:lpstr>Another Class Hierarchy</vt:lpstr>
      <vt:lpstr>Types of Inheritance in C++</vt:lpstr>
      <vt:lpstr>Example — public class</vt:lpstr>
      <vt:lpstr>Example — public class</vt:lpstr>
      <vt:lpstr>Important Note</vt:lpstr>
      <vt:lpstr>protected: Access Specifier</vt:lpstr>
      <vt:lpstr>protected (continued)</vt:lpstr>
      <vt:lpstr>Inheritance and Composition</vt:lpstr>
      <vt:lpstr>Difference between Inheritance and Composition</vt:lpstr>
      <vt:lpstr>Base Classes and Derived Classes</vt:lpstr>
      <vt:lpstr>Base Classes and Derived Classes (continued)</vt:lpstr>
      <vt:lpstr>Digressions</vt:lpstr>
      <vt:lpstr>Digression – Code Re-use</vt:lpstr>
      <vt:lpstr>Constructors and Destructors</vt:lpstr>
      <vt:lpstr>Instantiating a Derived-class Object</vt:lpstr>
      <vt:lpstr>Example</vt:lpstr>
      <vt:lpstr>Recap</vt:lpstr>
      <vt:lpstr>Recap</vt:lpstr>
      <vt:lpstr>Constructors and Destructors in Derived Classes</vt:lpstr>
      <vt:lpstr>Remember</vt:lpstr>
      <vt:lpstr>Remember</vt:lpstr>
      <vt:lpstr>Redefining Base Class Members</vt:lpstr>
      <vt:lpstr>Redefinition of Base Class Members</vt:lpstr>
      <vt:lpstr>Redefinition of Base Class Members (continued)</vt:lpstr>
      <vt:lpstr>Accessing Members of Base and Derived Classes</vt:lpstr>
      <vt:lpstr>Accessing Members (continued)</vt:lpstr>
      <vt:lpstr>Accessing Members (continued)</vt:lpstr>
      <vt:lpstr>Accessing Members (continued)</vt:lpstr>
      <vt:lpstr>Accessing Members (continued)</vt:lpstr>
      <vt:lpstr>Loose Ends</vt:lpstr>
      <vt:lpstr>Loose End:– Three Types of Inheritance in C++</vt:lpstr>
      <vt:lpstr>Let D be derived from B</vt:lpstr>
      <vt:lpstr>To clarify …</vt:lpstr>
      <vt:lpstr>Let D be derived from B (continued)</vt:lpstr>
      <vt:lpstr>Let D be derived from B (continued)</vt:lpstr>
      <vt:lpstr>Summary of Inheritance</vt:lpstr>
      <vt:lpstr>Summary – Inheritance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323</cp:revision>
  <dcterms:created xsi:type="dcterms:W3CDTF">2000-03-15T17:46:46Z</dcterms:created>
  <dcterms:modified xsi:type="dcterms:W3CDTF">2017-09-24T20:07:05Z</dcterms:modified>
</cp:coreProperties>
</file>