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49" r:id="rId2"/>
    <p:sldMasterId id="2147483761" r:id="rId3"/>
    <p:sldMasterId id="2147483773" r:id="rId4"/>
    <p:sldMasterId id="2147483785" r:id="rId5"/>
    <p:sldMasterId id="2147483797" r:id="rId6"/>
    <p:sldMasterId id="2147483809" r:id="rId7"/>
  </p:sldMasterIdLst>
  <p:notesMasterIdLst>
    <p:notesMasterId r:id="rId40"/>
  </p:notesMasterIdLst>
  <p:handoutMasterIdLst>
    <p:handoutMasterId r:id="rId41"/>
  </p:handoutMasterIdLst>
  <p:sldIdLst>
    <p:sldId id="292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3" r:id="rId17"/>
    <p:sldId id="304" r:id="rId18"/>
    <p:sldId id="305" r:id="rId19"/>
    <p:sldId id="306" r:id="rId20"/>
    <p:sldId id="307" r:id="rId21"/>
    <p:sldId id="308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8851" autoAdjust="0"/>
  </p:normalViewPr>
  <p:slideViewPr>
    <p:cSldViewPr>
      <p:cViewPr varScale="1">
        <p:scale>
          <a:sx n="79" d="100"/>
          <a:sy n="79" d="100"/>
        </p:scale>
        <p:origin x="7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94C2EFAC-9025-47F6-A229-D0CD1910F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28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86275"/>
            <a:ext cx="52451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A100B0D3-DB05-4E57-8D74-7CE3133A4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2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51F5C-EB9C-43D9-8E52-43134CEFFA30}" type="slidenum">
              <a:rPr lang="en-US"/>
              <a:pPr/>
              <a:t>2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47AC3-56A7-4289-8CA6-3424594B18F3}" type="slidenum">
              <a:rPr lang="en-US"/>
              <a:pPr/>
              <a:t>11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F0158-9AD0-4B4C-9365-181A1BEB4E6E}" type="slidenum">
              <a:rPr lang="en-US"/>
              <a:pPr/>
              <a:t>12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71678F-4CFC-40F8-97AC-D7C1813B757A}" type="slidenum">
              <a:rPr lang="en-US"/>
              <a:pPr/>
              <a:t>13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39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F5739-55CE-4D8D-A595-2D2797D3F3EB}" type="slidenum">
              <a:rPr lang="en-US"/>
              <a:pPr/>
              <a:t>15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08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27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61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6D29F0-B6B1-4C9D-B782-24C4C3D5A32C}" type="slidenum">
              <a:rPr lang="en-US"/>
              <a:pPr/>
              <a:t>19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62B5B-E358-480B-87F8-353F7A396C9F}" type="slidenum">
              <a:rPr lang="en-US"/>
              <a:pPr/>
              <a:t>20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4D4F99-BA56-4CE4-9FDB-5F641A9FEFBA}" type="slidenum">
              <a:rPr lang="en-US"/>
              <a:pPr/>
              <a:t>3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ECFFB4-0541-4842-A6FA-F003B740C15F}" type="slidenum">
              <a:rPr lang="en-US"/>
              <a:pPr/>
              <a:t>21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B6FD1-7637-4D56-B643-832EC4AC2187}" type="slidenum">
              <a:rPr lang="en-US"/>
              <a:pPr/>
              <a:t>22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BC0967-82FB-40BF-8566-4D6461BBDBC3}" type="slidenum">
              <a:rPr lang="en-US"/>
              <a:pPr/>
              <a:t>23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497760-4D92-4DE4-85B6-DDA8233D2E15}" type="slidenum">
              <a:rPr lang="en-US"/>
              <a:pPr/>
              <a:t>24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D6CE0-4FB5-41C2-AC20-2E13EBA35C79}" type="slidenum">
              <a:rPr lang="en-US"/>
              <a:pPr/>
              <a:t>25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91E0C-0AED-4E91-A550-DCB69CBF5C77}" type="slidenum">
              <a:rPr lang="en-US"/>
              <a:pPr/>
              <a:t>26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2F249-6EEA-45D2-89E2-DBF8594E6C03}" type="slidenum">
              <a:rPr lang="en-US"/>
              <a:pPr/>
              <a:t>27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4495C-D86D-4BA4-979C-C59966089244}" type="slidenum">
              <a:rPr lang="en-US"/>
              <a:pPr/>
              <a:t>28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03B5E-8A2D-44D0-B465-07B8C522095A}" type="slidenum">
              <a:rPr lang="en-US"/>
              <a:pPr/>
              <a:t>29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C45E33-A220-40FA-B414-4A73361A85DC}" type="slidenum">
              <a:rPr lang="en-US"/>
              <a:pPr/>
              <a:t>30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2FAAEE-A8BA-47D1-B3AF-40577C10C82D}" type="slidenum">
              <a:rPr lang="en-US"/>
              <a:pPr/>
              <a:t>4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86D702-31A5-47E8-A6F4-B60A8F4CFFA5}" type="slidenum">
              <a:rPr lang="en-US"/>
              <a:pPr/>
              <a:t>31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98068-7CFF-4FE2-B270-6ECD16E7F2E3}" type="slidenum">
              <a:rPr lang="en-US"/>
              <a:pPr/>
              <a:t>32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820CB-7C71-46D7-B28B-EC24D1002EB3}" type="slidenum">
              <a:rPr lang="en-US"/>
              <a:pPr/>
              <a:t>5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811621-28A9-45D7-8E27-1FB456AB725D}" type="slidenum">
              <a:rPr lang="en-US"/>
              <a:pPr/>
              <a:t>6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333DA-4AFF-4287-8C27-41CB22986A28}" type="slidenum">
              <a:rPr lang="en-US"/>
              <a:pPr/>
              <a:t>7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31568B-2D9E-4F29-A2CE-1F1B71ACEACD}" type="slidenum">
              <a:rPr lang="en-US"/>
              <a:pPr/>
              <a:t>8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3C861-6FC3-4E69-8D85-86619DACF0AC}" type="slidenum">
              <a:rPr lang="en-US"/>
              <a:pPr/>
              <a:t>9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66B42-8493-4AA5-8E0B-70084B59C617}" type="slidenum">
              <a:rPr lang="en-US"/>
              <a:pPr/>
              <a:t>10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19400"/>
            <a:ext cx="6400800" cy="2514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CC4CD5F7-7334-454C-BF30-B36F7A206B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54864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copyright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86B2F-71EE-4CAF-AD69-B8A8C57B4F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4AC0B-1CFB-4793-A4E1-EAED9BE100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CD5F7-7334-454C-BF30-B36F7A206B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7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Deeper Look at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CS-2303, C-Term 2017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2154416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5CCA0-7175-4FE8-92FB-DF58704530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DB9AF-D7FA-482D-94DF-1EC10F3417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3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EC5E8-247A-4E15-9647-BDA22F0F64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3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65CFA-2E1D-4EF0-A820-55438F8B0A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F1AD-468B-4BC0-9BC7-536E05DBD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90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19F4E-1199-4FCB-9BE6-C09AFB3890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B7760-8BD6-4E3D-A273-BCF4C1A419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5032F-68AD-459F-BDA7-9E9A45DD8B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CC4CD5F7-7334-454C-BF30-B36F7A206B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821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819400"/>
            <a:ext cx="8763000" cy="2514600"/>
          </a:xfrm>
        </p:spPr>
        <p:txBody>
          <a:bodyPr/>
          <a:lstStyle/>
          <a:p>
            <a:r>
              <a:rPr lang="en-US" dirty="0" smtClean="0"/>
              <a:t>Class 16</a:t>
            </a:r>
          </a:p>
          <a:p>
            <a:r>
              <a:rPr lang="en-US" dirty="0"/>
              <a:t>A Deeper Look at Classes</a:t>
            </a:r>
            <a:endParaRPr lang="en-US" dirty="0" smtClean="0"/>
          </a:p>
          <a:p>
            <a:endParaRPr lang="en-US" sz="2400" dirty="0" smtClean="0"/>
          </a:p>
          <a:p>
            <a:r>
              <a:rPr lang="en-US" sz="2000" dirty="0" smtClean="0"/>
              <a:t>Thanks </a:t>
            </a:r>
            <a:r>
              <a:rPr lang="en-US" sz="2000" dirty="0"/>
              <a:t>for Prof. Lauer for an earlier version of these slides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0" y="5486400"/>
            <a:ext cx="7924800" cy="457200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sz="1600" dirty="0" smtClean="0"/>
              <a:t>Copyright 2005-2017, Michael J. Ciaraldi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4CD5F7-7334-454C-BF30-B36F7A206BB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Memberwise Assignment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Assignment operator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+mn-lt"/>
              </a:rPr>
              <a:t>)</a:t>
            </a:r>
          </a:p>
          <a:p>
            <a:pPr lvl="1"/>
            <a:r>
              <a:rPr lang="en-US" sz="2400" dirty="0">
                <a:latin typeface="+mn-lt"/>
              </a:rPr>
              <a:t>Can be used to assign an object to another object of the same type.</a:t>
            </a:r>
          </a:p>
          <a:p>
            <a:pPr lvl="2"/>
            <a:r>
              <a:rPr lang="en-US" sz="2000" dirty="0">
                <a:latin typeface="+mn-lt"/>
              </a:rPr>
              <a:t>Each data member of the right object is assigned to the same data member in the left object.</a:t>
            </a:r>
          </a:p>
          <a:p>
            <a:pPr lvl="2"/>
            <a:endParaRPr lang="en-US" sz="2000" dirty="0">
              <a:latin typeface="+mn-lt"/>
            </a:endParaRPr>
          </a:p>
          <a:p>
            <a:r>
              <a:rPr lang="en-US" sz="3200" i="1" dirty="0">
                <a:solidFill>
                  <a:schemeClr val="folHlink"/>
                </a:solidFill>
                <a:latin typeface="+mn-lt"/>
              </a:rPr>
              <a:t>Not usually want you want to do!</a:t>
            </a:r>
          </a:p>
          <a:p>
            <a:pPr lvl="1"/>
            <a:r>
              <a:rPr lang="en-US" sz="2400" dirty="0" smtClean="0">
                <a:latin typeface="+mn-lt"/>
              </a:rPr>
              <a:t>Usually causes </a:t>
            </a:r>
            <a:r>
              <a:rPr lang="en-US" sz="2400" dirty="0">
                <a:latin typeface="+mn-lt"/>
              </a:rPr>
              <a:t>serious problems when data members contain pointers to dynamically allocated memory !!</a:t>
            </a:r>
          </a:p>
          <a:p>
            <a:pPr lvl="2"/>
            <a:r>
              <a:rPr lang="en-US" sz="2000" dirty="0">
                <a:latin typeface="+mn-lt"/>
              </a:rPr>
              <a:t>Because pointers are simply copied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477000"/>
            <a:ext cx="1131704" cy="292744"/>
          </a:xfrm>
          <a:prstGeom prst="rect">
            <a:avLst/>
          </a:prstGeom>
        </p:spPr>
        <p:txBody>
          <a:bodyPr/>
          <a:lstStyle/>
          <a:p>
            <a:fld id="{FF315405-5F9F-4BD9-892B-9F102CCE55ED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393221" name="Text Box 5"/>
          <p:cNvSpPr txBox="1">
            <a:spLocks noChangeArrowheads="1"/>
          </p:cNvSpPr>
          <p:nvPr/>
        </p:nvSpPr>
        <p:spPr bwMode="auto">
          <a:xfrm>
            <a:off x="6019800" y="692497"/>
            <a:ext cx="2971800" cy="461665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Absolute C++, </a:t>
            </a:r>
            <a:r>
              <a:rPr lang="en-US" sz="2400" dirty="0" smtClean="0">
                <a:latin typeface="+mn-lt"/>
                <a:cs typeface="Arial" charset="0"/>
              </a:rPr>
              <a:t>§8.3</a:t>
            </a:r>
            <a:endParaRPr lang="en-US" sz="2400" dirty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1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71" name="Rectangle 7"/>
          <p:cNvSpPr>
            <a:spLocks noGrp="1" noChangeArrowheads="1"/>
          </p:cNvSpPr>
          <p:nvPr>
            <p:ph type="title"/>
          </p:nvPr>
        </p:nvSpPr>
        <p:spPr>
          <a:xfrm>
            <a:off x="357762" y="445070"/>
            <a:ext cx="8698742" cy="762000"/>
          </a:xfrm>
        </p:spPr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Memberwise</a:t>
            </a:r>
            <a:r>
              <a:rPr lang="en-US" dirty="0"/>
              <a:t> Assignment – Example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68" y="6629400"/>
            <a:ext cx="674436" cy="140344"/>
          </a:xfrm>
          <a:prstGeom prst="rect">
            <a:avLst/>
          </a:prstGeom>
        </p:spPr>
        <p:txBody>
          <a:bodyPr/>
          <a:lstStyle/>
          <a:p>
            <a:fld id="{5B0AC613-C0A5-4504-87E0-1F9A5609FE19}" type="slidenum">
              <a:rPr lang="en-US"/>
              <a:pPr/>
              <a:t>11</a:t>
            </a:fld>
            <a:endParaRPr lang="en-US" dirty="0"/>
          </a:p>
        </p:txBody>
      </p:sp>
      <p:graphicFrame>
        <p:nvGraphicFramePr>
          <p:cNvPr id="395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392195"/>
              </p:ext>
            </p:extLst>
          </p:nvPr>
        </p:nvGraphicFramePr>
        <p:xfrm>
          <a:off x="928688" y="1295400"/>
          <a:ext cx="7286625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r:id="rId4" imgW="7078494" imgH="4981626" progId="Word.Document.8">
                  <p:embed/>
                </p:oleObj>
              </mc:Choice>
              <mc:Fallback>
                <p:oleObj name="Document" r:id="rId4" imgW="7078494" imgH="49816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295400"/>
                        <a:ext cx="7286625" cy="51435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131288" y="3657600"/>
            <a:ext cx="6072188" cy="500062"/>
            <a:chOff x="2571750" y="3357563"/>
            <a:chExt cx="6072188" cy="500062"/>
          </a:xfrm>
        </p:grpSpPr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4071938" y="3357563"/>
              <a:ext cx="4572000" cy="285750"/>
            </a:xfrm>
            <a:prstGeom prst="rect">
              <a:avLst/>
            </a:prstGeom>
            <a:noFill/>
            <a:ln w="31750" algn="ctr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rgbClr val="990033"/>
                  </a:solidFill>
                  <a:latin typeface="Comic Sans MS" pitchFamily="66" charset="0"/>
                </a:rPr>
                <a:t>Default initialization of data members</a:t>
              </a:r>
              <a:endParaRPr lang="en-US" sz="2400" b="1" dirty="0">
                <a:solidFill>
                  <a:srgbClr val="990033"/>
                </a:solidFill>
                <a:latin typeface="Comic Sans MS" pitchFamily="66" charset="0"/>
              </a:endParaRPr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H="1">
              <a:off x="2571750" y="3500438"/>
              <a:ext cx="1500188" cy="35718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994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Default Memberwise Assignment (continued)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FEC-1593-4ADB-A45B-F0F695220354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397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325148"/>
              </p:ext>
            </p:extLst>
          </p:nvPr>
        </p:nvGraphicFramePr>
        <p:xfrm>
          <a:off x="685800" y="1447800"/>
          <a:ext cx="7526338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Document" r:id="rId4" imgW="7078494" imgH="4979104" progId="Word.Document.8">
                  <p:embed/>
                </p:oleObj>
              </mc:Choice>
              <mc:Fallback>
                <p:oleObj name="Document" r:id="rId4" imgW="7078494" imgH="49791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7526338" cy="52863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325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0" name="Rectangle 10"/>
          <p:cNvSpPr>
            <a:spLocks noGrp="1" noChangeArrowheads="1"/>
          </p:cNvSpPr>
          <p:nvPr>
            <p:ph type="title"/>
          </p:nvPr>
        </p:nvSpPr>
        <p:spPr>
          <a:xfrm>
            <a:off x="381000" y="46958"/>
            <a:ext cx="7772400" cy="1143000"/>
          </a:xfrm>
        </p:spPr>
        <p:txBody>
          <a:bodyPr/>
          <a:lstStyle/>
          <a:p>
            <a:r>
              <a:rPr lang="en-US" dirty="0" smtClean="0"/>
              <a:t>Default </a:t>
            </a:r>
            <a:r>
              <a:rPr lang="en-US" dirty="0" err="1" smtClean="0"/>
              <a:t>Memberwise</a:t>
            </a:r>
            <a:r>
              <a:rPr lang="en-US" dirty="0" smtClean="0"/>
              <a:t> Assignment (continued)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Deeper Look at Classes</a:t>
            </a: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9D91-E319-4006-8097-B646B630572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99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238320"/>
              </p:ext>
            </p:extLst>
          </p:nvPr>
        </p:nvGraphicFramePr>
        <p:xfrm>
          <a:off x="627984" y="1189958"/>
          <a:ext cx="6286500" cy="585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Document" r:id="rId4" imgW="7078494" imgH="6603861" progId="Word.Document.8">
                  <p:embed/>
                </p:oleObj>
              </mc:Choice>
              <mc:Fallback>
                <p:oleObj name="Document" r:id="rId4" imgW="7078494" imgH="66038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984" y="1189958"/>
                        <a:ext cx="6286500" cy="58562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4710" name="Text Box 6"/>
          <p:cNvSpPr txBox="1">
            <a:spLocks noChangeArrowheads="1"/>
          </p:cNvSpPr>
          <p:nvPr/>
        </p:nvSpPr>
        <p:spPr bwMode="auto">
          <a:xfrm>
            <a:off x="5072063" y="2514600"/>
            <a:ext cx="3786188" cy="12001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 err="1">
                <a:solidFill>
                  <a:srgbClr val="990033"/>
                </a:solidFill>
                <a:latin typeface="+mn-lt"/>
              </a:rPr>
              <a:t>memberwise</a:t>
            </a:r>
            <a:r>
              <a:rPr lang="en-US" sz="2400" b="1" dirty="0">
                <a:solidFill>
                  <a:srgbClr val="990033"/>
                </a:solidFill>
                <a:latin typeface="+mn-lt"/>
              </a:rPr>
              <a:t> assignment assigns data members of </a:t>
            </a:r>
            <a:r>
              <a:rPr lang="en-US" sz="2400" b="1" dirty="0">
                <a:solidFill>
                  <a:srgbClr val="0000FF"/>
                </a:solidFill>
                <a:latin typeface="+mn-lt"/>
              </a:rPr>
              <a:t>date1</a:t>
            </a:r>
            <a:r>
              <a:rPr lang="en-US" sz="2400" b="1" dirty="0">
                <a:solidFill>
                  <a:srgbClr val="990033"/>
                </a:solidFill>
                <a:latin typeface="+mn-lt"/>
              </a:rPr>
              <a:t> to </a:t>
            </a:r>
            <a:r>
              <a:rPr lang="en-US" sz="2400" b="1" dirty="0">
                <a:solidFill>
                  <a:srgbClr val="0000FF"/>
                </a:solidFill>
                <a:latin typeface="+mn-lt"/>
              </a:rPr>
              <a:t>date2</a:t>
            </a:r>
          </a:p>
        </p:txBody>
      </p:sp>
      <p:sp>
        <p:nvSpPr>
          <p:cNvPr id="1224711" name="Line 7"/>
          <p:cNvSpPr>
            <a:spLocks noChangeShapeType="1"/>
          </p:cNvSpPr>
          <p:nvPr/>
        </p:nvSpPr>
        <p:spPr bwMode="auto">
          <a:xfrm flipH="1">
            <a:off x="2774122" y="3214688"/>
            <a:ext cx="22860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4715" name="Line 11"/>
          <p:cNvSpPr>
            <a:spLocks noChangeShapeType="1"/>
          </p:cNvSpPr>
          <p:nvPr/>
        </p:nvSpPr>
        <p:spPr bwMode="auto">
          <a:xfrm flipH="1">
            <a:off x="2428875" y="5214938"/>
            <a:ext cx="3429000" cy="78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4716" name="Line 12"/>
          <p:cNvSpPr>
            <a:spLocks noChangeShapeType="1"/>
          </p:cNvSpPr>
          <p:nvPr/>
        </p:nvSpPr>
        <p:spPr bwMode="auto">
          <a:xfrm flipH="1">
            <a:off x="5072063" y="5286375"/>
            <a:ext cx="928687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4714" name="Text Box 10"/>
          <p:cNvSpPr txBox="1">
            <a:spLocks noChangeArrowheads="1"/>
          </p:cNvSpPr>
          <p:nvPr/>
        </p:nvSpPr>
        <p:spPr bwMode="auto">
          <a:xfrm>
            <a:off x="5857875" y="4371975"/>
            <a:ext cx="2714625" cy="12001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+mn-lt"/>
              </a:rPr>
              <a:t>date2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990033"/>
                </a:solidFill>
                <a:latin typeface="Comic Sans MS" pitchFamily="66" charset="0"/>
              </a:rPr>
              <a:t>now stores the same date as </a:t>
            </a:r>
            <a:r>
              <a:rPr lang="en-US" sz="2400" b="1" dirty="0">
                <a:solidFill>
                  <a:srgbClr val="0000FF"/>
                </a:solidFill>
                <a:latin typeface="+mn-lt"/>
              </a:rPr>
              <a:t>date1</a:t>
            </a:r>
            <a:r>
              <a:rPr lang="en-US" sz="2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2400" dirty="0">
              <a:solidFill>
                <a:srgbClr val="0000FF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0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4710" grpId="0" animBg="1"/>
      <p:bldP spid="1224711" grpId="0" animBg="1"/>
      <p:bldP spid="1224715" grpId="0" animBg="1"/>
      <p:bldP spid="1224716" grpId="0" animBg="1"/>
      <p:bldP spid="12247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2590800"/>
            <a:ext cx="4052391" cy="3867725"/>
          </a:xfrm>
        </p:spPr>
        <p:txBody>
          <a:bodyPr>
            <a:spAutoFit/>
          </a:bodyPr>
          <a:lstStyle/>
          <a:p>
            <a:pPr lvl="2"/>
            <a:endParaRPr lang="en-US" b="1" dirty="0"/>
          </a:p>
          <a:p>
            <a:pPr marL="0" indent="0" defTabSz="457200">
              <a:buNone/>
            </a:pPr>
            <a:r>
              <a:rPr lang="en-US" sz="2000" b="1" dirty="0" smtClean="0">
                <a:cs typeface="Courier New" panose="02070309020205020404" pitchFamily="49" charset="0"/>
              </a:rPr>
              <a:t>class </a:t>
            </a:r>
            <a:r>
              <a:rPr lang="en-US" sz="2000" b="1" dirty="0" err="1" smtClean="0">
                <a:cs typeface="Courier New" panose="02070309020205020404" pitchFamily="49" charset="0"/>
              </a:rPr>
              <a:t>TreeNode</a:t>
            </a:r>
            <a:r>
              <a:rPr lang="en-US" sz="2000" b="1" dirty="0" smtClean="0">
                <a:cs typeface="Courier New" panose="02070309020205020404" pitchFamily="49" charset="0"/>
              </a:rPr>
              <a:t> {</a:t>
            </a:r>
          </a:p>
          <a:p>
            <a:pPr marL="0" indent="0" defTabSz="457200">
              <a:buNone/>
            </a:pPr>
            <a:r>
              <a:rPr lang="en-US" sz="2000" b="1" dirty="0"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cs typeface="Courier New" panose="02070309020205020404" pitchFamily="49" charset="0"/>
              </a:rPr>
              <a:t>public:</a:t>
            </a:r>
          </a:p>
          <a:p>
            <a:pPr marL="0" indent="0" defTabSz="457200">
              <a:buNone/>
            </a:pPr>
            <a:r>
              <a:rPr lang="en-US" sz="2000" b="1" dirty="0"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cs typeface="Courier New" panose="02070309020205020404" pitchFamily="49" charset="0"/>
              </a:rPr>
              <a:t>	...</a:t>
            </a:r>
            <a:br>
              <a:rPr lang="en-US" sz="2000" b="1" dirty="0" smtClean="0">
                <a:cs typeface="Courier New" panose="02070309020205020404" pitchFamily="49" charset="0"/>
              </a:rPr>
            </a:br>
            <a:r>
              <a:rPr lang="en-US" sz="2000" b="1" dirty="0" smtClean="0">
                <a:cs typeface="Courier New" panose="02070309020205020404" pitchFamily="49" charset="0"/>
              </a:rPr>
              <a:t>	private</a:t>
            </a:r>
            <a:r>
              <a:rPr lang="en-US" sz="2000" b="1" dirty="0">
                <a:cs typeface="Courier New" panose="02070309020205020404" pitchFamily="49" charset="0"/>
              </a:rPr>
              <a:t>:</a:t>
            </a:r>
          </a:p>
          <a:p>
            <a:pPr marL="0" indent="0" defTabSz="457200">
              <a:buNone/>
            </a:pPr>
            <a:r>
              <a:rPr lang="en-US" sz="2000" b="1" dirty="0"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cs typeface="Courier New" panose="02070309020205020404" pitchFamily="49" charset="0"/>
              </a:rPr>
              <a:t>const</a:t>
            </a:r>
            <a:r>
              <a:rPr lang="en-US" sz="2000" b="1" dirty="0">
                <a:cs typeface="Courier New" panose="02070309020205020404" pitchFamily="49" charset="0"/>
              </a:rPr>
              <a:t> string word;</a:t>
            </a:r>
            <a:br>
              <a:rPr lang="en-US" sz="2000" b="1" dirty="0">
                <a:cs typeface="Courier New" panose="02070309020205020404" pitchFamily="49" charset="0"/>
              </a:rPr>
            </a:br>
            <a:r>
              <a:rPr lang="en-US" sz="2000" b="1" dirty="0"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cs typeface="Courier New" panose="02070309020205020404" pitchFamily="49" charset="0"/>
              </a:rPr>
              <a:t>int</a:t>
            </a:r>
            <a:r>
              <a:rPr lang="en-US" sz="2000" b="1" dirty="0">
                <a:cs typeface="Courier New" panose="02070309020205020404" pitchFamily="49" charset="0"/>
              </a:rPr>
              <a:t> count;</a:t>
            </a:r>
            <a:br>
              <a:rPr lang="en-US" sz="2000" b="1" dirty="0">
                <a:cs typeface="Courier New" panose="02070309020205020404" pitchFamily="49" charset="0"/>
              </a:rPr>
            </a:br>
            <a:r>
              <a:rPr lang="en-US" sz="2000" b="1" dirty="0"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cs typeface="Courier New" panose="02070309020205020404" pitchFamily="49" charset="0"/>
              </a:rPr>
              <a:t>TreeNode</a:t>
            </a:r>
            <a:r>
              <a:rPr lang="en-US" sz="2000" b="1" dirty="0" smtClean="0">
                <a:cs typeface="Courier New" panose="02070309020205020404" pitchFamily="49" charset="0"/>
              </a:rPr>
              <a:t> </a:t>
            </a:r>
            <a:r>
              <a:rPr lang="en-US" sz="2000" b="1" dirty="0">
                <a:cs typeface="Courier New" panose="02070309020205020404" pitchFamily="49" charset="0"/>
              </a:rPr>
              <a:t>*left, *right</a:t>
            </a:r>
            <a:r>
              <a:rPr lang="en-US" sz="2000" b="1" dirty="0" smtClean="0">
                <a:cs typeface="Courier New" panose="02070309020205020404" pitchFamily="49" charset="0"/>
              </a:rPr>
              <a:t>;</a:t>
            </a:r>
            <a:br>
              <a:rPr lang="en-US" sz="2000" b="1" dirty="0" smtClean="0">
                <a:cs typeface="Courier New" panose="02070309020205020404" pitchFamily="49" charset="0"/>
              </a:rPr>
            </a:br>
            <a:endParaRPr lang="en-US" sz="2000" b="1" dirty="0">
              <a:cs typeface="Courier New" panose="02070309020205020404" pitchFamily="49" charset="0"/>
            </a:endParaRPr>
          </a:p>
          <a:p>
            <a:pPr marL="0" indent="0" defTabSz="457200">
              <a:buNone/>
            </a:pPr>
            <a:r>
              <a:rPr lang="en-US" sz="2000" b="1" dirty="0">
                <a:cs typeface="Courier New" panose="02070309020205020404" pitchFamily="49" charset="0"/>
              </a:rPr>
              <a:t>};	// class </a:t>
            </a:r>
            <a:r>
              <a:rPr lang="en-US" sz="2000" b="1" dirty="0" err="1" smtClean="0">
                <a:cs typeface="Courier New" panose="02070309020205020404" pitchFamily="49" charset="0"/>
              </a:rPr>
              <a:t>TreeNode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905000"/>
            <a:ext cx="7778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What happens if we use the default assignment operator on </a:t>
            </a:r>
            <a:r>
              <a:rPr lang="en-US" sz="2000" dirty="0" err="1">
                <a:latin typeface="+mn-lt"/>
                <a:cs typeface="Courier New" panose="02070309020205020404" pitchFamily="49" charset="0"/>
              </a:rPr>
              <a:t>TreeNode</a:t>
            </a:r>
            <a:r>
              <a:rPr lang="en-US" sz="2000" dirty="0" smtClean="0">
                <a:latin typeface="+mn-lt"/>
              </a:rPr>
              <a:t>?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79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Default Memberwise Assignment (concluded)</a:t>
            </a:r>
            <a:endParaRPr lang="en-US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Many classes must provide their own assignment operator</a:t>
            </a:r>
          </a:p>
          <a:p>
            <a:pPr lvl="2"/>
            <a:r>
              <a:rPr lang="en-US" smtClean="0"/>
              <a:t>To intelligently assign one object to another</a:t>
            </a:r>
          </a:p>
          <a:p>
            <a:pPr lvl="2"/>
            <a:endParaRPr lang="en-US" smtClean="0"/>
          </a:p>
          <a:p>
            <a:r>
              <a:rPr lang="en-US" smtClean="0"/>
              <a:t>Need to overload the '=' operator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90B-BCA4-45A0-91DE-EB922F83EFC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8442325" cy="4657725"/>
          </a:xfrm>
        </p:spPr>
        <p:txBody>
          <a:bodyPr/>
          <a:lstStyle/>
          <a:p>
            <a:r>
              <a:rPr lang="en-US" sz="2800" dirty="0" smtClean="0"/>
              <a:t>Definition</a:t>
            </a:r>
          </a:p>
          <a:p>
            <a:pPr lvl="1"/>
            <a:r>
              <a:rPr lang="en-US" sz="2400" dirty="0" smtClean="0"/>
              <a:t>A constructor that has a single parameter of the form</a:t>
            </a:r>
          </a:p>
          <a:p>
            <a:pPr marL="457200" lvl="1" indent="0" algn="ctr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objectToBeCopied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algn="ctr">
              <a:buNone/>
            </a:pPr>
            <a:endParaRPr lang="en-US" dirty="0" smtClean="0"/>
          </a:p>
          <a:p>
            <a:r>
              <a:rPr lang="en-US" sz="2800" dirty="0" smtClean="0"/>
              <a:t>Normally</a:t>
            </a:r>
            <a:endParaRPr lang="en-US" sz="2800" dirty="0"/>
          </a:p>
          <a:p>
            <a:pPr lvl="1"/>
            <a:r>
              <a:rPr lang="en-US" sz="2400" dirty="0" smtClean="0"/>
              <a:t>That parameter is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(of </a:t>
            </a:r>
            <a:r>
              <a:rPr lang="en-US" sz="2400" dirty="0"/>
              <a:t>the </a:t>
            </a:r>
            <a:r>
              <a:rPr lang="en-US" sz="2400" dirty="0" smtClean="0"/>
              <a:t>form)</a:t>
            </a:r>
            <a:endParaRPr lang="en-US" sz="2400" dirty="0"/>
          </a:p>
          <a:p>
            <a:pPr marL="457200" lvl="1" indent="0" algn="ctr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objectToBeCopied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248400"/>
            <a:ext cx="1207904" cy="521344"/>
          </a:xfrm>
          <a:prstGeom prst="rect">
            <a:avLst/>
          </a:prstGeom>
        </p:spPr>
        <p:txBody>
          <a:bodyPr/>
          <a:lstStyle/>
          <a:p>
            <a:fld id="{131E17E1-C38B-4D4F-A355-9CFB350B9AB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1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make a new object just like the previous object</a:t>
            </a:r>
            <a:endParaRPr lang="en-US" sz="2400" dirty="0"/>
          </a:p>
          <a:p>
            <a:r>
              <a:rPr lang="en-US" sz="2800" dirty="0" smtClean="0"/>
              <a:t>i.e., to make a copy of the previous object</a:t>
            </a:r>
          </a:p>
          <a:p>
            <a:pPr lvl="1"/>
            <a:r>
              <a:rPr lang="en-US" sz="2400" dirty="0" smtClean="0"/>
              <a:t>Intelligently</a:t>
            </a:r>
          </a:p>
          <a:p>
            <a:r>
              <a:rPr lang="en-US" dirty="0" smtClean="0"/>
              <a:t>E.g.,</a:t>
            </a:r>
          </a:p>
          <a:p>
            <a:pPr marL="457200" lvl="1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S1("When in the course of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human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events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…");</a:t>
            </a:r>
            <a:r>
              <a:rPr lang="en-US" dirty="0" smtClean="0"/>
              <a:t>		</a:t>
            </a:r>
            <a:br>
              <a:rPr lang="en-US" dirty="0" smtClean="0"/>
            </a:br>
            <a:r>
              <a:rPr lang="en-US" dirty="0" smtClean="0"/>
              <a:t>…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S2(S1);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400800"/>
            <a:ext cx="674504" cy="368944"/>
          </a:xfrm>
          <a:prstGeom prst="rect">
            <a:avLst/>
          </a:prstGeom>
        </p:spPr>
        <p:txBody>
          <a:bodyPr/>
          <a:lstStyle/>
          <a:p>
            <a:fld id="{131E17E1-C38B-4D4F-A355-9CFB350B9AB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3962400"/>
            <a:ext cx="408445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Calibri" pitchFamily="34" charset="0"/>
              </a:rPr>
              <a:t>S1 contains an internal array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6096000"/>
            <a:ext cx="6117444" cy="400110"/>
          </a:xfrm>
          <a:prstGeom prst="rect">
            <a:avLst/>
          </a:prstGeom>
          <a:solidFill>
            <a:srgbClr val="A8A8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Calibri" pitchFamily="34" charset="0"/>
              </a:rPr>
              <a:t>S2 now contains its own, separate internal array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123816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… are used widely in programs</a:t>
            </a:r>
          </a:p>
          <a:p>
            <a:pPr lvl="1"/>
            <a:endParaRPr lang="en-US" dirty="0"/>
          </a:p>
          <a:p>
            <a:r>
              <a:rPr lang="en-US" sz="2800" dirty="0" smtClean="0"/>
              <a:t>… are used implicitly by compiler whenever objects are passed by value!</a:t>
            </a:r>
          </a:p>
          <a:p>
            <a:pPr lvl="1"/>
            <a:r>
              <a:rPr lang="en-US" sz="2400" dirty="0" smtClean="0"/>
              <a:t>Passing objects to parameters</a:t>
            </a:r>
          </a:p>
          <a:p>
            <a:pPr lvl="1"/>
            <a:r>
              <a:rPr lang="en-US" sz="2400" dirty="0" smtClean="0"/>
              <a:t>Returning results from functions</a:t>
            </a:r>
          </a:p>
          <a:p>
            <a:pPr lvl="1"/>
            <a:r>
              <a:rPr lang="en-US" sz="2400" dirty="0" smtClean="0"/>
              <a:t>Initializing uninitialized memory from previous values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324600"/>
            <a:ext cx="903104" cy="445144"/>
          </a:xfrm>
          <a:prstGeom prst="rect">
            <a:avLst/>
          </a:prstGeom>
        </p:spPr>
        <p:txBody>
          <a:bodyPr/>
          <a:lstStyle/>
          <a:p>
            <a:fld id="{131E17E1-C38B-4D4F-A355-9CFB350B9AB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8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523999"/>
            <a:ext cx="8659629" cy="481012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+mn-lt"/>
              </a:rPr>
              <a:t>A constructor that </a:t>
            </a:r>
            <a:r>
              <a:rPr lang="en-US" sz="2400" i="1" dirty="0">
                <a:latin typeface="+mn-lt"/>
              </a:rPr>
              <a:t>copies</a:t>
            </a:r>
            <a:r>
              <a:rPr lang="en-US" sz="2400" dirty="0">
                <a:latin typeface="+mn-lt"/>
              </a:rPr>
              <a:t> another object of the same type — e.g</a:t>
            </a:r>
            <a:r>
              <a:rPr lang="en-US" sz="2400" dirty="0" smtClean="0">
                <a:latin typeface="+mn-lt"/>
              </a:rPr>
              <a:t>.:–</a:t>
            </a:r>
            <a:endParaRPr lang="en-US" sz="1800" dirty="0">
              <a:latin typeface="+mn-lt"/>
            </a:endParaRPr>
          </a:p>
          <a:p>
            <a:pPr>
              <a:buFontTx/>
              <a:buNone/>
            </a:pPr>
            <a:r>
              <a:rPr lang="en-US" sz="26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6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 </a:t>
            </a:r>
            <a:r>
              <a:rPr lang="en-US" sz="26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6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buFontTx/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		/* other methods */</a:t>
            </a:r>
            <a:endParaRPr lang="en-US" sz="26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nodeToBeCopied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Copy Constructor</a:t>
            </a:r>
            <a:endParaRPr lang="en-US" sz="26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6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>
              <a:buFontTx/>
              <a:buNone/>
            </a:pPr>
            <a:r>
              <a:rPr lang="en-US" sz="26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	const string word;</a:t>
            </a:r>
          </a:p>
          <a:p>
            <a:pPr>
              <a:buFontTx/>
              <a:buNone/>
            </a:pPr>
            <a:r>
              <a:rPr lang="en-US" sz="26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	int count;</a:t>
            </a:r>
          </a:p>
          <a:p>
            <a:pPr>
              <a:buFontTx/>
              <a:buNone/>
            </a:pPr>
            <a:r>
              <a:rPr lang="en-US" sz="26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 </a:t>
            </a:r>
            <a:r>
              <a:rPr lang="en-US" sz="26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*left, *right;</a:t>
            </a:r>
          </a:p>
          <a:p>
            <a:pPr>
              <a:buFontTx/>
              <a:buNone/>
            </a:pPr>
            <a:r>
              <a:rPr lang="en-US" sz="26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05800" y="6172200"/>
            <a:ext cx="750704" cy="597544"/>
          </a:xfrm>
          <a:prstGeom prst="rect">
            <a:avLst/>
          </a:prstGeom>
        </p:spPr>
        <p:txBody>
          <a:bodyPr/>
          <a:lstStyle/>
          <a:p>
            <a:fld id="{8F07BF9C-B21D-43D1-B03E-67B7D1A30DC5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99486" cy="859722"/>
          </a:xfrm>
        </p:spPr>
        <p:txBody>
          <a:bodyPr/>
          <a:lstStyle/>
          <a:p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Objects </a:t>
            </a: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/>
              <a:t> </a:t>
            </a:r>
            <a:r>
              <a:rPr lang="en-US" dirty="0"/>
              <a:t>Member Functions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>
                <a:latin typeface="+mn-lt"/>
              </a:rPr>
              <a:t>Principle of Least Privilege</a:t>
            </a:r>
            <a:r>
              <a:rPr lang="en-US" sz="2800" dirty="0">
                <a:latin typeface="+mn-lt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“Allow access to data only when absolutely needed”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Fundamental principle of good software </a:t>
            </a:r>
            <a:r>
              <a:rPr lang="en-US" sz="2400" dirty="0" smtClean="0">
                <a:latin typeface="+mn-lt"/>
              </a:rPr>
              <a:t>engineering</a:t>
            </a:r>
            <a:endParaRPr lang="en-US" sz="18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dirty="0">
                <a:latin typeface="+mn-lt"/>
              </a:rPr>
              <a:t> objects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Keyword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Specifies that an object is not modifiable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Attempts to modify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+mn-lt"/>
              </a:rPr>
              <a:t> object </a:t>
            </a:r>
            <a:r>
              <a:rPr lang="en-US" sz="2400" dirty="0">
                <a:latin typeface="+mn-lt"/>
                <a:sym typeface="Symbol" pitchFamily="18" charset="2"/>
              </a:rPr>
              <a:t></a:t>
            </a:r>
            <a:r>
              <a:rPr lang="en-US" sz="2400" dirty="0">
                <a:latin typeface="+mn-lt"/>
              </a:rPr>
              <a:t> compilation </a:t>
            </a:r>
            <a:r>
              <a:rPr lang="en-US" sz="2400" dirty="0" smtClean="0">
                <a:latin typeface="+mn-lt"/>
              </a:rPr>
              <a:t>errors</a:t>
            </a:r>
            <a:endParaRPr lang="en-US" sz="18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Example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 noon (12, 0, 0);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F9B2FE75-B0C4-4256-BEC1-6212DAE1CFD3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3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Copy Constructor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523999"/>
            <a:ext cx="7896225" cy="499101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Compiler provides a </a:t>
            </a:r>
            <a:r>
              <a:rPr lang="en-US" sz="2800" i="1" dirty="0"/>
              <a:t>default copy constructor</a:t>
            </a:r>
          </a:p>
          <a:p>
            <a:pPr lvl="1">
              <a:lnSpc>
                <a:spcPct val="110000"/>
              </a:lnSpc>
              <a:spcAft>
                <a:spcPct val="10000"/>
              </a:spcAft>
            </a:pPr>
            <a:r>
              <a:rPr lang="en-US" sz="2400" dirty="0"/>
              <a:t>Copies each member of original object into corresponding member of new object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i.e., </a:t>
            </a:r>
            <a:r>
              <a:rPr lang="en-US" sz="2400" i="1" dirty="0" err="1"/>
              <a:t>memberwise</a:t>
            </a:r>
            <a:r>
              <a:rPr lang="en-US" sz="2400" i="1" dirty="0"/>
              <a:t> </a:t>
            </a:r>
            <a:r>
              <a:rPr lang="en-US" sz="2400" i="1" dirty="0" smtClean="0"/>
              <a:t>assignment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2800" dirty="0"/>
              <a:t>Enables pass-by-value for objects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Used to copy original object’s values into new object to be passed to a function or returned from a </a:t>
            </a:r>
            <a:r>
              <a:rPr lang="en-US" sz="2400" dirty="0" smtClean="0"/>
              <a:t>function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2800" i="1" dirty="0">
                <a:solidFill>
                  <a:schemeClr val="folHlink"/>
                </a:solidFill>
              </a:rPr>
              <a:t>Not usually want you want to do!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Often causes serious problems when data members contain pointers to dynamically allocated memory !!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Just like default </a:t>
            </a:r>
            <a:r>
              <a:rPr lang="en-US" i="1" dirty="0" err="1"/>
              <a:t>memberwise</a:t>
            </a:r>
            <a:r>
              <a:rPr lang="en-US" i="1" dirty="0"/>
              <a:t> assignment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01000" y="6477000"/>
            <a:ext cx="1055504" cy="292744"/>
          </a:xfrm>
          <a:prstGeom prst="rect">
            <a:avLst/>
          </a:prstGeom>
        </p:spPr>
        <p:txBody>
          <a:bodyPr/>
          <a:lstStyle/>
          <a:p>
            <a:fld id="{48BF7408-68B0-4682-8BC5-CC47F00A48CC}" type="slidenum">
              <a:rPr lang="en-US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2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Many classes must provide an explicit </a:t>
            </a:r>
            <a:r>
              <a:rPr lang="en-US" sz="2800" i="1" dirty="0">
                <a:latin typeface="+mn-lt"/>
              </a:rPr>
              <a:t>Copy Constructor</a:t>
            </a:r>
            <a:endParaRPr lang="en-US" sz="2800" dirty="0">
              <a:latin typeface="+mn-lt"/>
            </a:endParaRP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To intelligently copy one object to another</a:t>
            </a:r>
          </a:p>
          <a:p>
            <a:pPr lvl="2"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Example:–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stringToBeCopied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+mn-lt"/>
              </a:rPr>
              <a:t>Allocates new memory for the new string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+mn-lt"/>
              </a:rPr>
              <a:t>Copies characters from one to other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+mn-lt"/>
              </a:rPr>
              <a:t>Does not blindly copy members (including internal pointers, etc.)</a:t>
            </a:r>
            <a:endParaRPr lang="en-US" sz="1800" b="1" dirty="0">
              <a:latin typeface="+mn-lt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324600"/>
            <a:ext cx="522104" cy="445144"/>
          </a:xfrm>
          <a:prstGeom prst="rect">
            <a:avLst/>
          </a:prstGeom>
        </p:spPr>
        <p:txBody>
          <a:bodyPr/>
          <a:lstStyle/>
          <a:p>
            <a:fld id="{8EDDD189-F25C-407E-B168-C2F437B12699}" type="slidenum">
              <a:rPr lang="en-US"/>
              <a:pPr/>
              <a:t>21</a:t>
            </a:fld>
            <a:endParaRPr lang="en-US" dirty="0"/>
          </a:p>
        </p:txBody>
      </p:sp>
      <p:grpSp>
        <p:nvGrpSpPr>
          <p:cNvPr id="407556" name="Group 4"/>
          <p:cNvGrpSpPr>
            <a:grpSpLocks/>
          </p:cNvGrpSpPr>
          <p:nvPr/>
        </p:nvGrpSpPr>
        <p:grpSpPr bwMode="auto">
          <a:xfrm rot="20468282">
            <a:off x="5155535" y="3195289"/>
            <a:ext cx="3816350" cy="461963"/>
            <a:chOff x="1788" y="2465"/>
            <a:chExt cx="2404" cy="291"/>
          </a:xfrm>
        </p:grpSpPr>
        <p:sp>
          <p:nvSpPr>
            <p:cNvPr id="407557" name="Line 5"/>
            <p:cNvSpPr>
              <a:spLocks noChangeShapeType="1"/>
            </p:cNvSpPr>
            <p:nvPr/>
          </p:nvSpPr>
          <p:spPr bwMode="auto">
            <a:xfrm flipH="1">
              <a:off x="1788" y="26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7558" name="Text Box 6"/>
            <p:cNvSpPr txBox="1">
              <a:spLocks noChangeArrowheads="1"/>
            </p:cNvSpPr>
            <p:nvPr/>
          </p:nvSpPr>
          <p:spPr bwMode="auto">
            <a:xfrm>
              <a:off x="2364" y="2465"/>
              <a:ext cx="1828" cy="291"/>
            </a:xfrm>
            <a:prstGeom prst="rect">
              <a:avLst/>
            </a:prstGeom>
            <a:solidFill>
              <a:srgbClr val="DBDBDB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400" dirty="0">
                  <a:latin typeface="+mn-lt"/>
                </a:rPr>
                <a:t>Why do we need </a:t>
              </a:r>
              <a:r>
                <a:rPr lang="en-US" sz="2400" i="1" dirty="0">
                  <a:latin typeface="+mn-lt"/>
                  <a:cs typeface="Courier New" pitchFamily="49" charset="0"/>
                </a:rPr>
                <a:t>'</a:t>
              </a:r>
              <a:r>
                <a:rPr lang="en-US" sz="2400" i="1" dirty="0">
                  <a:latin typeface="+mn-lt"/>
                </a:rPr>
                <a:t>&amp;</a:t>
              </a:r>
              <a:r>
                <a:rPr lang="en-US" sz="2400" i="1" dirty="0">
                  <a:latin typeface="+mn-lt"/>
                  <a:cs typeface="Courier New" pitchFamily="49" charset="0"/>
                </a:rPr>
                <a:t>'</a:t>
              </a:r>
              <a:r>
                <a:rPr lang="en-US" sz="2400" dirty="0">
                  <a:latin typeface="+mn-lt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5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Copy Constructor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In Initializer list — E.g.:–</a:t>
            </a:r>
          </a:p>
          <a:p>
            <a:pPr lvl="1">
              <a:buFontTx/>
              <a:buNone/>
            </a:pPr>
            <a:r>
              <a:rPr lang="en-US" sz="22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TreeNode::TreeNode(const </a:t>
            </a:r>
            <a:r>
              <a:rPr lang="en-US" sz="2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string &amp;newWord)</a:t>
            </a:r>
          </a:p>
          <a:p>
            <a:pPr lvl="1">
              <a:buFontTx/>
              <a:buNone/>
            </a:pPr>
            <a:r>
              <a:rPr lang="en-US" sz="2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	:word(newWord),	//initialize word</a:t>
            </a:r>
          </a:p>
          <a:p>
            <a:pPr lvl="1">
              <a:buFontTx/>
              <a:buNone/>
            </a:pPr>
            <a:r>
              <a:rPr lang="en-US" sz="2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	count(1),		//initialize count</a:t>
            </a:r>
          </a:p>
          <a:p>
            <a:pPr lvl="1">
              <a:buFontTx/>
              <a:buNone/>
            </a:pPr>
            <a:r>
              <a:rPr lang="en-US" sz="2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	left(NULL),</a:t>
            </a:r>
          </a:p>
          <a:p>
            <a:pPr lvl="1">
              <a:buFontTx/>
              <a:buNone/>
            </a:pPr>
            <a:r>
              <a:rPr lang="en-US" sz="2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	right(NULL)</a:t>
            </a:r>
          </a:p>
          <a:p>
            <a:pPr lvl="1">
              <a:buFontTx/>
              <a:buNone/>
            </a:pPr>
            <a:r>
              <a:rPr lang="en-US" sz="2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rest of constructor body */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sz="2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}	//	</a:t>
            </a:r>
            <a:r>
              <a:rPr lang="en-US" sz="22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 </a:t>
            </a:r>
            <a:r>
              <a:rPr lang="en-US" sz="2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00800"/>
            <a:ext cx="598304" cy="368944"/>
          </a:xfrm>
          <a:prstGeom prst="rect">
            <a:avLst/>
          </a:prstGeom>
        </p:spPr>
        <p:txBody>
          <a:bodyPr/>
          <a:lstStyle/>
          <a:p>
            <a:fld id="{261DCAFC-9872-4A81-96F2-F112C33DF4BB}" type="slidenum">
              <a:rPr lang="en-US"/>
              <a:pPr/>
              <a:t>22</a:t>
            </a:fld>
            <a:endParaRPr lang="en-US" dirty="0"/>
          </a:p>
        </p:txBody>
      </p:sp>
      <p:grpSp>
        <p:nvGrpSpPr>
          <p:cNvPr id="409604" name="Group 4"/>
          <p:cNvGrpSpPr>
            <a:grpSpLocks/>
          </p:cNvGrpSpPr>
          <p:nvPr/>
        </p:nvGrpSpPr>
        <p:grpSpPr bwMode="auto">
          <a:xfrm rot="1566749">
            <a:off x="3034225" y="3879570"/>
            <a:ext cx="4578350" cy="461963"/>
            <a:chOff x="2678" y="2252"/>
            <a:chExt cx="2884" cy="291"/>
          </a:xfrm>
        </p:grpSpPr>
        <p:sp>
          <p:nvSpPr>
            <p:cNvPr id="409605" name="Text Box 5"/>
            <p:cNvSpPr txBox="1">
              <a:spLocks noChangeArrowheads="1"/>
            </p:cNvSpPr>
            <p:nvPr/>
          </p:nvSpPr>
          <p:spPr bwMode="auto">
            <a:xfrm>
              <a:off x="3254" y="2252"/>
              <a:ext cx="2308" cy="291"/>
            </a:xfrm>
            <a:prstGeom prst="rect">
              <a:avLst/>
            </a:prstGeom>
            <a:solidFill>
              <a:srgbClr val="D4D4F4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400" dirty="0">
                  <a:latin typeface="+mn-lt"/>
                </a:rPr>
                <a:t>The </a:t>
              </a:r>
              <a:r>
                <a:rPr lang="en-US" sz="2400" i="1" dirty="0">
                  <a:latin typeface="+mn-lt"/>
                </a:rPr>
                <a:t>string</a:t>
              </a:r>
              <a:r>
                <a:rPr lang="en-US" sz="2400" dirty="0">
                  <a:latin typeface="+mn-lt"/>
                </a:rPr>
                <a:t> copy constructor</a:t>
              </a:r>
            </a:p>
          </p:txBody>
        </p:sp>
        <p:sp>
          <p:nvSpPr>
            <p:cNvPr id="409606" name="Line 6"/>
            <p:cNvSpPr>
              <a:spLocks noChangeShapeType="1"/>
            </p:cNvSpPr>
            <p:nvPr/>
          </p:nvSpPr>
          <p:spPr bwMode="auto">
            <a:xfrm flipH="1">
              <a:off x="2678" y="239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420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smtClean="0"/>
              <a:t> Pointer</a:t>
            </a:r>
            <a:endParaRPr 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Member functions know which object’s data members to </a:t>
            </a:r>
            <a:r>
              <a:rPr lang="en-US" sz="2800" dirty="0" smtClean="0">
                <a:latin typeface="+mn-lt"/>
              </a:rPr>
              <a:t>manipulate</a:t>
            </a:r>
            <a:endParaRPr lang="en-US" sz="2000" dirty="0">
              <a:latin typeface="+mn-lt"/>
            </a:endParaRPr>
          </a:p>
          <a:p>
            <a:r>
              <a:rPr lang="en-US" sz="2800" dirty="0">
                <a:latin typeface="+mn-lt"/>
              </a:rPr>
              <a:t>Every object has access to own address through a pointer called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8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(a C++ keyword</a:t>
            </a:r>
            <a:r>
              <a:rPr lang="en-US" sz="24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  <a:p>
            <a:r>
              <a:rPr lang="en-US" sz="2800" dirty="0">
                <a:latin typeface="+mn-lt"/>
              </a:rPr>
              <a:t>Object’s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800" dirty="0">
                <a:latin typeface="+mn-lt"/>
              </a:rPr>
              <a:t> pointer is not part of object </a:t>
            </a:r>
            <a:r>
              <a:rPr lang="en-US" sz="2800" dirty="0" smtClean="0">
                <a:latin typeface="+mn-lt"/>
              </a:rPr>
              <a:t>itself</a:t>
            </a:r>
            <a:endParaRPr lang="en-US" sz="2000" dirty="0">
              <a:latin typeface="+mn-lt"/>
            </a:endParaRP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800" dirty="0">
                <a:latin typeface="+mn-lt"/>
              </a:rPr>
              <a:t> pointer is passed </a:t>
            </a:r>
            <a:r>
              <a:rPr lang="en-US" sz="2000" dirty="0">
                <a:latin typeface="+mn-lt"/>
              </a:rPr>
              <a:t>(by the compiler)</a:t>
            </a:r>
            <a:r>
              <a:rPr lang="en-US" sz="2800" dirty="0">
                <a:latin typeface="+mn-lt"/>
              </a:rPr>
              <a:t> as an </a:t>
            </a:r>
            <a:r>
              <a:rPr lang="en-US" sz="2800" u="sng" dirty="0">
                <a:latin typeface="+mn-lt"/>
              </a:rPr>
              <a:t>implicit</a:t>
            </a:r>
            <a:r>
              <a:rPr lang="en-US" sz="2800" dirty="0">
                <a:latin typeface="+mn-lt"/>
              </a:rPr>
              <a:t> argument to each of object’s </a:t>
            </a:r>
            <a:r>
              <a:rPr lang="en-US" sz="2800" i="1" dirty="0">
                <a:latin typeface="+mn-lt"/>
              </a:rPr>
              <a:t>non-static</a:t>
            </a:r>
            <a:r>
              <a:rPr lang="en-US" sz="2800" dirty="0">
                <a:latin typeface="+mn-lt"/>
              </a:rPr>
              <a:t> member functions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82000" y="6400800"/>
            <a:ext cx="674504" cy="368944"/>
          </a:xfrm>
          <a:prstGeom prst="rect">
            <a:avLst/>
          </a:prstGeom>
        </p:spPr>
        <p:txBody>
          <a:bodyPr/>
          <a:lstStyle/>
          <a:p>
            <a:fld id="{13737D2D-8B14-4490-B1B0-0A5A34E97838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5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Pointer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Objects may use the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800" dirty="0">
                <a:latin typeface="+mn-lt"/>
              </a:rPr>
              <a:t> pointer implicitly or explicitly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800" dirty="0">
                <a:latin typeface="+mn-lt"/>
              </a:rPr>
              <a:t> is used implicitly when accessing members directly</a:t>
            </a:r>
          </a:p>
          <a:p>
            <a:r>
              <a:rPr lang="en-US" sz="2800" dirty="0">
                <a:latin typeface="+mn-lt"/>
              </a:rPr>
              <a:t>It is used explicitly when using keyword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  <a:p>
            <a:r>
              <a:rPr lang="en-US" sz="2800" dirty="0">
                <a:latin typeface="+mn-lt"/>
              </a:rPr>
              <a:t>Type of the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800" dirty="0">
                <a:latin typeface="+mn-lt"/>
              </a:rPr>
              <a:t> pointer depends on </a:t>
            </a:r>
          </a:p>
          <a:p>
            <a:pPr lvl="1"/>
            <a:r>
              <a:rPr lang="en-US" sz="2400" dirty="0">
                <a:latin typeface="+mn-lt"/>
              </a:rPr>
              <a:t>type of the object</a:t>
            </a:r>
          </a:p>
          <a:p>
            <a:pPr lvl="1"/>
            <a:r>
              <a:rPr lang="en-US" sz="2400" dirty="0">
                <a:latin typeface="+mn-lt"/>
              </a:rPr>
              <a:t>whether member function is declared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400800"/>
            <a:ext cx="903104" cy="368944"/>
          </a:xfrm>
          <a:prstGeom prst="rect">
            <a:avLst/>
          </a:prstGeom>
        </p:spPr>
        <p:txBody>
          <a:bodyPr/>
          <a:lstStyle/>
          <a:p>
            <a:fld id="{264BF32E-CF42-41BB-8CF7-1088A6495E48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8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00800"/>
            <a:ext cx="533400" cy="380999"/>
          </a:xfrm>
          <a:prstGeom prst="rect">
            <a:avLst/>
          </a:prstGeom>
        </p:spPr>
        <p:txBody>
          <a:bodyPr/>
          <a:lstStyle/>
          <a:p>
            <a:fld id="{F61CBBFC-F50E-4602-B6C1-0D3513EED419}" type="slidenum">
              <a:rPr lang="en-US"/>
              <a:pPr/>
              <a:t>25</a:t>
            </a:fld>
            <a:endParaRPr lang="en-US" dirty="0"/>
          </a:p>
        </p:txBody>
      </p:sp>
      <p:graphicFrame>
        <p:nvGraphicFramePr>
          <p:cNvPr id="4403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307333"/>
              </p:ext>
            </p:extLst>
          </p:nvPr>
        </p:nvGraphicFramePr>
        <p:xfrm>
          <a:off x="899319" y="1316037"/>
          <a:ext cx="7345363" cy="516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Document" r:id="rId4" imgW="7078494" imgH="4979104" progId="Word.Document.8">
                  <p:embed/>
                </p:oleObj>
              </mc:Choice>
              <mc:Fallback>
                <p:oleObj name="Document" r:id="rId4" imgW="7078494" imgH="49791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319" y="1316037"/>
                        <a:ext cx="7345363" cy="51609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606" y="6515013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7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</a:t>
            </a:r>
            <a:r>
              <a:rPr lang="en-US" sz="2800" i="0" dirty="0" smtClean="0"/>
              <a:t>(</a:t>
            </a:r>
            <a:r>
              <a:rPr lang="en-US" sz="2800" dirty="0" smtClean="0"/>
              <a:t>continued</a:t>
            </a:r>
            <a:r>
              <a:rPr lang="en-US" sz="2800" i="0" dirty="0"/>
              <a:t>)</a:t>
            </a:r>
            <a:endParaRPr lang="en-US" sz="3600" i="0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598304" cy="445144"/>
          </a:xfrm>
          <a:prstGeom prst="rect">
            <a:avLst/>
          </a:prstGeom>
        </p:spPr>
        <p:txBody>
          <a:bodyPr/>
          <a:lstStyle/>
          <a:p>
            <a:fld id="{FB90F98E-04F8-450A-BBCD-22E562723562}" type="slidenum">
              <a:rPr lang="en-US"/>
              <a:pPr/>
              <a:t>26</a:t>
            </a:fld>
            <a:endParaRPr lang="en-US"/>
          </a:p>
        </p:txBody>
      </p:sp>
      <p:graphicFrame>
        <p:nvGraphicFramePr>
          <p:cNvPr id="4423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946060"/>
              </p:ext>
            </p:extLst>
          </p:nvPr>
        </p:nvGraphicFramePr>
        <p:xfrm>
          <a:off x="1566069" y="1238250"/>
          <a:ext cx="6011863" cy="546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Document" r:id="rId4" imgW="7074123" imgH="6427821" progId="Word.Document.8">
                  <p:embed/>
                </p:oleObj>
              </mc:Choice>
              <mc:Fallback>
                <p:oleObj name="Document" r:id="rId4" imgW="7074123" imgH="64278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069" y="1238250"/>
                        <a:ext cx="6011863" cy="54673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Line 5"/>
          <p:cNvSpPr>
            <a:spLocks noChangeShapeType="1"/>
          </p:cNvSpPr>
          <p:nvPr/>
        </p:nvSpPr>
        <p:spPr bwMode="auto">
          <a:xfrm flipH="1" flipV="1">
            <a:off x="4114799" y="2514599"/>
            <a:ext cx="1755101" cy="632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5675356" y="2411156"/>
            <a:ext cx="3392444" cy="3334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5400" tIns="12700" rIns="25400" bIns="127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Directly accessing member</a:t>
            </a:r>
            <a:r>
              <a:rPr lang="en-US" sz="2000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x</a:t>
            </a:r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 flipH="1" flipV="1">
            <a:off x="4648199" y="3276599"/>
            <a:ext cx="1266714" cy="761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5715000" y="3095468"/>
            <a:ext cx="3352799" cy="641201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5400" tIns="12700" rIns="25400" bIns="127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Explicitly using the </a:t>
            </a:r>
            <a:r>
              <a:rPr lang="en-US" sz="2000" i="1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this</a:t>
            </a:r>
            <a:r>
              <a:rPr lang="en-US" sz="2000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/>
            </a:r>
            <a:br>
              <a:rPr lang="en-US" sz="2000" dirty="0">
                <a:solidFill>
                  <a:srgbClr val="0000FF"/>
                </a:solidFill>
                <a:latin typeface="+mn-lt"/>
                <a:cs typeface="Times New Roman" pitchFamily="18" charset="0"/>
              </a:rPr>
            </a:br>
            <a:r>
              <a:rPr lang="en-US" sz="2000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pointer to access member </a:t>
            </a:r>
            <a:r>
              <a:rPr lang="en-US" sz="2000" i="1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x</a:t>
            </a:r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 flipH="1" flipV="1">
            <a:off x="4800600" y="4103686"/>
            <a:ext cx="874756" cy="3222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5675356" y="4103687"/>
            <a:ext cx="3189288" cy="6445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25400" tIns="12700" rIns="25400" bIns="127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Using the dereferenced </a:t>
            </a:r>
            <a:r>
              <a:rPr lang="en-US" sz="2000" i="1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this</a:t>
            </a:r>
            <a:r>
              <a:rPr lang="en-US" sz="2000" dirty="0">
                <a:latin typeface="+mn-lt"/>
                <a:cs typeface="Times New Roman" pitchFamily="18" charset="0"/>
              </a:rPr>
              <a:t/>
            </a:r>
            <a:br>
              <a:rPr lang="en-US" sz="2000" dirty="0">
                <a:latin typeface="+mn-lt"/>
                <a:cs typeface="Times New Roman" pitchFamily="18" charset="0"/>
              </a:rPr>
            </a:br>
            <a:r>
              <a:rPr lang="en-US" sz="2000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pointer and the dot operator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606" y="6515013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8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nimBg="1"/>
      <p:bldP spid="69638" grpId="0" animBg="1"/>
      <p:bldP spid="69639" grpId="0" animBg="1"/>
      <p:bldP spid="69640" grpId="0" animBg="1"/>
      <p:bldP spid="69641" grpId="0" animBg="1"/>
      <p:bldP spid="696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/>
          <a:lstStyle/>
          <a:p>
            <a:r>
              <a:rPr lang="en-US" dirty="0"/>
              <a:t>Another Example Using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en-US" sz="3200" b="1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600199"/>
            <a:ext cx="8594725" cy="473392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200" noProof="1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ExtendTreeNode </a:t>
            </a:r>
            <a:r>
              <a:rPr lang="en-US" sz="2200" noProof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2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...		/* other methods */</a:t>
            </a:r>
            <a:endParaRPr lang="en-US" sz="2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200" noProof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ExtendTreeNode(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noProof="1">
                <a:latin typeface="Courier New" panose="02070309020205020404" pitchFamily="49" charset="0"/>
                <a:cs typeface="Courier New" panose="02070309020205020404" pitchFamily="49" charset="0"/>
              </a:rPr>
              <a:t>string &amp;newWord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 smtClean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ExtendTreeNode</a:t>
            </a:r>
            <a:r>
              <a:rPr lang="en-US" sz="2200" b="1" dirty="0" smtClean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*parent</a:t>
            </a:r>
            <a:r>
              <a:rPr lang="en-US" sz="2200" noProof="1">
                <a:latin typeface="Courier New" panose="02070309020205020404" pitchFamily="49" charset="0"/>
                <a:cs typeface="Courier New" panose="02070309020205020404" pitchFamily="49" charset="0"/>
              </a:rPr>
              <a:t>);	//constructor</a:t>
            </a:r>
          </a:p>
          <a:p>
            <a:pPr>
              <a:buFontTx/>
              <a:buNone/>
            </a:pPr>
            <a:endParaRPr lang="en-US" sz="2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200" noProof="1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>
              <a:buFontTx/>
              <a:buNone/>
            </a:pPr>
            <a:r>
              <a:rPr lang="en-US" sz="2200" noProof="1">
                <a:latin typeface="Courier New" panose="02070309020205020404" pitchFamily="49" charset="0"/>
                <a:cs typeface="Courier New" panose="02070309020205020404" pitchFamily="49" charset="0"/>
              </a:rPr>
              <a:t>	const string word;</a:t>
            </a:r>
          </a:p>
          <a:p>
            <a:pPr>
              <a:buFontTx/>
              <a:buNone/>
            </a:pPr>
            <a:r>
              <a:rPr lang="en-US" sz="2200" noProof="1">
                <a:latin typeface="Courier New" panose="02070309020205020404" pitchFamily="49" charset="0"/>
                <a:cs typeface="Courier New" panose="02070309020205020404" pitchFamily="49" charset="0"/>
              </a:rPr>
              <a:t>	int count;</a:t>
            </a:r>
          </a:p>
          <a:p>
            <a:pPr>
              <a:buFontTx/>
              <a:buNone/>
            </a:pPr>
            <a:r>
              <a:rPr lang="en-US" sz="2200" noProof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ExtendTreeNode </a:t>
            </a:r>
            <a:r>
              <a:rPr lang="en-US" sz="2200" noProof="1">
                <a:latin typeface="Courier New" panose="02070309020205020404" pitchFamily="49" charset="0"/>
                <a:cs typeface="Courier New" panose="02070309020205020404" pitchFamily="49" charset="0"/>
              </a:rPr>
              <a:t>*left, *right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ExtendTreeNode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b="1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myParent</a:t>
            </a:r>
            <a:r>
              <a:rPr lang="en-US" sz="2200" noProof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200" noProof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82000" y="6400800"/>
            <a:ext cx="674504" cy="368944"/>
          </a:xfrm>
          <a:prstGeom prst="rect">
            <a:avLst/>
          </a:prstGeom>
        </p:spPr>
        <p:txBody>
          <a:bodyPr/>
          <a:lstStyle/>
          <a:p>
            <a:fld id="{66AA4337-B7FE-44C8-9555-1C5B106AF1CB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0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sz="3200" i="0" dirty="0" smtClean="0"/>
              <a:t>(</a:t>
            </a:r>
            <a:r>
              <a:rPr lang="en-US" sz="3200" dirty="0" smtClean="0"/>
              <a:t>cont.</a:t>
            </a:r>
            <a:r>
              <a:rPr lang="en-US" sz="3200" i="0" dirty="0" smtClean="0"/>
              <a:t>)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600199"/>
            <a:ext cx="8659629" cy="473392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ExtendTreeNode::ExtendTreeNode(const </a:t>
            </a: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string &amp;newWord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 smtClean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ExtendTreeNode</a:t>
            </a:r>
            <a:r>
              <a:rPr lang="en-US" sz="2000" b="1" dirty="0" smtClean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*parent</a:t>
            </a: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	:word(newWord),	//initialize word</a:t>
            </a:r>
          </a:p>
          <a:p>
            <a:pPr>
              <a:buFontTx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	count(1),		//initialize count</a:t>
            </a:r>
          </a:p>
          <a:p>
            <a:pPr>
              <a:buFontTx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	left(NULL),</a:t>
            </a:r>
          </a:p>
          <a:p>
            <a:pPr>
              <a:buFontTx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	right(NULL)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myParent</a:t>
            </a:r>
            <a:r>
              <a:rPr lang="en-US" sz="20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(parent)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//point back to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myParent</a:t>
            </a:r>
            <a:endParaRPr lang="en-US" sz="20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/* rest of constructor body */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}	//	</a:t>
            </a: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ExtendTreeNode </a:t>
            </a: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00800"/>
            <a:ext cx="533400" cy="304800"/>
          </a:xfrm>
          <a:prstGeom prst="rect">
            <a:avLst/>
          </a:prstGeom>
        </p:spPr>
        <p:txBody>
          <a:bodyPr/>
          <a:lstStyle/>
          <a:p>
            <a:fld id="{755760D4-7545-47A2-82DA-F3EBA44840EC}" type="slidenum">
              <a:rPr lang="en-US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3200" i="0" dirty="0" smtClean="0"/>
              <a:t> (</a:t>
            </a:r>
            <a:r>
              <a:rPr lang="en-US" sz="3200" dirty="0" smtClean="0"/>
              <a:t>cont.</a:t>
            </a:r>
            <a:r>
              <a:rPr lang="en-US" sz="3200" i="0" dirty="0" smtClean="0"/>
              <a:t>)</a:t>
            </a:r>
            <a:endParaRPr lang="en-US" sz="4000" i="0" dirty="0"/>
          </a:p>
        </p:txBody>
      </p:sp>
      <p:sp>
        <p:nvSpPr>
          <p:cNvPr id="448520" name="Rectangle 8"/>
          <p:cNvSpPr>
            <a:spLocks noGrp="1" noChangeArrowheads="1"/>
          </p:cNvSpPr>
          <p:nvPr>
            <p:ph idx="1"/>
          </p:nvPr>
        </p:nvSpPr>
        <p:spPr>
          <a:xfrm>
            <a:off x="396875" y="1524000"/>
            <a:ext cx="8659629" cy="49529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ExtendTreeNode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ExtendTreeNode::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200" noProof="1">
                <a:latin typeface="Courier New" panose="02070309020205020404" pitchFamily="49" charset="0"/>
                <a:cs typeface="Courier New" panose="02070309020205020404" pitchFamily="49" charset="0"/>
              </a:rPr>
              <a:t>Node(const string &amp;newWord){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newWord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== word){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count++;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this;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newWord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word)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(left)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return left-&gt;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newWord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return left = new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ExtendTreeNode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newWord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else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/* same for right */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200" noProof="1">
                <a:latin typeface="Courier New" panose="02070309020205020404" pitchFamily="49" charset="0"/>
                <a:cs typeface="Courier New" panose="02070309020205020404" pitchFamily="49" charset="0"/>
              </a:rPr>
              <a:t>}	//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82000" y="6477000"/>
            <a:ext cx="674504" cy="292744"/>
          </a:xfrm>
          <a:prstGeom prst="rect">
            <a:avLst/>
          </a:prstGeom>
        </p:spPr>
        <p:txBody>
          <a:bodyPr/>
          <a:lstStyle/>
          <a:p>
            <a:fld id="{34A94DDF-A4BA-47A4-86A3-5BE24F28954F}" type="slidenum">
              <a:rPr lang="en-US"/>
              <a:pPr/>
              <a:t>29</a:t>
            </a:fld>
            <a:endParaRPr lang="en-US" dirty="0"/>
          </a:p>
        </p:txBody>
      </p:sp>
      <p:grpSp>
        <p:nvGrpSpPr>
          <p:cNvPr id="448521" name="Group 9"/>
          <p:cNvGrpSpPr>
            <a:grpSpLocks/>
          </p:cNvGrpSpPr>
          <p:nvPr/>
        </p:nvGrpSpPr>
        <p:grpSpPr bwMode="auto">
          <a:xfrm>
            <a:off x="4267200" y="4724400"/>
            <a:ext cx="4545013" cy="1089025"/>
            <a:chOff x="1381" y="1976"/>
            <a:chExt cx="2863" cy="686"/>
          </a:xfrm>
        </p:grpSpPr>
        <p:sp>
          <p:nvSpPr>
            <p:cNvPr id="448517" name="Line 5"/>
            <p:cNvSpPr>
              <a:spLocks noChangeShapeType="1"/>
            </p:cNvSpPr>
            <p:nvPr/>
          </p:nvSpPr>
          <p:spPr bwMode="auto">
            <a:xfrm flipV="1">
              <a:off x="2884" y="197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8518" name="Text Box 6"/>
            <p:cNvSpPr txBox="1">
              <a:spLocks noChangeArrowheads="1"/>
            </p:cNvSpPr>
            <p:nvPr/>
          </p:nvSpPr>
          <p:spPr bwMode="auto">
            <a:xfrm>
              <a:off x="1381" y="2219"/>
              <a:ext cx="2863" cy="443"/>
            </a:xfrm>
            <a:prstGeom prst="rect">
              <a:avLst/>
            </a:prstGeom>
            <a:solidFill>
              <a:srgbClr val="F0C2C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5400" tIns="12700" rIns="25400" bIns="12700" anchor="ctr" anchorCtr="1">
              <a:spAutoFit/>
            </a:bodyPr>
            <a:lstStyle/>
            <a:p>
              <a:r>
                <a:rPr lang="en-US" sz="2200" dirty="0" smtClean="0">
                  <a:latin typeface="+mn-lt"/>
                </a:rPr>
                <a:t>Constructor </a:t>
              </a:r>
              <a:r>
                <a:rPr lang="en-US" sz="2200" dirty="0">
                  <a:latin typeface="+mn-lt"/>
                </a:rPr>
                <a:t>of </a:t>
              </a:r>
              <a:r>
                <a:rPr lang="en-US" sz="2200" i="1" dirty="0" err="1" smtClean="0">
                  <a:latin typeface="+mn-lt"/>
                </a:rPr>
                <a:t>ExtendTreeNode</a:t>
              </a:r>
              <a:r>
                <a:rPr lang="en-US" sz="2200" dirty="0" smtClean="0">
                  <a:latin typeface="+mn-lt"/>
                </a:rPr>
                <a:t> </a:t>
              </a:r>
              <a:r>
                <a:rPr lang="en-US" sz="2200" dirty="0">
                  <a:latin typeface="+mn-lt"/>
                </a:rPr>
                <a:t>with</a:t>
              </a:r>
              <a:br>
                <a:rPr lang="en-US" sz="2200" dirty="0">
                  <a:latin typeface="+mn-lt"/>
                </a:rPr>
              </a:br>
              <a:r>
                <a:rPr lang="en-US" sz="2200" dirty="0">
                  <a:latin typeface="+mn-lt"/>
                </a:rPr>
                <a:t>pointer back to parent node!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26456" y="6248400"/>
            <a:ext cx="31242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Note what it returns.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09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Member Functions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Member functions declared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+mn-lt"/>
              </a:rPr>
              <a:t> may </a:t>
            </a:r>
            <a:r>
              <a:rPr lang="en-US" i="1" dirty="0">
                <a:latin typeface="+mn-lt"/>
              </a:rPr>
              <a:t>not</a:t>
            </a:r>
            <a:r>
              <a:rPr lang="en-US" dirty="0">
                <a:latin typeface="+mn-lt"/>
              </a:rPr>
              <a:t> modify the object in any </a:t>
            </a:r>
            <a:r>
              <a:rPr lang="en-US" dirty="0" smtClean="0">
                <a:latin typeface="+mn-lt"/>
              </a:rPr>
              <a:t>way</a:t>
            </a:r>
          </a:p>
          <a:p>
            <a:pPr lvl="1"/>
            <a:r>
              <a:rPr lang="en-US" dirty="0" smtClean="0"/>
              <a:t>So, cannot call non-</a:t>
            </a:r>
            <a:r>
              <a:rPr lang="en-US" dirty="0" err="1" smtClean="0"/>
              <a:t>const</a:t>
            </a:r>
            <a:r>
              <a:rPr lang="en-US" dirty="0" smtClean="0"/>
              <a:t> functions.</a:t>
            </a:r>
            <a:endParaRPr lang="en-US" dirty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Only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dirty="0">
                <a:latin typeface="+mn-lt"/>
              </a:rPr>
              <a:t> member functions can be called for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objects</a:t>
            </a:r>
            <a:endParaRPr lang="en-US" sz="2000" dirty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A </a:t>
            </a:r>
            <a:r>
              <a:rPr lang="en-US" sz="2800" dirty="0">
                <a:latin typeface="+mn-lt"/>
              </a:rPr>
              <a:t>function is specified as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dirty="0">
                <a:latin typeface="+mn-lt"/>
              </a:rPr>
              <a:t> both prototype and definition</a:t>
            </a:r>
            <a:r>
              <a:rPr lang="en-US" sz="2800" dirty="0" smtClean="0">
                <a:latin typeface="+mn-lt"/>
              </a:rPr>
              <a:t>.</a:t>
            </a:r>
            <a:endParaRPr lang="en-US" sz="2000" dirty="0">
              <a:latin typeface="+mn-lt"/>
            </a:endParaRPr>
          </a:p>
          <a:p>
            <a:r>
              <a:rPr lang="en-US" sz="2800" dirty="0">
                <a:latin typeface="+mn-lt"/>
              </a:rPr>
              <a:t>Constructors and destructors are not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dirty="0">
                <a:latin typeface="+mn-lt"/>
              </a:rPr>
              <a:t> </a:t>
            </a:r>
          </a:p>
          <a:p>
            <a:pPr lvl="1"/>
            <a:r>
              <a:rPr lang="en-US" sz="2400" dirty="0">
                <a:latin typeface="+mn-lt"/>
              </a:rPr>
              <a:t>By definition!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FD32A4AC-C907-4267-8426-9FCF83405DD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4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 dirty="0"/>
              <a:t>Cascaded member-function calls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885950"/>
            <a:ext cx="8915400" cy="4171950"/>
          </a:xfrm>
        </p:spPr>
        <p:txBody>
          <a:bodyPr lIns="91440" tIns="45720" rIns="91440" bIns="45720"/>
          <a:lstStyle/>
          <a:p>
            <a:r>
              <a:rPr lang="en-US" dirty="0">
                <a:latin typeface="+mn-lt"/>
              </a:rPr>
              <a:t>Multiple functions are invoked in the same statement.</a:t>
            </a:r>
          </a:p>
          <a:p>
            <a:r>
              <a:rPr lang="en-US" dirty="0">
                <a:latin typeface="+mn-lt"/>
              </a:rPr>
              <a:t>Enabled by member functions returning the dereferenced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+mn-lt"/>
              </a:rPr>
              <a:t> pointer.</a:t>
            </a:r>
          </a:p>
          <a:p>
            <a:r>
              <a:rPr lang="en-US" dirty="0">
                <a:latin typeface="+mn-lt"/>
              </a:rPr>
              <a:t>Example</a:t>
            </a:r>
          </a:p>
          <a:p>
            <a:pPr lvl="1"/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t.setMinute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setSecond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en-US" dirty="0">
                <a:latin typeface="+mn-lt"/>
              </a:rPr>
              <a:t>Calls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t.setMinute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and returns reference to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2"/>
            <a:r>
              <a:rPr lang="en-US" dirty="0">
                <a:latin typeface="+mn-lt"/>
              </a:rPr>
              <a:t>Then calls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t.setSecond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598304" cy="445144"/>
          </a:xfrm>
          <a:prstGeom prst="rect">
            <a:avLst/>
          </a:prstGeom>
        </p:spPr>
        <p:txBody>
          <a:bodyPr/>
          <a:lstStyle/>
          <a:p>
            <a:fld id="{737188D0-651D-4556-A461-F3DD3A2CBD0E}" type="slidenum">
              <a:rPr lang="en-US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Cascaded calls </a:t>
            </a:r>
            <a:r>
              <a:rPr lang="en-US" sz="2800" i="0" dirty="0"/>
              <a:t>(</a:t>
            </a:r>
            <a:r>
              <a:rPr lang="en-US" sz="2800" dirty="0"/>
              <a:t>continued</a:t>
            </a:r>
            <a:r>
              <a:rPr lang="en-US" sz="2800" i="0" dirty="0"/>
              <a:t>)</a:t>
            </a:r>
            <a:endParaRPr lang="en-US" dirty="0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Instead of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setMinute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Use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Time&amp;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setMinute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Implementation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Time&amp; Time::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setMinute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m){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minute = m;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*this;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248400"/>
            <a:ext cx="598304" cy="521344"/>
          </a:xfrm>
          <a:prstGeom prst="rect">
            <a:avLst/>
          </a:prstGeom>
        </p:spPr>
        <p:txBody>
          <a:bodyPr/>
          <a:lstStyle/>
          <a:p>
            <a:fld id="{0D0A8FA0-3E60-4718-8326-08D8AFF93E9E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457732" name="Text Box 4"/>
          <p:cNvSpPr txBox="1">
            <a:spLocks noChangeArrowheads="1"/>
          </p:cNvSpPr>
          <p:nvPr/>
        </p:nvSpPr>
        <p:spPr bwMode="auto">
          <a:xfrm>
            <a:off x="4953000" y="304800"/>
            <a:ext cx="4103505" cy="46166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Absolute </a:t>
            </a:r>
            <a:r>
              <a:rPr lang="en-US" i="1" dirty="0" smtClean="0">
                <a:latin typeface="+mn-lt"/>
              </a:rPr>
              <a:t>C++</a:t>
            </a:r>
            <a:r>
              <a:rPr lang="en-US" dirty="0" smtClean="0">
                <a:latin typeface="+mn-lt"/>
              </a:rPr>
              <a:t>, §8.3 (end)</a:t>
            </a:r>
            <a:endParaRPr lang="en-US" sz="2400" dirty="0">
              <a:latin typeface="+mn-lt"/>
              <a:cs typeface="Arial" charset="0"/>
            </a:endParaRPr>
          </a:p>
        </p:txBody>
      </p:sp>
      <p:grpSp>
        <p:nvGrpSpPr>
          <p:cNvPr id="457737" name="Group 9"/>
          <p:cNvGrpSpPr>
            <a:grpSpLocks/>
          </p:cNvGrpSpPr>
          <p:nvPr/>
        </p:nvGrpSpPr>
        <p:grpSpPr bwMode="auto">
          <a:xfrm rot="946854">
            <a:off x="4021168" y="5171229"/>
            <a:ext cx="4258268" cy="461963"/>
            <a:chOff x="1965" y="1586"/>
            <a:chExt cx="2401" cy="291"/>
          </a:xfrm>
        </p:grpSpPr>
        <p:sp>
          <p:nvSpPr>
            <p:cNvPr id="457735" name="Line 7"/>
            <p:cNvSpPr>
              <a:spLocks noChangeShapeType="1"/>
            </p:cNvSpPr>
            <p:nvPr/>
          </p:nvSpPr>
          <p:spPr bwMode="auto">
            <a:xfrm flipH="1">
              <a:off x="1965" y="17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736" name="Text Box 8"/>
            <p:cNvSpPr txBox="1">
              <a:spLocks noChangeArrowheads="1"/>
            </p:cNvSpPr>
            <p:nvPr/>
          </p:nvSpPr>
          <p:spPr bwMode="auto">
            <a:xfrm>
              <a:off x="2541" y="1586"/>
              <a:ext cx="1825" cy="291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400" dirty="0">
                  <a:latin typeface="+mn-lt"/>
                </a:rPr>
                <a:t>Note reference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4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Result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A function may return a </a:t>
            </a:r>
            <a:r>
              <a:rPr lang="en-US" sz="2800" i="1" dirty="0">
                <a:latin typeface="+mn-lt"/>
              </a:rPr>
              <a:t>reference</a:t>
            </a:r>
            <a:r>
              <a:rPr lang="en-US" sz="2800" dirty="0">
                <a:latin typeface="+mn-lt"/>
              </a:rPr>
              <a:t> to an object </a:t>
            </a:r>
            <a:r>
              <a:rPr lang="en-US" sz="2000" dirty="0">
                <a:latin typeface="+mn-lt"/>
              </a:rPr>
              <a:t>(instead of a value)</a:t>
            </a:r>
          </a:p>
          <a:p>
            <a:pPr lvl="2"/>
            <a:r>
              <a:rPr lang="en-US" sz="2000" dirty="0">
                <a:latin typeface="+mn-lt"/>
              </a:rPr>
              <a:t>Value </a:t>
            </a:r>
            <a:r>
              <a:rPr lang="en-US" sz="2000" dirty="0">
                <a:latin typeface="+mn-lt"/>
                <a:sym typeface="Symbol" pitchFamily="18" charset="2"/>
              </a:rPr>
              <a:t> copy of an object</a:t>
            </a:r>
          </a:p>
          <a:p>
            <a:pPr lvl="2"/>
            <a:r>
              <a:rPr lang="en-US" sz="2000" dirty="0">
                <a:latin typeface="+mn-lt"/>
                <a:sym typeface="Symbol" pitchFamily="18" charset="2"/>
              </a:rPr>
              <a:t>Reference  object itself</a:t>
            </a:r>
          </a:p>
          <a:p>
            <a:r>
              <a:rPr lang="en-US" sz="2800" dirty="0">
                <a:latin typeface="+mn-lt"/>
                <a:sym typeface="Symbol" pitchFamily="18" charset="2"/>
              </a:rPr>
              <a:t>Reference result must </a:t>
            </a:r>
            <a:r>
              <a:rPr lang="en-US" sz="2800" i="1" dirty="0">
                <a:latin typeface="+mn-lt"/>
                <a:sym typeface="Symbol" pitchFamily="18" charset="2"/>
              </a:rPr>
              <a:t>not</a:t>
            </a:r>
            <a:r>
              <a:rPr lang="en-US" sz="2800" dirty="0">
                <a:latin typeface="+mn-lt"/>
                <a:sym typeface="Symbol" pitchFamily="18" charset="2"/>
              </a:rPr>
              <a:t> be automatic variable</a:t>
            </a:r>
          </a:p>
          <a:p>
            <a:pPr lvl="2"/>
            <a:r>
              <a:rPr lang="en-US" sz="2000" dirty="0">
                <a:latin typeface="+mn-lt"/>
                <a:sym typeface="Symbol" pitchFamily="18" charset="2"/>
              </a:rPr>
              <a:t>Compiler checks</a:t>
            </a:r>
          </a:p>
          <a:p>
            <a:r>
              <a:rPr lang="en-US" sz="2800" dirty="0">
                <a:latin typeface="+mn-lt"/>
                <a:sym typeface="Symbol" pitchFamily="18" charset="2"/>
              </a:rPr>
              <a:t>Reference result may be used wherever an object of same type/class may be used</a:t>
            </a:r>
          </a:p>
          <a:p>
            <a:pPr lvl="2"/>
            <a:r>
              <a:rPr lang="en-US" sz="2000" dirty="0">
                <a:latin typeface="+mn-lt"/>
                <a:sym typeface="Symbol" pitchFamily="18" charset="2"/>
              </a:rPr>
              <a:t>Subject to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const</a:t>
            </a:r>
            <a:r>
              <a:rPr lang="en-US" sz="2000" dirty="0">
                <a:latin typeface="+mn-lt"/>
                <a:sym typeface="Symbol" pitchFamily="18" charset="2"/>
              </a:rPr>
              <a:t> rules</a:t>
            </a:r>
          </a:p>
          <a:p>
            <a:r>
              <a:rPr lang="en-US" sz="2800" dirty="0">
                <a:latin typeface="+mn-lt"/>
                <a:sym typeface="Symbol" pitchFamily="18" charset="2"/>
              </a:rPr>
              <a:t>Especially useful for overloaded 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82000" y="6477000"/>
            <a:ext cx="674504" cy="292744"/>
          </a:xfrm>
          <a:prstGeom prst="rect">
            <a:avLst/>
          </a:prstGeom>
        </p:spPr>
        <p:txBody>
          <a:bodyPr/>
          <a:lstStyle/>
          <a:p>
            <a:fld id="{407AD4FC-A697-4821-A229-B392E96D1190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Rectangle 11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Example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5D11F73D-F682-4052-97C1-BE4FDC94E26E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37888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06731"/>
              </p:ext>
            </p:extLst>
          </p:nvPr>
        </p:nvGraphicFramePr>
        <p:xfrm>
          <a:off x="762000" y="1447800"/>
          <a:ext cx="7037388" cy="495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4" imgW="7078494" imgH="4979104" progId="Word.Document.8">
                  <p:embed/>
                </p:oleObj>
              </mc:Choice>
              <mc:Fallback>
                <p:oleObj name="Document" r:id="rId4" imgW="7078494" imgH="49791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7037388" cy="49545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885" name="Group 5"/>
          <p:cNvGrpSpPr>
            <a:grpSpLocks/>
          </p:cNvGrpSpPr>
          <p:nvPr/>
        </p:nvGrpSpPr>
        <p:grpSpPr bwMode="auto">
          <a:xfrm>
            <a:off x="4343400" y="4524375"/>
            <a:ext cx="4724400" cy="809625"/>
            <a:chOff x="2736" y="2658"/>
            <a:chExt cx="2833" cy="510"/>
          </a:xfrm>
        </p:grpSpPr>
        <p:sp>
          <p:nvSpPr>
            <p:cNvPr id="378886" name="Line 6"/>
            <p:cNvSpPr>
              <a:spLocks noChangeShapeType="1"/>
            </p:cNvSpPr>
            <p:nvPr/>
          </p:nvSpPr>
          <p:spPr bwMode="auto">
            <a:xfrm flipH="1">
              <a:off x="2736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887" name="Text Box 7"/>
            <p:cNvSpPr txBox="1">
              <a:spLocks noChangeArrowheads="1"/>
            </p:cNvSpPr>
            <p:nvPr/>
          </p:nvSpPr>
          <p:spPr bwMode="auto">
            <a:xfrm>
              <a:off x="3061" y="2658"/>
              <a:ext cx="2508" cy="4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5400" tIns="12700" rIns="25400" bIns="12700" anchor="ctr">
              <a:spAutoFit/>
            </a:bodyPr>
            <a:lstStyle/>
            <a:p>
              <a:r>
                <a:rPr lang="en-US" sz="2400" dirty="0">
                  <a:latin typeface="+mn-lt"/>
                </a:rPr>
                <a:t>A promise that these functions</a:t>
              </a:r>
              <a:br>
                <a:rPr lang="en-US" sz="2400" dirty="0">
                  <a:latin typeface="+mn-lt"/>
                </a:rPr>
              </a:br>
              <a:r>
                <a:rPr lang="en-US" sz="2400" dirty="0">
                  <a:latin typeface="+mn-lt"/>
                </a:rPr>
                <a:t>do </a:t>
              </a:r>
              <a:r>
                <a:rPr lang="en-US" sz="2400" i="1" dirty="0">
                  <a:latin typeface="+mn-lt"/>
                </a:rPr>
                <a:t>not</a:t>
              </a:r>
              <a:r>
                <a:rPr lang="en-US" sz="2400" dirty="0">
                  <a:latin typeface="+mn-lt"/>
                </a:rPr>
                <a:t> modify the object at all</a:t>
              </a:r>
            </a:p>
          </p:txBody>
        </p:sp>
      </p:grp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6400800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19400" y="6411118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This sample code is…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375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Example </a:t>
            </a:r>
            <a:r>
              <a:rPr lang="en-US" sz="2800" i="0" dirty="0"/>
              <a:t>(</a:t>
            </a:r>
            <a:r>
              <a:rPr lang="en-US" sz="2800" dirty="0"/>
              <a:t>continued</a:t>
            </a:r>
            <a:r>
              <a:rPr lang="en-US" sz="2800" i="0" dirty="0"/>
              <a:t>)</a:t>
            </a:r>
            <a:endParaRPr lang="en-US" sz="3600" i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400800"/>
            <a:ext cx="903104" cy="381000"/>
          </a:xfrm>
          <a:prstGeom prst="rect">
            <a:avLst/>
          </a:prstGeom>
        </p:spPr>
        <p:txBody>
          <a:bodyPr/>
          <a:lstStyle/>
          <a:p>
            <a:fld id="{9FFFAF60-0E55-49EB-8F0E-F920BBBF6EC5}" type="slidenum">
              <a:rPr lang="en-US"/>
              <a:pPr/>
              <a:t>5</a:t>
            </a:fld>
            <a:endParaRPr lang="en-US" dirty="0"/>
          </a:p>
        </p:txBody>
      </p:sp>
      <p:graphicFrame>
        <p:nvGraphicFramePr>
          <p:cNvPr id="3809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124338"/>
              </p:ext>
            </p:extLst>
          </p:nvPr>
        </p:nvGraphicFramePr>
        <p:xfrm>
          <a:off x="782638" y="2208213"/>
          <a:ext cx="7577137" cy="289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4" imgW="7063270" imgH="2689258" progId="Word.Document.8">
                  <p:embed/>
                </p:oleObj>
              </mc:Choice>
              <mc:Fallback>
                <p:oleObj name="Document" r:id="rId4" imgW="7063270" imgH="26892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r="12871"/>
                      <a:stretch>
                        <a:fillRect/>
                      </a:stretch>
                    </p:blipFill>
                    <p:spPr bwMode="auto">
                      <a:xfrm>
                        <a:off x="782638" y="2208213"/>
                        <a:ext cx="7577137" cy="28908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0933" name="Group 5"/>
          <p:cNvGrpSpPr>
            <a:grpSpLocks/>
          </p:cNvGrpSpPr>
          <p:nvPr/>
        </p:nvGrpSpPr>
        <p:grpSpPr bwMode="auto">
          <a:xfrm rot="2292782">
            <a:off x="4030776" y="3803949"/>
            <a:ext cx="2609850" cy="400050"/>
            <a:chOff x="2784" y="2460"/>
            <a:chExt cx="1644" cy="252"/>
          </a:xfrm>
        </p:grpSpPr>
        <p:sp>
          <p:nvSpPr>
            <p:cNvPr id="380934" name="Line 6"/>
            <p:cNvSpPr>
              <a:spLocks noChangeShapeType="1"/>
            </p:cNvSpPr>
            <p:nvPr/>
          </p:nvSpPr>
          <p:spPr bwMode="auto">
            <a:xfrm flipH="1">
              <a:off x="2784" y="258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35" name="Text Box 7"/>
            <p:cNvSpPr txBox="1">
              <a:spLocks noChangeArrowheads="1"/>
            </p:cNvSpPr>
            <p:nvPr/>
          </p:nvSpPr>
          <p:spPr bwMode="auto">
            <a:xfrm>
              <a:off x="3397" y="2460"/>
              <a:ext cx="1031" cy="252"/>
            </a:xfrm>
            <a:prstGeom prst="rect">
              <a:avLst/>
            </a:prstGeom>
            <a:solidFill>
              <a:srgbClr val="A8A8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5400" tIns="12700" rIns="25400" bIns="12700" anchor="ctr">
              <a:spAutoFit/>
            </a:bodyPr>
            <a:lstStyle/>
            <a:p>
              <a:r>
                <a:rPr lang="en-US" sz="2400" dirty="0">
                  <a:latin typeface="+mn-lt"/>
                </a:rPr>
                <a:t>Same</a:t>
              </a:r>
              <a:r>
                <a:rPr lang="en-US" sz="2400" dirty="0">
                  <a:latin typeface="Arial" charset="0"/>
                </a:rPr>
                <a:t> 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02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Example </a:t>
            </a:r>
            <a:r>
              <a:rPr lang="en-US" sz="2800" i="0" dirty="0"/>
              <a:t>(</a:t>
            </a:r>
            <a:r>
              <a:rPr lang="en-US" sz="2800" dirty="0"/>
              <a:t>continued</a:t>
            </a:r>
            <a:r>
              <a:rPr lang="en-US" sz="2800" i="0" dirty="0"/>
              <a:t>)</a:t>
            </a:r>
            <a:endParaRPr lang="en-US" sz="3600" i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B66A639A-387A-4957-819A-84D62EBB141E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3829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490992"/>
              </p:ext>
            </p:extLst>
          </p:nvPr>
        </p:nvGraphicFramePr>
        <p:xfrm>
          <a:off x="1371600" y="1412875"/>
          <a:ext cx="6300788" cy="544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4" imgW="7078494" imgH="6122918" progId="Word.Document.8">
                  <p:embed/>
                </p:oleObj>
              </mc:Choice>
              <mc:Fallback>
                <p:oleObj name="Document" r:id="rId4" imgW="7078494" imgH="61229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12875"/>
                        <a:ext cx="6300788" cy="54451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2981" name="Group 5"/>
          <p:cNvGrpSpPr>
            <a:grpSpLocks/>
          </p:cNvGrpSpPr>
          <p:nvPr/>
        </p:nvGrpSpPr>
        <p:grpSpPr bwMode="auto">
          <a:xfrm rot="20062595">
            <a:off x="5626733" y="4690366"/>
            <a:ext cx="2624203" cy="461963"/>
            <a:chOff x="2852" y="2443"/>
            <a:chExt cx="1476" cy="291"/>
          </a:xfrm>
        </p:grpSpPr>
        <p:sp>
          <p:nvSpPr>
            <p:cNvPr id="382982" name="Line 6"/>
            <p:cNvSpPr>
              <a:spLocks noChangeShapeType="1"/>
            </p:cNvSpPr>
            <p:nvPr/>
          </p:nvSpPr>
          <p:spPr bwMode="auto">
            <a:xfrm flipH="1">
              <a:off x="2852" y="258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83" name="Text Box 7"/>
            <p:cNvSpPr txBox="1">
              <a:spLocks noChangeArrowheads="1"/>
            </p:cNvSpPr>
            <p:nvPr/>
          </p:nvSpPr>
          <p:spPr bwMode="auto">
            <a:xfrm>
              <a:off x="3476" y="2443"/>
              <a:ext cx="852" cy="291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 i="1" dirty="0">
                  <a:latin typeface="+mn-lt"/>
                </a:rPr>
                <a:t>Not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200" b="1" dirty="0" err="1">
                  <a:latin typeface="+mn-lt"/>
                </a:rPr>
                <a:t>const</a:t>
              </a:r>
              <a:endParaRPr lang="en-US" sz="2200" b="1" i="1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53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Example </a:t>
            </a:r>
            <a:r>
              <a:rPr lang="en-US" sz="2800" i="0" dirty="0"/>
              <a:t>(</a:t>
            </a:r>
            <a:r>
              <a:rPr lang="en-US" sz="2800" dirty="0"/>
              <a:t>continued</a:t>
            </a:r>
            <a:r>
              <a:rPr lang="en-US" sz="2800" i="0" dirty="0"/>
              <a:t>)</a:t>
            </a:r>
            <a:endParaRPr lang="en-US" sz="3600" i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Deeper Look at Classes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C1661025-5482-4C3A-A1E4-EDCAECBD4657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385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664984"/>
              </p:ext>
            </p:extLst>
          </p:nvPr>
        </p:nvGraphicFramePr>
        <p:xfrm>
          <a:off x="783332" y="1274762"/>
          <a:ext cx="6985000" cy="557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Document" r:id="rId4" imgW="7074123" imgH="5655361" progId="Word.Document.8">
                  <p:embed/>
                </p:oleObj>
              </mc:Choice>
              <mc:Fallback>
                <p:oleObj name="Document" r:id="rId4" imgW="7074123" imgH="56553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332" y="1274762"/>
                        <a:ext cx="6985000" cy="5578475"/>
                      </a:xfrm>
                      <a:prstGeom prst="rect">
                        <a:avLst/>
                      </a:prstGeom>
                      <a:solidFill>
                        <a:srgbClr val="F2F09C"/>
                      </a:solidFill>
                      <a:ln>
                        <a:solidFill>
                          <a:schemeClr val="accent2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28" name="Text Box 6"/>
          <p:cNvSpPr txBox="1">
            <a:spLocks noChangeArrowheads="1"/>
          </p:cNvSpPr>
          <p:nvPr/>
        </p:nvSpPr>
        <p:spPr bwMode="auto">
          <a:xfrm rot="19883385">
            <a:off x="5565856" y="3136297"/>
            <a:ext cx="3567668" cy="92333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 err="1">
                <a:solidFill>
                  <a:srgbClr val="0000FF"/>
                </a:solidFill>
                <a:latin typeface="+mn-lt"/>
                <a:cs typeface="Times New Roman" pitchFamily="18" charset="0"/>
              </a:rPr>
              <a:t>const</a:t>
            </a:r>
            <a:r>
              <a:rPr lang="en-US" sz="1800" dirty="0">
                <a:latin typeface="+mn-lt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keyword in function definition, as well as in </a:t>
            </a:r>
            <a:r>
              <a:rPr lang="en-US" sz="1800" b="1" dirty="0">
                <a:solidFill>
                  <a:schemeClr val="accent2"/>
                </a:solidFill>
                <a:latin typeface="+mn-lt"/>
                <a:ea typeface="Times New Roman" pitchFamily="18" charset="0"/>
                <a:cs typeface="AGaramond" pitchFamily="18" charset="0"/>
              </a:rPr>
              <a:t>function prototype </a:t>
            </a:r>
          </a:p>
        </p:txBody>
      </p:sp>
      <p:sp>
        <p:nvSpPr>
          <p:cNvPr id="385029" name="Line 7"/>
          <p:cNvSpPr>
            <a:spLocks noChangeShapeType="1"/>
          </p:cNvSpPr>
          <p:nvPr/>
        </p:nvSpPr>
        <p:spPr bwMode="auto">
          <a:xfrm flipH="1">
            <a:off x="3328802" y="4495800"/>
            <a:ext cx="2462397" cy="1184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8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Example </a:t>
            </a:r>
            <a:r>
              <a:rPr lang="en-US" sz="2800" i="0" dirty="0"/>
              <a:t>(</a:t>
            </a:r>
            <a:r>
              <a:rPr lang="en-US" sz="2800" dirty="0"/>
              <a:t>continued</a:t>
            </a:r>
            <a:r>
              <a:rPr lang="en-US" sz="2800" i="0" dirty="0"/>
              <a:t>)</a:t>
            </a:r>
            <a:endParaRPr lang="en-US" sz="3600" i="0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DC61AAB8-08D9-46A8-808E-93B8F2EAA147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447800" y="1295400"/>
            <a:ext cx="6084888" cy="5464175"/>
            <a:chOff x="1473200" y="1089025"/>
            <a:chExt cx="6084888" cy="5464175"/>
          </a:xfrm>
        </p:grpSpPr>
        <p:graphicFrame>
          <p:nvGraphicFramePr>
            <p:cNvPr id="38707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831715"/>
                </p:ext>
              </p:extLst>
            </p:nvPr>
          </p:nvGraphicFramePr>
          <p:xfrm>
            <a:off x="1473200" y="1089025"/>
            <a:ext cx="6084888" cy="546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Document" r:id="rId4" imgW="7074123" imgH="6340434" progId="Word.Document.8">
                    <p:embed/>
                  </p:oleObj>
                </mc:Choice>
                <mc:Fallback>
                  <p:oleObj name="Document" r:id="rId4" imgW="7074123" imgH="634043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200" y="1089025"/>
                          <a:ext cx="6084888" cy="546417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2"/>
                          </a:solidFill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7077" name="Group 5"/>
            <p:cNvGrpSpPr>
              <a:grpSpLocks/>
            </p:cNvGrpSpPr>
            <p:nvPr/>
          </p:nvGrpSpPr>
          <p:grpSpPr bwMode="auto">
            <a:xfrm rot="1166446">
              <a:off x="3658088" y="1844914"/>
              <a:ext cx="2679700" cy="461963"/>
              <a:chOff x="2784" y="2442"/>
              <a:chExt cx="1688" cy="291"/>
            </a:xfrm>
          </p:grpSpPr>
          <p:sp>
            <p:nvSpPr>
              <p:cNvPr id="387078" name="Line 6"/>
              <p:cNvSpPr>
                <a:spLocks noChangeShapeType="1"/>
              </p:cNvSpPr>
              <p:nvPr/>
            </p:nvSpPr>
            <p:spPr bwMode="auto">
              <a:xfrm flipH="1">
                <a:off x="2784" y="258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79" name="Text Box 7"/>
              <p:cNvSpPr txBox="1">
                <a:spLocks noChangeArrowheads="1"/>
              </p:cNvSpPr>
              <p:nvPr/>
            </p:nvSpPr>
            <p:spPr bwMode="auto">
              <a:xfrm>
                <a:off x="3439" y="2442"/>
                <a:ext cx="1033" cy="291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400" dirty="0">
                    <a:latin typeface="+mn-lt"/>
                  </a:rPr>
                  <a:t>Same here!</a:t>
                </a:r>
              </a:p>
            </p:txBody>
          </p:sp>
        </p:grpSp>
        <p:grpSp>
          <p:nvGrpSpPr>
            <p:cNvPr id="387080" name="Group 8"/>
            <p:cNvGrpSpPr>
              <a:grpSpLocks/>
            </p:cNvGrpSpPr>
            <p:nvPr/>
          </p:nvGrpSpPr>
          <p:grpSpPr bwMode="auto">
            <a:xfrm rot="1166446">
              <a:off x="3817473" y="2950600"/>
              <a:ext cx="2455863" cy="461963"/>
              <a:chOff x="2784" y="2441"/>
              <a:chExt cx="1547" cy="291"/>
            </a:xfrm>
          </p:grpSpPr>
          <p:sp>
            <p:nvSpPr>
              <p:cNvPr id="387081" name="Line 9"/>
              <p:cNvSpPr>
                <a:spLocks noChangeShapeType="1"/>
              </p:cNvSpPr>
              <p:nvPr/>
            </p:nvSpPr>
            <p:spPr bwMode="auto">
              <a:xfrm flipH="1">
                <a:off x="2784" y="258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82" name="Text Box 10"/>
              <p:cNvSpPr txBox="1">
                <a:spLocks noChangeArrowheads="1"/>
              </p:cNvSpPr>
              <p:nvPr/>
            </p:nvSpPr>
            <p:spPr bwMode="auto">
              <a:xfrm>
                <a:off x="3416" y="2441"/>
                <a:ext cx="915" cy="291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400" dirty="0">
                    <a:latin typeface="+mn-lt"/>
                  </a:rPr>
                  <a:t>And here!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02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enlist the aid of the compiler in detecting unwanted changes to </a:t>
            </a:r>
            <a:r>
              <a:rPr lang="en-US" sz="2800" dirty="0" smtClean="0"/>
              <a:t>objects</a:t>
            </a:r>
          </a:p>
          <a:p>
            <a:pPr lvl="1"/>
            <a:r>
              <a:rPr lang="en-US" sz="2400" dirty="0" smtClean="0"/>
              <a:t>The compiler is your friend!</a:t>
            </a:r>
            <a:endParaRPr lang="en-US" sz="2400" dirty="0"/>
          </a:p>
          <a:p>
            <a:r>
              <a:rPr lang="en-US" sz="2800" dirty="0"/>
              <a:t>Widely used in large programming </a:t>
            </a:r>
            <a:r>
              <a:rPr lang="en-US" sz="2800" dirty="0" smtClean="0"/>
              <a:t>projects</a:t>
            </a:r>
            <a:endParaRPr lang="en-US" sz="2400" dirty="0"/>
          </a:p>
          <a:p>
            <a:r>
              <a:rPr lang="en-US" sz="2800" dirty="0"/>
              <a:t>Helps maintain sanity, teamwork, etc.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1196ADE1-D720-4073-8509-2E2122B6746F}" type="slidenum">
              <a:rPr lang="en-US"/>
              <a:pPr/>
              <a:t>9</a:t>
            </a:fld>
            <a:endParaRPr lang="en-US"/>
          </a:p>
        </p:txBody>
      </p:sp>
      <p:sp>
        <p:nvSpPr>
          <p:cNvPr id="389126" name="Text Box 6"/>
          <p:cNvSpPr txBox="1">
            <a:spLocks noChangeArrowheads="1"/>
          </p:cNvSpPr>
          <p:nvPr/>
        </p:nvSpPr>
        <p:spPr bwMode="auto">
          <a:xfrm>
            <a:off x="1219200" y="4843378"/>
            <a:ext cx="5562600" cy="1133644"/>
          </a:xfrm>
          <a:prstGeom prst="rect">
            <a:avLst/>
          </a:prstGeom>
          <a:solidFill>
            <a:srgbClr val="F0C2C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12700" bIns="12700" anchor="ctr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Get used to using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everywhere!</a:t>
            </a:r>
            <a:r>
              <a:rPr lang="en-US" sz="2400" i="1" dirty="0">
                <a:latin typeface="+mn-lt"/>
              </a:rPr>
              <a:t/>
            </a:r>
            <a:br>
              <a:rPr lang="en-US" sz="2400" i="1" dirty="0">
                <a:latin typeface="+mn-lt"/>
              </a:rPr>
            </a:br>
            <a:r>
              <a:rPr lang="en-US" sz="2400" i="1" dirty="0">
                <a:latin typeface="+mn-lt"/>
              </a:rPr>
              <a:t/>
            </a:r>
            <a:br>
              <a:rPr lang="en-US" sz="2400" i="1" dirty="0">
                <a:latin typeface="+mn-lt"/>
              </a:rPr>
            </a:br>
            <a:r>
              <a:rPr lang="en-US" sz="2400" dirty="0">
                <a:latin typeface="+mn-lt"/>
              </a:rPr>
              <a:t>For methods, parameters, etc.</a:t>
            </a:r>
          </a:p>
        </p:txBody>
      </p:sp>
    </p:spTree>
    <p:extLst>
      <p:ext uri="{BB962C8B-B14F-4D97-AF65-F5344CB8AC3E}">
        <p14:creationId xmlns:p14="http://schemas.microsoft.com/office/powerpoint/2010/main" val="120640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6" grpId="0" animBg="1"/>
    </p:bldLst>
  </p:timing>
</p:sld>
</file>

<file path=ppt/theme/theme1.xml><?xml version="1.0" encoding="utf-8"?>
<a:theme xmlns:a="http://schemas.openxmlformats.org/drawingml/2006/main" name="Ciaraldi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CiaraldiPortrait</Template>
  <TotalTime>3400</TotalTime>
  <Words>1053</Words>
  <Application>Microsoft Office PowerPoint</Application>
  <PresentationFormat>On-screen Show (4:3)</PresentationFormat>
  <Paragraphs>267</Paragraphs>
  <Slides>32</Slides>
  <Notes>31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52" baseType="lpstr">
      <vt:lpstr>AGaramond</vt:lpstr>
      <vt:lpstr>Arial</vt:lpstr>
      <vt:lpstr>Arial Black</vt:lpstr>
      <vt:lpstr>Calibri</vt:lpstr>
      <vt:lpstr>Comic Sans MS</vt:lpstr>
      <vt:lpstr>Courier New</vt:lpstr>
      <vt:lpstr>Lucida Console</vt:lpstr>
      <vt:lpstr>Monotype Sorts</vt:lpstr>
      <vt:lpstr>Symbol</vt:lpstr>
      <vt:lpstr>Tahoma</vt:lpstr>
      <vt:lpstr>Times New Roman</vt:lpstr>
      <vt:lpstr>Wingdings</vt:lpstr>
      <vt:lpstr>CiaraldiPortrait</vt:lpstr>
      <vt:lpstr>1_Contemporary Portrait</vt:lpstr>
      <vt:lpstr>2_Contemporary Portrait</vt:lpstr>
      <vt:lpstr>3_Contemporary Portrait</vt:lpstr>
      <vt:lpstr>4_Contemporary Portrait</vt:lpstr>
      <vt:lpstr>5_Contemporary Portrait</vt:lpstr>
      <vt:lpstr>6_Contemporary Portrait</vt:lpstr>
      <vt:lpstr>Document</vt:lpstr>
      <vt:lpstr>CS2303: Systems Programming Concepts</vt:lpstr>
      <vt:lpstr>const Objects &amp; const Member Functions</vt:lpstr>
      <vt:lpstr>const Member Functions</vt:lpstr>
      <vt:lpstr>const Example</vt:lpstr>
      <vt:lpstr>const Example (continued)</vt:lpstr>
      <vt:lpstr>const Example (continued)</vt:lpstr>
      <vt:lpstr>const Example (continued)</vt:lpstr>
      <vt:lpstr>const Example (continued)</vt:lpstr>
      <vt:lpstr>Purpose of const</vt:lpstr>
      <vt:lpstr>Default Memberwise Assignment</vt:lpstr>
      <vt:lpstr>Default Memberwise Assignment – Example</vt:lpstr>
      <vt:lpstr>Default Memberwise Assignment (continued)</vt:lpstr>
      <vt:lpstr>Default Memberwise Assignment (continued)</vt:lpstr>
      <vt:lpstr>But …</vt:lpstr>
      <vt:lpstr>Default Memberwise Assignment (concluded)</vt:lpstr>
      <vt:lpstr>Copy Constructor</vt:lpstr>
      <vt:lpstr>Purpose of Copy Constructor</vt:lpstr>
      <vt:lpstr>Copy Constructors</vt:lpstr>
      <vt:lpstr>Copy Constructor</vt:lpstr>
      <vt:lpstr>Default Copy Constructor</vt:lpstr>
      <vt:lpstr>Copy Constructor</vt:lpstr>
      <vt:lpstr>Usage of Copy Constructor</vt:lpstr>
      <vt:lpstr>The this Pointer</vt:lpstr>
      <vt:lpstr>Using the this Pointer</vt:lpstr>
      <vt:lpstr>Example using this</vt:lpstr>
      <vt:lpstr>Example using this (continued)</vt:lpstr>
      <vt:lpstr>Another Example Using this</vt:lpstr>
      <vt:lpstr>Example Using this (cont.) </vt:lpstr>
      <vt:lpstr>Example Using this (cont.)</vt:lpstr>
      <vt:lpstr>Cascaded member-function calls</vt:lpstr>
      <vt:lpstr>Cascaded calls (continued)</vt:lpstr>
      <vt:lpstr>Reference Result</vt:lpstr>
    </vt:vector>
  </TitlesOfParts>
  <Company>WPI Dept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Ciaraldi, Michael J</cp:lastModifiedBy>
  <cp:revision>319</cp:revision>
  <dcterms:created xsi:type="dcterms:W3CDTF">2000-03-15T17:46:46Z</dcterms:created>
  <dcterms:modified xsi:type="dcterms:W3CDTF">2017-09-24T20:04:33Z</dcterms:modified>
</cp:coreProperties>
</file>