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7" r:id="rId2"/>
    <p:sldMasterId id="2147483749" r:id="rId3"/>
    <p:sldMasterId id="2147483761" r:id="rId4"/>
    <p:sldMasterId id="2147483773" r:id="rId5"/>
    <p:sldMasterId id="2147483785" r:id="rId6"/>
    <p:sldMasterId id="2147483797" r:id="rId7"/>
  </p:sldMasterIdLst>
  <p:notesMasterIdLst>
    <p:notesMasterId r:id="rId30"/>
  </p:notesMasterIdLst>
  <p:handoutMasterIdLst>
    <p:handoutMasterId r:id="rId31"/>
  </p:handoutMasterIdLst>
  <p:sldIdLst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4" r:id="rId29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3" autoAdjust="0"/>
    <p:restoredTop sz="88851" autoAdjust="0"/>
  </p:normalViewPr>
  <p:slideViewPr>
    <p:cSldViewPr>
      <p:cViewPr>
        <p:scale>
          <a:sx n="157" d="100"/>
          <a:sy n="157" d="100"/>
        </p:scale>
        <p:origin x="-211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B1DE4DA-F036-4C41-AA70-DB958C7AA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D97A6F2-4C2E-435D-9FD2-6AF184A76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F1C43-35A9-4942-A796-DE3469E4D4B3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06427-DD24-434C-BD88-21EA206BF17B}" type="slidenum">
              <a:rPr lang="en-US"/>
              <a:pPr/>
              <a:t>11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C1E3-C896-458F-BB80-C4B9CE9D66CD}" type="slidenum">
              <a:rPr lang="en-US"/>
              <a:pPr/>
              <a:t>12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7FCF3-7BA9-454D-9B22-4E476D5ED681}" type="slidenum">
              <a:rPr lang="en-US"/>
              <a:pPr/>
              <a:t>13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8D55D-E985-4EA3-BFAF-4B10A6F92ED1}" type="slidenum">
              <a:rPr lang="en-US"/>
              <a:pPr/>
              <a:t>14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488D8-6CF8-435B-9D74-6C594478BEB4}" type="slidenum">
              <a:rPr lang="en-US"/>
              <a:pPr/>
              <a:t>15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7DEBE-A213-4289-9676-5E3B5CE49D91}" type="slidenum">
              <a:rPr lang="en-US"/>
              <a:pPr/>
              <a:t>16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9D19C-2721-47CC-BED0-BE8CE88F43A0}" type="slidenum">
              <a:rPr lang="en-US"/>
              <a:pPr/>
              <a:t>17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C94-215A-4A06-B809-1069A9A20F27}" type="slidenum">
              <a:rPr lang="en-US"/>
              <a:pPr/>
              <a:t>18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90AA1-2F67-4422-A4A4-C20EF4A9DD0D}" type="slidenum">
              <a:rPr lang="en-US"/>
              <a:pPr/>
              <a:t>19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27A1B-4A07-4719-8587-7E9321E6DC8A}" type="slidenum">
              <a:rPr lang="en-US"/>
              <a:pPr/>
              <a:t>20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F1C43-35A9-4942-A796-DE3469E4D4B3}" type="slidenum">
              <a:rPr lang="en-US"/>
              <a:pPr/>
              <a:t>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C2694-EBE1-46BA-8A90-F41FEAD5A364}" type="slidenum">
              <a:rPr lang="en-US"/>
              <a:pPr/>
              <a:t>21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34C71-D037-440A-B2A2-C61EA33D022E}" type="slidenum">
              <a:rPr lang="en-US"/>
              <a:pPr/>
              <a:t>22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CB253-4527-4462-8E4D-972D747A1596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33F2E-DBEA-446E-99D8-C76A769BA9AE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ADFC-B477-4D1B-BABD-59992C999938}" type="slidenum">
              <a:rPr lang="en-US"/>
              <a:pPr/>
              <a:t>6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76AEE-EDA5-4C88-A5DD-F72E12F736D3}" type="slidenum">
              <a:rPr lang="en-US"/>
              <a:pPr/>
              <a:t>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2508C-1679-40EE-BF88-DE1FBDD64059}" type="slidenum">
              <a:rPr lang="en-US"/>
              <a:pPr/>
              <a:t>8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8FC73-E12F-4E76-8A83-EC281DC0BF58}" type="slidenum">
              <a:rPr lang="en-US"/>
              <a:pPr/>
              <a:t>9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816E2-3B48-49AE-AAF7-036CE3FEE26A}" type="slidenum">
              <a:rPr lang="en-US"/>
              <a:pPr/>
              <a:t>10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99D5C6C-EADD-484E-BE61-0A9425BC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93699-1A17-46F6-B75B-F191F0A5E4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2E80-6C32-4F1E-B971-8805B7C374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D5C6C-EADD-484E-BE61-0A9425BC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CD0158C-6C43-435F-BD8F-90729E271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Polymorphism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6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96C8F-016F-4A28-8F63-02F657026C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F38E6-5F30-4101-AE68-ED51633C4C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40BD9-E195-48C5-AB95-287D214AB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AC036-AC71-4B82-BCA3-6576C8A0F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59CE2-F01B-46C4-B1A7-4534DF933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0F14-A932-4716-9B38-D8F1EB9CA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4CC4F-4227-439F-BC75-AF14D13F1F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62A00-D849-471D-99BD-4A5FA6AC71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99D5C6C-EADD-484E-BE61-0A9425BCB2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809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590800"/>
            <a:ext cx="8839200" cy="2209800"/>
          </a:xfrm>
        </p:spPr>
        <p:txBody>
          <a:bodyPr/>
          <a:lstStyle/>
          <a:p>
            <a:r>
              <a:rPr lang="en-US" dirty="0" smtClean="0"/>
              <a:t>Class 17</a:t>
            </a:r>
          </a:p>
          <a:p>
            <a:r>
              <a:rPr lang="en-US" dirty="0" smtClean="0"/>
              <a:t>Polymorphism</a:t>
            </a:r>
          </a:p>
          <a:p>
            <a:endParaRPr lang="en-US" dirty="0" smtClean="0"/>
          </a:p>
          <a:p>
            <a:r>
              <a:rPr lang="en-US" sz="2000" dirty="0"/>
              <a:t>Thanks for Prof. Lauer for an earlier version of these slides.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smtClean="0"/>
              <a:t>2005-2017, </a:t>
            </a:r>
            <a:r>
              <a:rPr lang="en-US" dirty="0" smtClean="0"/>
              <a:t>Michael J. Ciaraldi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</a:t>
            </a:r>
            <a:r>
              <a:rPr lang="en-US" sz="4000" i="0" dirty="0"/>
              <a:t>virtual</a:t>
            </a:r>
            <a:r>
              <a:rPr lang="en-US" sz="3600" dirty="0"/>
              <a:t>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6FA7AE-70D8-4FF8-94AA-258E22DA5C0C}" type="slidenum">
              <a:rPr lang="en-US"/>
              <a:pPr/>
              <a:t>10</a:t>
            </a:fld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quarter" idx="13"/>
          </p:nvPr>
        </p:nvSpPr>
        <p:spPr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A derived class may </a:t>
            </a:r>
            <a:r>
              <a:rPr lang="en-US" sz="2400" i="1" dirty="0">
                <a:latin typeface="+mn-lt"/>
              </a:rPr>
              <a:t>optionally</a:t>
            </a:r>
            <a:r>
              <a:rPr lang="en-US" sz="2400" dirty="0">
                <a:latin typeface="+mn-lt"/>
              </a:rPr>
              <a:t> override a virtual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not, base class method is used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00600" y="1845424"/>
            <a:ext cx="3886200" cy="3959033"/>
          </a:xfrm>
        </p:spPr>
        <p:txBody>
          <a:bodyPr wrap="none">
            <a:spAutoFit/>
          </a:bodyPr>
          <a:lstStyle/>
          <a:p>
            <a:pPr defTabSz="228600"/>
            <a:r>
              <a:rPr lang="en-US" dirty="0"/>
              <a:t>class Shape {</a:t>
            </a:r>
          </a:p>
          <a:p>
            <a:pPr defTabSz="228600"/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virtual </a:t>
            </a:r>
            <a:r>
              <a:rPr lang="en-US" dirty="0"/>
              <a:t>void Rotate();</a:t>
            </a:r>
            <a:br>
              <a:rPr lang="en-US" dirty="0"/>
            </a:br>
            <a:r>
              <a:rPr lang="en-US" dirty="0" smtClean="0"/>
              <a:t>	virtual </a:t>
            </a:r>
            <a:r>
              <a:rPr lang="en-US" dirty="0"/>
              <a:t>void Draw();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/>
            <a:r>
              <a:rPr lang="en-US" dirty="0"/>
              <a:t>}</a:t>
            </a:r>
          </a:p>
          <a:p>
            <a:pPr defTabSz="228600"/>
            <a:r>
              <a:rPr lang="en-US" dirty="0"/>
              <a:t>class Line: public Shape {</a:t>
            </a:r>
          </a:p>
          <a:p>
            <a:pPr defTabSz="228600"/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Rotate();</a:t>
            </a:r>
            <a:br>
              <a:rPr lang="en-US" dirty="0"/>
            </a:br>
            <a:r>
              <a:rPr lang="en-US" dirty="0"/>
              <a:t>//Use base class Draw method</a:t>
            </a:r>
            <a:br>
              <a:rPr lang="en-US" dirty="0"/>
            </a:br>
            <a:r>
              <a:rPr lang="en-US" dirty="0"/>
              <a:t>...</a:t>
            </a:r>
          </a:p>
          <a:p>
            <a:pPr defTabSz="228600"/>
            <a:r>
              <a:rPr lang="en-US" dirty="0"/>
              <a:t>}</a:t>
            </a:r>
          </a:p>
          <a:p>
            <a:pPr defTabSz="22860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Polymorphism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Ability to declare functions/methods as </a:t>
            </a:r>
            <a:r>
              <a:rPr lang="en-US" sz="2800" i="1" dirty="0">
                <a:latin typeface="+mn-lt"/>
              </a:rPr>
              <a:t>virtual</a:t>
            </a:r>
            <a:r>
              <a:rPr lang="en-US" sz="2800" dirty="0">
                <a:latin typeface="+mn-lt"/>
              </a:rPr>
              <a:t> is one of the central elements of </a:t>
            </a:r>
            <a:r>
              <a:rPr lang="en-US" sz="2800" i="1" dirty="0">
                <a:latin typeface="+mn-lt"/>
              </a:rPr>
              <a:t>polymorphism</a:t>
            </a:r>
            <a:r>
              <a:rPr lang="en-US" sz="2800" dirty="0">
                <a:latin typeface="+mn-lt"/>
              </a:rPr>
              <a:t> in </a:t>
            </a:r>
            <a:r>
              <a:rPr lang="en-US" sz="2800" i="1" dirty="0">
                <a:latin typeface="+mn-lt"/>
              </a:rPr>
              <a:t>C++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Polymorphism:–</a:t>
            </a:r>
            <a:r>
              <a:rPr lang="en-US" sz="2800" dirty="0">
                <a:latin typeface="+mn-lt"/>
              </a:rPr>
              <a:t> from the Greek “having multiple forms”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In programming languages, the ability to assign a different meaning or usage to something in different contexts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533400"/>
            <a:ext cx="1882438" cy="584775"/>
          </a:xfrm>
          <a:prstGeom prst="rect">
            <a:avLst/>
          </a:prstGeom>
          <a:solidFill>
            <a:srgbClr val="CFEFC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Definition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from D&amp;D on </a:t>
            </a:r>
            <a:r>
              <a:rPr lang="en-US" sz="4000" b="1">
                <a:latin typeface="Courier New" pitchFamily="49" charset="0"/>
              </a:rPr>
              <a:t>virtual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virtual function is called by name of a specific object </a:t>
            </a:r>
          </a:p>
          <a:p>
            <a:pPr lvl="1"/>
            <a:r>
              <a:rPr lang="en-US" sz="2400" dirty="0"/>
              <a:t>using the dot member-selection operator (e.g., </a:t>
            </a:r>
            <a:r>
              <a:rPr lang="en-US" sz="2400" b="1" dirty="0" err="1">
                <a:latin typeface="Courier New" pitchFamily="49" charset="0"/>
              </a:rPr>
              <a:t>squareObject.draw</a:t>
            </a:r>
            <a:r>
              <a:rPr lang="en-US" sz="2400" b="1" dirty="0">
                <a:latin typeface="Courier New" pitchFamily="49" charset="0"/>
              </a:rPr>
              <a:t>()</a:t>
            </a:r>
            <a:r>
              <a:rPr lang="en-US" sz="2400" dirty="0"/>
              <a:t> ), </a:t>
            </a:r>
          </a:p>
          <a:p>
            <a:r>
              <a:rPr lang="en-US" sz="2800" b="1" dirty="0"/>
              <a:t>… </a:t>
            </a:r>
            <a:r>
              <a:rPr lang="en-US" sz="2800" dirty="0"/>
              <a:t>the function invocation is resolved at compile time</a:t>
            </a:r>
          </a:p>
          <a:p>
            <a:pPr lvl="1"/>
            <a:r>
              <a:rPr lang="en-US" sz="2400" dirty="0"/>
              <a:t>This is static binding, </a:t>
            </a:r>
            <a:r>
              <a:rPr lang="en-US" sz="2400" i="1" dirty="0"/>
              <a:t>not</a:t>
            </a:r>
            <a:r>
              <a:rPr lang="en-US" sz="2400" dirty="0"/>
              <a:t> polymorphic behavior!</a:t>
            </a:r>
          </a:p>
          <a:p>
            <a:r>
              <a:rPr lang="en-US" sz="2800" dirty="0"/>
              <a:t>Dynamic binding with virtual functions only occurs from </a:t>
            </a:r>
            <a:r>
              <a:rPr lang="en-US" sz="2800" i="1" dirty="0"/>
              <a:t>pointer</a:t>
            </a:r>
            <a:r>
              <a:rPr lang="en-US" sz="2800" dirty="0"/>
              <a:t> and </a:t>
            </a:r>
            <a:r>
              <a:rPr lang="en-US" sz="2800" i="1" dirty="0"/>
              <a:t>reference</a:t>
            </a:r>
            <a:r>
              <a:rPr lang="en-US" sz="2800" dirty="0"/>
              <a:t> handles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362200" y="6026150"/>
            <a:ext cx="4141355" cy="830997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Have not been able to verify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 any other source</a:t>
            </a:r>
            <a:r>
              <a:rPr lang="en-US" sz="2400" dirty="0" smtClean="0">
                <a:latin typeface="+mn-lt"/>
              </a:rPr>
              <a:t>!?</a:t>
            </a:r>
            <a:endParaRPr lang="en-US" sz="2400" dirty="0">
              <a:latin typeface="+mn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4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Summary – </a:t>
            </a:r>
            <a:r>
              <a:rPr lang="en-US" dirty="0" smtClean="0"/>
              <a:t>Base </a:t>
            </a:r>
            <a:r>
              <a:rPr lang="en-US" dirty="0"/>
              <a:t>and Derived Class Pointers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524000"/>
            <a:ext cx="7896225" cy="524574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Base-class pointer pointing to base-class object</a:t>
            </a:r>
          </a:p>
          <a:p>
            <a:pPr lvl="1"/>
            <a:r>
              <a:rPr lang="en-US" sz="2400" i="1" dirty="0"/>
              <a:t>Straightforward</a:t>
            </a:r>
            <a:endParaRPr lang="en-US" sz="2400" dirty="0"/>
          </a:p>
          <a:p>
            <a:r>
              <a:rPr lang="en-US" sz="2800" dirty="0"/>
              <a:t>Derived-class pointer pointing to derived-class object</a:t>
            </a:r>
          </a:p>
          <a:p>
            <a:pPr lvl="1"/>
            <a:r>
              <a:rPr lang="en-US" sz="2400" i="1" dirty="0"/>
              <a:t>Straightforward</a:t>
            </a:r>
          </a:p>
          <a:p>
            <a:r>
              <a:rPr lang="en-US" sz="2800" dirty="0"/>
              <a:t>Base-class pointer pointing to derived-class object</a:t>
            </a:r>
          </a:p>
          <a:p>
            <a:pPr lvl="1"/>
            <a:r>
              <a:rPr lang="en-US" sz="2400" i="1" dirty="0"/>
              <a:t>Safe</a:t>
            </a:r>
          </a:p>
          <a:p>
            <a:pPr lvl="1"/>
            <a:r>
              <a:rPr lang="en-US" sz="2400" i="1" dirty="0"/>
              <a:t>Can access non-virtual methods of only base-class</a:t>
            </a:r>
          </a:p>
          <a:p>
            <a:pPr lvl="1"/>
            <a:r>
              <a:rPr lang="en-US" sz="2400" i="1" dirty="0"/>
              <a:t>Can access virtual methods of derived class </a:t>
            </a:r>
          </a:p>
          <a:p>
            <a:r>
              <a:rPr lang="en-US" sz="2800" dirty="0"/>
              <a:t>Derived-class pointer pointing to base-class object</a:t>
            </a:r>
          </a:p>
          <a:p>
            <a:pPr lvl="1"/>
            <a:r>
              <a:rPr lang="en-US" sz="2400" i="1" dirty="0"/>
              <a:t>Compilation error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391400" cy="1143000"/>
          </a:xfrm>
        </p:spPr>
        <p:txBody>
          <a:bodyPr/>
          <a:lstStyle/>
          <a:p>
            <a:r>
              <a:rPr lang="en-US" dirty="0" smtClean="0"/>
              <a:t>Abstract Classes and Pure Virtual Functions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and Concrete Classes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Abstract Class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Class from which it is never intended to instantiate any objects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Incomplete—derived classes must define the “missing pieces”.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Too generic to define real objects.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Normally used as base classes and called </a:t>
            </a:r>
            <a:r>
              <a:rPr lang="en-US" i="1" dirty="0"/>
              <a:t>abstract base classes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appropriate base class frameworks from which other classes can inherit.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Concrete Classes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Classes used to instantiate objects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Must provide implementation for every member function they define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6553200" y="2822576"/>
            <a:ext cx="1619250" cy="466725"/>
          </a:xfrm>
          <a:prstGeom prst="rect">
            <a:avLst/>
          </a:prstGeom>
          <a:solidFill>
            <a:srgbClr val="A8A8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Definitions</a:t>
            </a:r>
          </a:p>
        </p:txBody>
      </p:sp>
      <p:sp>
        <p:nvSpPr>
          <p:cNvPr id="403463" name="Line 7"/>
          <p:cNvSpPr>
            <a:spLocks noChangeShapeType="1"/>
          </p:cNvSpPr>
          <p:nvPr/>
        </p:nvSpPr>
        <p:spPr bwMode="auto">
          <a:xfrm flipH="1" flipV="1">
            <a:off x="2667000" y="2057400"/>
            <a:ext cx="3886200" cy="998538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464" name="Line 8"/>
          <p:cNvSpPr>
            <a:spLocks noChangeShapeType="1"/>
          </p:cNvSpPr>
          <p:nvPr/>
        </p:nvSpPr>
        <p:spPr bwMode="auto">
          <a:xfrm flipH="1">
            <a:off x="2819400" y="3055938"/>
            <a:ext cx="3729038" cy="1668462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172200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Pure</a:t>
            </a:r>
            <a:r>
              <a:rPr lang="en-US" dirty="0"/>
              <a:t> </a:t>
            </a:r>
            <a:r>
              <a:rPr lang="en-US" i="0" dirty="0"/>
              <a:t>virtual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055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 class is made </a:t>
            </a:r>
            <a:r>
              <a:rPr lang="en-US" sz="2800" i="1" dirty="0">
                <a:latin typeface="+mn-lt"/>
              </a:rPr>
              <a:t>abstract</a:t>
            </a:r>
            <a:r>
              <a:rPr lang="en-US" sz="2800" dirty="0">
                <a:latin typeface="+mn-lt"/>
              </a:rPr>
              <a:t> by declaring one or more of its </a:t>
            </a:r>
            <a:r>
              <a:rPr lang="en-US" sz="2800" i="1" dirty="0">
                <a:latin typeface="+mn-lt"/>
              </a:rPr>
              <a:t>virtual</a:t>
            </a:r>
            <a:r>
              <a:rPr lang="en-US" sz="2800" dirty="0">
                <a:latin typeface="+mn-lt"/>
              </a:rPr>
              <a:t> functions to be “pure”</a:t>
            </a:r>
          </a:p>
          <a:p>
            <a:pPr lvl="1"/>
            <a:r>
              <a:rPr lang="en-US" sz="2400" dirty="0">
                <a:latin typeface="+mn-lt"/>
              </a:rPr>
              <a:t>I.e., by placing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"= 0"</a:t>
            </a:r>
            <a:r>
              <a:rPr lang="en-US" sz="2400" dirty="0">
                <a:latin typeface="+mn-lt"/>
              </a:rPr>
              <a:t> in its </a:t>
            </a:r>
            <a:r>
              <a:rPr lang="en-US" sz="2400" dirty="0" smtClean="0">
                <a:latin typeface="+mn-lt"/>
              </a:rPr>
              <a:t>declaration</a:t>
            </a:r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Example</a:t>
            </a:r>
          </a:p>
          <a:p>
            <a:pPr lvl="1">
              <a:buFontTx/>
              <a:buNone/>
            </a:pPr>
            <a:r>
              <a:rPr lang="en-US" sz="2400" i="1" dirty="0">
                <a:latin typeface="+mn-lt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void draw()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latin typeface="+mn-lt"/>
            </a:endParaRP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"= 0"</a:t>
            </a:r>
            <a:r>
              <a:rPr lang="en-US" sz="2400" dirty="0">
                <a:latin typeface="+mn-lt"/>
              </a:rPr>
              <a:t> is known as a </a:t>
            </a:r>
            <a:r>
              <a:rPr lang="en-US" sz="2400" i="1" dirty="0">
                <a:latin typeface="+mn-lt"/>
              </a:rPr>
              <a:t>pure </a:t>
            </a:r>
            <a:r>
              <a:rPr lang="en-US" sz="2400" i="1" dirty="0" err="1">
                <a:latin typeface="+mn-lt"/>
              </a:rPr>
              <a:t>specifier</a:t>
            </a:r>
            <a:r>
              <a:rPr lang="en-US" sz="2400" dirty="0">
                <a:latin typeface="+mn-lt"/>
              </a:rPr>
              <a:t>.</a:t>
            </a:r>
          </a:p>
          <a:p>
            <a:pPr lvl="1"/>
            <a:r>
              <a:rPr lang="en-US" sz="2400" dirty="0">
                <a:latin typeface="+mn-lt"/>
              </a:rPr>
              <a:t>Tells compiler that there </a:t>
            </a:r>
            <a:r>
              <a:rPr lang="en-US" sz="2400" i="1" dirty="0">
                <a:latin typeface="+mn-lt"/>
              </a:rPr>
              <a:t>is no</a:t>
            </a:r>
            <a:r>
              <a:rPr lang="en-US" sz="2400" dirty="0">
                <a:latin typeface="+mn-lt"/>
              </a:rPr>
              <a:t> implementation.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Functions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i="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667250"/>
          </a:xfrm>
        </p:spPr>
        <p:txBody>
          <a:bodyPr/>
          <a:lstStyle/>
          <a:p>
            <a:r>
              <a:rPr lang="en-US" sz="2800" i="1" dirty="0">
                <a:latin typeface="+mn-lt"/>
              </a:rPr>
              <a:t>Concrete</a:t>
            </a:r>
            <a:r>
              <a:rPr lang="en-US" sz="2800" dirty="0">
                <a:latin typeface="+mn-lt"/>
              </a:rPr>
              <a:t> derived class must override </a:t>
            </a:r>
            <a:r>
              <a:rPr lang="en-US" sz="2800" i="1" dirty="0">
                <a:latin typeface="+mn-lt"/>
              </a:rPr>
              <a:t>all</a:t>
            </a:r>
            <a:r>
              <a:rPr lang="en-US" sz="2800" dirty="0">
                <a:latin typeface="+mn-lt"/>
              </a:rPr>
              <a:t> base-class pure </a:t>
            </a:r>
            <a:r>
              <a:rPr lang="en-US" sz="2800" i="1" dirty="0">
                <a:latin typeface="+mn-lt"/>
              </a:rPr>
              <a:t>virtual</a:t>
            </a: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functions</a:t>
            </a:r>
          </a:p>
          <a:p>
            <a:pPr lvl="1"/>
            <a:r>
              <a:rPr lang="en-US" sz="2400" dirty="0">
                <a:latin typeface="+mn-lt"/>
              </a:rPr>
              <a:t>with concrete implementations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If any pure virtual function is not overridden, the derived-class will also be </a:t>
            </a:r>
            <a:r>
              <a:rPr lang="en-US" sz="2800" i="1" dirty="0">
                <a:latin typeface="+mn-lt"/>
              </a:rPr>
              <a:t>abstract</a:t>
            </a:r>
          </a:p>
          <a:p>
            <a:pPr lvl="1"/>
            <a:r>
              <a:rPr lang="en-US" sz="2400" dirty="0">
                <a:latin typeface="+mn-lt"/>
              </a:rPr>
              <a:t>Compiler will refuse to create any objects of the class</a:t>
            </a:r>
          </a:p>
          <a:p>
            <a:pPr lvl="1"/>
            <a:r>
              <a:rPr lang="en-US" sz="2400" dirty="0">
                <a:latin typeface="+mn-lt"/>
              </a:rPr>
              <a:t>Cannot call a constructor</a:t>
            </a:r>
            <a:r>
              <a:rPr lang="en-US" sz="2400" dirty="0" smtClean="0">
                <a:latin typeface="+mn-lt"/>
              </a:rPr>
              <a:t>!</a:t>
            </a:r>
          </a:p>
          <a:p>
            <a:r>
              <a:rPr lang="en-US" sz="2800" dirty="0" smtClean="0"/>
              <a:t>In Java, all functions are virtual.</a:t>
            </a:r>
          </a:p>
          <a:p>
            <a:pPr lvl="1"/>
            <a:r>
              <a:rPr lang="en-US" sz="2400" dirty="0" smtClean="0"/>
              <a:t>If no body, must be declared abstract.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it does not make sense for base class to have an implementation of a function</a:t>
            </a:r>
          </a:p>
          <a:p>
            <a:pPr lvl="1"/>
            <a:endParaRPr lang="en-US" sz="2400" dirty="0"/>
          </a:p>
          <a:p>
            <a:r>
              <a:rPr lang="en-US" sz="2800" dirty="0"/>
              <a:t>Software design requires </a:t>
            </a:r>
            <a:r>
              <a:rPr lang="en-US" sz="2800" i="1" dirty="0"/>
              <a:t>all</a:t>
            </a:r>
            <a:r>
              <a:rPr lang="en-US" sz="2800" dirty="0"/>
              <a:t> concrete derived classes to implement the function</a:t>
            </a:r>
          </a:p>
          <a:p>
            <a:pPr lvl="2"/>
            <a:r>
              <a:rPr lang="en-US" sz="2400" dirty="0"/>
              <a:t>Themselves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This?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define a </a:t>
            </a:r>
            <a:r>
              <a:rPr lang="en-US" sz="2800" i="1" dirty="0"/>
              <a:t>common public interface</a:t>
            </a:r>
            <a:r>
              <a:rPr lang="en-US" sz="2800" dirty="0"/>
              <a:t> for the various classes in a class hierarchy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framework for abstractions defined in our software system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The heart of </a:t>
            </a:r>
            <a:r>
              <a:rPr lang="en-US" sz="2800" i="1" dirty="0"/>
              <a:t>object-oriented programming</a:t>
            </a:r>
            <a:endParaRPr lang="en-US" sz="28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Simplifies a lot of big software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Enables code re-use in a major way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Readable, maintainable, adaptable code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601200" cy="1143000"/>
          </a:xfrm>
        </p:spPr>
        <p:txBody>
          <a:bodyPr/>
          <a:lstStyle/>
          <a:p>
            <a:r>
              <a:rPr lang="en-US" dirty="0" smtClean="0"/>
              <a:t>Review—Accessing </a:t>
            </a:r>
            <a:r>
              <a:rPr lang="en-US" dirty="0"/>
              <a:t>Members of</a:t>
            </a:r>
            <a:br>
              <a:rPr lang="en-US" dirty="0"/>
            </a:br>
            <a:r>
              <a:rPr lang="en-US" dirty="0"/>
              <a:t>Base and Derived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2</a:t>
            </a:fld>
            <a:endParaRPr lang="en-US"/>
          </a:p>
        </p:txBody>
      </p:sp>
      <p:sp>
        <p:nvSpPr>
          <p:cNvPr id="374790" name="Rectangle 6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828799"/>
            <a:ext cx="3886200" cy="4419599"/>
          </a:xfrm>
        </p:spPr>
        <p:txBody>
          <a:bodyPr>
            <a:normAutofit/>
          </a:bodyPr>
          <a:lstStyle/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class B {</a:t>
            </a:r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m();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n();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}	// class B</a:t>
            </a:r>
          </a:p>
          <a:p>
            <a:pPr defTabSz="228600">
              <a:lnSpc>
                <a:spcPct val="90000"/>
              </a:lnSpc>
              <a:buFontTx/>
              <a:buNone/>
            </a:pPr>
            <a:endParaRPr lang="en-US" dirty="0"/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class D: public B {</a:t>
            </a:r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 smtClean="0"/>
              <a:t>	public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m();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p();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}	// class 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00600" y="1845424"/>
            <a:ext cx="3886200" cy="4402975"/>
          </a:xfrm>
        </p:spPr>
        <p:txBody>
          <a:bodyPr>
            <a:normAutofit/>
          </a:bodyPr>
          <a:lstStyle/>
          <a:p>
            <a:pPr defTabSz="228600">
              <a:lnSpc>
                <a:spcPct val="90000"/>
              </a:lnSpc>
            </a:pPr>
            <a:r>
              <a:rPr lang="en-US" dirty="0" err="1" smtClean="0"/>
              <a:t>B_obj.m</a:t>
            </a:r>
            <a:r>
              <a:rPr lang="en-US" dirty="0"/>
              <a:t>() 	//B’s m()</a:t>
            </a:r>
            <a:br>
              <a:rPr lang="en-US" dirty="0"/>
            </a:br>
            <a:r>
              <a:rPr lang="en-US" dirty="0" err="1"/>
              <a:t>B_obj.n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D_obj.m</a:t>
            </a:r>
            <a:r>
              <a:rPr lang="en-US" dirty="0"/>
              <a:t>() 	//D’s m()</a:t>
            </a:r>
            <a:br>
              <a:rPr lang="en-US" dirty="0"/>
            </a:br>
            <a:r>
              <a:rPr lang="en-US" dirty="0" err="1"/>
              <a:t>D_obj.n</a:t>
            </a:r>
            <a:r>
              <a:rPr lang="en-US" dirty="0"/>
              <a:t>() 	//B’s n()</a:t>
            </a:r>
            <a:br>
              <a:rPr lang="en-US" dirty="0"/>
            </a:br>
            <a:r>
              <a:rPr lang="en-US" dirty="0" err="1"/>
              <a:t>D_obj.p</a:t>
            </a:r>
            <a:r>
              <a:rPr lang="en-US" dirty="0"/>
              <a:t>()</a:t>
            </a:r>
          </a:p>
          <a:p>
            <a:pPr defTabSz="228600">
              <a:lnSpc>
                <a:spcPct val="90000"/>
              </a:lnSpc>
            </a:pPr>
            <a:r>
              <a:rPr lang="en-US" dirty="0"/>
              <a:t>		</a:t>
            </a:r>
          </a:p>
          <a:p>
            <a:pPr defTabSz="228600">
              <a:lnSpc>
                <a:spcPct val="90000"/>
              </a:lnSpc>
            </a:pPr>
            <a:r>
              <a:rPr lang="en-US" dirty="0" err="1" smtClean="0"/>
              <a:t>B_ptr</a:t>
            </a:r>
            <a:r>
              <a:rPr lang="en-US" dirty="0" smtClean="0"/>
              <a:t>-</a:t>
            </a:r>
            <a:r>
              <a:rPr lang="en-US" dirty="0"/>
              <a:t>&gt;m() 	//B’s m()</a:t>
            </a:r>
            <a:br>
              <a:rPr lang="en-US" dirty="0"/>
            </a:br>
            <a:r>
              <a:rPr lang="en-US" dirty="0" err="1"/>
              <a:t>B_ptr</a:t>
            </a:r>
            <a:r>
              <a:rPr lang="en-US" dirty="0"/>
              <a:t>-&gt;n()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D_ptr</a:t>
            </a:r>
            <a:r>
              <a:rPr lang="en-US" dirty="0"/>
              <a:t>-&gt;m() 	//D’s m()</a:t>
            </a:r>
            <a:br>
              <a:rPr lang="en-US" dirty="0"/>
            </a:br>
            <a:r>
              <a:rPr lang="en-US" dirty="0" err="1"/>
              <a:t>D_ptr</a:t>
            </a:r>
            <a:r>
              <a:rPr lang="en-US" dirty="0"/>
              <a:t>-&gt;n() 	//B’s n()</a:t>
            </a:r>
            <a:br>
              <a:rPr lang="en-US" dirty="0"/>
            </a:br>
            <a:r>
              <a:rPr lang="en-US" dirty="0" err="1"/>
              <a:t>D_ptr</a:t>
            </a:r>
            <a:r>
              <a:rPr lang="en-US" dirty="0"/>
              <a:t>-&gt;p()</a:t>
            </a:r>
          </a:p>
          <a:p>
            <a:pPr defTabSz="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Abstract Classes and Pure </a:t>
            </a:r>
            <a:r>
              <a:rPr lang="en-US" dirty="0" smtClean="0"/>
              <a:t>Virtual </a:t>
            </a:r>
            <a:r>
              <a:rPr lang="en-US" dirty="0"/>
              <a:t>Functions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110000"/>
              </a:lnSpc>
            </a:pPr>
            <a:r>
              <a:rPr lang="en-US" sz="2800" i="1" dirty="0"/>
              <a:t>Abstract</a:t>
            </a:r>
            <a:r>
              <a:rPr lang="en-US" sz="2800" dirty="0"/>
              <a:t> base class can be used to declare pointers and references referring to objects of any derived concrete class</a:t>
            </a:r>
          </a:p>
          <a:p>
            <a:pPr marL="1295400" lvl="2" indent="-3810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r>
              <a:rPr lang="en-US" sz="2800" dirty="0"/>
              <a:t>Pointers and references used to manipulate derived-class objects </a:t>
            </a:r>
            <a:r>
              <a:rPr lang="en-US" sz="2800" dirty="0" err="1"/>
              <a:t>polymorphically</a:t>
            </a:r>
            <a:endParaRPr lang="en-US" sz="2800" dirty="0"/>
          </a:p>
          <a:p>
            <a:pPr marL="1295400" lvl="2" indent="-381000">
              <a:lnSpc>
                <a:spcPct val="110000"/>
              </a:lnSpc>
            </a:pPr>
            <a:endParaRPr lang="en-US" dirty="0"/>
          </a:p>
          <a:p>
            <a:pPr marL="533400" indent="-533400">
              <a:lnSpc>
                <a:spcPct val="110000"/>
              </a:lnSpc>
            </a:pPr>
            <a:r>
              <a:rPr lang="en-US" sz="2800" dirty="0"/>
              <a:t>Polymorphism is particularly effective for implementing layered software systems – e.g.,</a:t>
            </a:r>
          </a:p>
          <a:p>
            <a:pPr marL="895350" lvl="1" indent="-3810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Reading or writing data from and to devices.</a:t>
            </a:r>
          </a:p>
          <a:p>
            <a:pPr marL="895350" lvl="1" indent="-381000">
              <a:lnSpc>
                <a:spcPct val="110000"/>
              </a:lnSpc>
              <a:buFontTx/>
              <a:buAutoNum type="arabicPeriod"/>
            </a:pPr>
            <a:r>
              <a:rPr lang="en-US" sz="2400" i="1" dirty="0"/>
              <a:t>Iterator</a:t>
            </a:r>
            <a:r>
              <a:rPr lang="en-US" sz="2400" dirty="0"/>
              <a:t> classes to traverse all the objects in a container.</a:t>
            </a:r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276717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Graphical User Interfaces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All objects on the screen are represented by derived classes from an abstract base class</a:t>
            </a:r>
          </a:p>
          <a:p>
            <a:pPr lvl="2"/>
            <a:endParaRPr lang="en-US" sz="2000" dirty="0"/>
          </a:p>
          <a:p>
            <a:r>
              <a:rPr lang="en-US" sz="2800" dirty="0"/>
              <a:t>Common windowing functions</a:t>
            </a:r>
          </a:p>
          <a:p>
            <a:pPr lvl="1"/>
            <a:r>
              <a:rPr lang="en-US" sz="2400" dirty="0"/>
              <a:t>Redraw or refresh</a:t>
            </a:r>
          </a:p>
          <a:p>
            <a:pPr lvl="1"/>
            <a:r>
              <a:rPr lang="en-US" sz="2400" dirty="0"/>
              <a:t>Highlight</a:t>
            </a:r>
          </a:p>
          <a:p>
            <a:pPr lvl="1"/>
            <a:r>
              <a:rPr lang="en-US" sz="2400" dirty="0"/>
              <a:t>Respond to mouse entry, mouse clicks, user actions, etc.</a:t>
            </a:r>
          </a:p>
          <a:p>
            <a:pPr lvl="2"/>
            <a:endParaRPr lang="en-US" sz="2000" dirty="0"/>
          </a:p>
          <a:p>
            <a:r>
              <a:rPr lang="en-US" sz="2800" dirty="0"/>
              <a:t>Every object has its own implementation of these functions</a:t>
            </a:r>
          </a:p>
          <a:p>
            <a:pPr lvl="1"/>
            <a:r>
              <a:rPr lang="en-US" sz="2400" dirty="0"/>
              <a:t>Invoked </a:t>
            </a:r>
            <a:r>
              <a:rPr lang="en-US" sz="2400" dirty="0" err="1"/>
              <a:t>polymorphically</a:t>
            </a:r>
            <a:r>
              <a:rPr lang="en-US" sz="2400" dirty="0"/>
              <a:t> by windowing system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Hierarchy</a:t>
            </a:r>
          </a:p>
        </p:txBody>
      </p:sp>
      <p:pic>
        <p:nvPicPr>
          <p:cNvPr id="420867" name="Picture 3" descr="AAEMYR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467600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4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220200" cy="1143000"/>
          </a:xfrm>
        </p:spPr>
        <p:txBody>
          <a:bodyPr/>
          <a:lstStyle/>
          <a:p>
            <a:r>
              <a:rPr lang="en-US" dirty="0" smtClean="0"/>
              <a:t>Review—Accessing </a:t>
            </a:r>
            <a:r>
              <a:rPr lang="en-US" dirty="0"/>
              <a:t>Members of</a:t>
            </a:r>
            <a:br>
              <a:rPr lang="en-US" dirty="0"/>
            </a:br>
            <a:r>
              <a:rPr lang="en-US" dirty="0"/>
              <a:t>Base and Derived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74790" name="Rectangle 6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828799"/>
            <a:ext cx="3886200" cy="4419599"/>
          </a:xfrm>
        </p:spPr>
        <p:txBody>
          <a:bodyPr>
            <a:normAutofit/>
          </a:bodyPr>
          <a:lstStyle/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class B {</a:t>
            </a:r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m();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n();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}	// class B</a:t>
            </a:r>
          </a:p>
          <a:p>
            <a:pPr defTabSz="228600">
              <a:lnSpc>
                <a:spcPct val="90000"/>
              </a:lnSpc>
              <a:buFontTx/>
              <a:buNone/>
            </a:pPr>
            <a:endParaRPr lang="en-US" dirty="0"/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class D: public B {</a:t>
            </a:r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 smtClean="0"/>
              <a:t>	public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m();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p();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>
              <a:lnSpc>
                <a:spcPct val="90000"/>
              </a:lnSpc>
              <a:buFontTx/>
              <a:buNone/>
            </a:pPr>
            <a:r>
              <a:rPr lang="en-US" dirty="0"/>
              <a:t>}	// class 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00600" y="1845424"/>
            <a:ext cx="3886200" cy="4402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The following are legal:–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	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B_ptr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=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D_ptr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The following are not legal:–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b="1" dirty="0" err="1" smtClean="0">
                <a:latin typeface="Courier New" pitchFamily="49" charset="0"/>
                <a:ea typeface="+mn-ea"/>
                <a:cs typeface="+mn-cs"/>
              </a:rPr>
              <a:t>D_ptr</a:t>
            </a:r>
            <a:r>
              <a:rPr lang="en-US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=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B_ptr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sz="1800" b="1" dirty="0">
                <a:latin typeface="Courier New" pitchFamily="49" charset="0"/>
                <a:ea typeface="+mn-ea"/>
                <a:cs typeface="+mn-cs"/>
              </a:rPr>
            </a:b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B_ptr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-&gt;p();</a:t>
            </a:r>
          </a:p>
          <a:p>
            <a:pPr marL="860425" lvl="1" indent="-403225">
              <a:lnSpc>
                <a:spcPct val="90000"/>
              </a:lnSpc>
            </a:pPr>
            <a:r>
              <a:rPr lang="en-US" dirty="0" smtClean="0"/>
              <a:t>Even </a:t>
            </a:r>
            <a:r>
              <a:rPr lang="en-US" dirty="0"/>
              <a:t>if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B_ptr</a:t>
            </a:r>
            <a:r>
              <a:rPr lang="en-US" dirty="0"/>
              <a:t> is known to point to an object of class 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D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 rot="772081">
            <a:off x="1814961" y="4938107"/>
            <a:ext cx="4368800" cy="719138"/>
            <a:chOff x="1872" y="3046"/>
            <a:chExt cx="2752" cy="453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872" y="304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rot="1029123">
              <a:off x="2348" y="3247"/>
              <a:ext cx="2276" cy="252"/>
            </a:xfrm>
            <a:prstGeom prst="rect">
              <a:avLst/>
            </a:prstGeom>
            <a:solidFill>
              <a:srgbClr val="DBDBDB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sz="2000" dirty="0">
                  <a:latin typeface="+mn-lt"/>
                </a:rPr>
                <a:t>Class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i="1" dirty="0">
                  <a:latin typeface="+mn-lt"/>
                </a:rPr>
                <a:t>redefines </a:t>
              </a:r>
              <a:r>
                <a:rPr lang="en-US" sz="2000" dirty="0">
                  <a:latin typeface="+mn-lt"/>
                </a:rPr>
                <a:t>method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71246" cy="762000"/>
          </a:xfrm>
        </p:spPr>
        <p:txBody>
          <a:bodyPr/>
          <a:lstStyle/>
          <a:p>
            <a:r>
              <a:rPr lang="en-US" dirty="0"/>
              <a:t>Review — Accessing </a:t>
            </a:r>
            <a:r>
              <a:rPr lang="en-US" dirty="0" smtClean="0"/>
              <a:t>Members </a:t>
            </a:r>
            <a:r>
              <a:rPr lang="en-US" sz="2800" dirty="0" smtClean="0"/>
              <a:t>(</a:t>
            </a:r>
            <a:r>
              <a:rPr lang="en-US" sz="2800" dirty="0"/>
              <a:t>continued)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76399"/>
            <a:ext cx="8213725" cy="4657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Access to members of a class object is determined by </a:t>
            </a:r>
            <a:r>
              <a:rPr lang="en-US" sz="2800" b="1" u="sng" dirty="0">
                <a:solidFill>
                  <a:schemeClr val="folHlink"/>
                </a:solidFill>
              </a:rPr>
              <a:t>type of thing</a:t>
            </a:r>
            <a:r>
              <a:rPr lang="en-US" sz="2800" dirty="0"/>
              <a:t> making the access – e.g.,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latin typeface="+mn-lt"/>
              </a:rPr>
              <a:t> is a pointer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+mn-lt"/>
              </a:rPr>
              <a:t>, then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-&gt; member</a:t>
            </a:r>
            <a:r>
              <a:rPr lang="en-US" sz="2400" dirty="0">
                <a:latin typeface="+mn-lt"/>
              </a:rPr>
              <a:t> accesses the member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No matter whether object is derived class or </a:t>
            </a:r>
            <a:r>
              <a:rPr lang="en-US" sz="2400" dirty="0" smtClean="0">
                <a:latin typeface="+mn-lt"/>
              </a:rPr>
              <a:t>not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folHlink"/>
                </a:solidFill>
              </a:rPr>
              <a:t>Thing</a:t>
            </a:r>
            <a:r>
              <a:rPr lang="en-US" sz="2800" dirty="0" smtClean="0"/>
              <a:t> </a:t>
            </a:r>
            <a:r>
              <a:rPr lang="en-US" sz="2800" dirty="0"/>
              <a:t>may be</a:t>
            </a:r>
            <a:endParaRPr lang="en-US" sz="2800" i="1" dirty="0"/>
          </a:p>
          <a:p>
            <a:pPr lvl="2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i="1" dirty="0"/>
              <a:t>object name</a:t>
            </a:r>
            <a:r>
              <a:rPr lang="en-US" sz="2400" dirty="0"/>
              <a:t> (i.e., variable, parameter, etc.)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reference</a:t>
            </a:r>
            <a:r>
              <a:rPr lang="en-US" sz="2400" dirty="0"/>
              <a:t> to an object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pointer</a:t>
            </a:r>
            <a:r>
              <a:rPr lang="en-US" sz="2400" dirty="0"/>
              <a:t> to an object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Review — Accessing Members </a:t>
            </a:r>
            <a:r>
              <a:rPr lang="en-US" sz="2800" dirty="0" smtClean="0"/>
              <a:t>(</a:t>
            </a:r>
            <a:r>
              <a:rPr lang="en-US" sz="2800" dirty="0"/>
              <a:t>continued)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is referred to as </a:t>
            </a:r>
            <a:r>
              <a:rPr lang="en-US" sz="2800" i="1" dirty="0"/>
              <a:t>static </a:t>
            </a:r>
            <a:r>
              <a:rPr lang="en-US" sz="2800" i="1" dirty="0" smtClean="0"/>
              <a:t>binding</a:t>
            </a:r>
            <a:endParaRPr lang="en-US" sz="2400" dirty="0"/>
          </a:p>
          <a:p>
            <a:r>
              <a:rPr lang="en-US" sz="2800" i="1" dirty="0" smtClean="0"/>
              <a:t>binding</a:t>
            </a:r>
            <a:r>
              <a:rPr lang="en-US" sz="2800" dirty="0" smtClean="0"/>
              <a:t> means </a:t>
            </a:r>
            <a:r>
              <a:rPr lang="en-US" sz="2800" i="1" dirty="0" smtClean="0"/>
              <a:t>how the kind of access to members is tied to the </a:t>
            </a:r>
            <a:r>
              <a:rPr lang="en-US" sz="2800" i="1" dirty="0" smtClean="0"/>
              <a:t>objects</a:t>
            </a:r>
            <a:endParaRPr lang="en-US" sz="2400" dirty="0" smtClean="0"/>
          </a:p>
          <a:p>
            <a:r>
              <a:rPr lang="en-US" i="1" dirty="0" smtClean="0"/>
              <a:t>static</a:t>
            </a:r>
            <a:r>
              <a:rPr lang="en-US" dirty="0" smtClean="0"/>
              <a:t> means that the binding </a:t>
            </a:r>
            <a:r>
              <a:rPr lang="en-US" sz="2800" dirty="0" smtClean="0"/>
              <a:t>is </a:t>
            </a:r>
            <a:r>
              <a:rPr lang="en-US" sz="2800" dirty="0"/>
              <a:t>determined at compile </a:t>
            </a:r>
            <a:r>
              <a:rPr lang="en-US" sz="2800" dirty="0" smtClean="0"/>
              <a:t>time</a:t>
            </a:r>
          </a:p>
          <a:p>
            <a:pPr lvl="1"/>
            <a:r>
              <a:rPr lang="en-US" dirty="0" smtClean="0"/>
              <a:t>(regardless of how things unfold at run-time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the </a:t>
            </a:r>
            <a:r>
              <a:rPr lang="en-US" u="sng" dirty="0" smtClean="0"/>
              <a:t>default</a:t>
            </a:r>
            <a:r>
              <a:rPr lang="en-US" dirty="0" smtClean="0"/>
              <a:t> in C++ because it is the </a:t>
            </a:r>
            <a:r>
              <a:rPr lang="en-US" u="sng" dirty="0" smtClean="0"/>
              <a:t>only</a:t>
            </a:r>
            <a:r>
              <a:rPr lang="en-US" dirty="0" smtClean="0"/>
              <a:t> kind in C.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we need Dynamic Binding?</a:t>
            </a:r>
          </a:p>
        </p:txBody>
      </p:sp>
      <p:sp>
        <p:nvSpPr>
          <p:cNvPr id="382985" name="Rectangle 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What if method must be determined at run </a:t>
            </a:r>
            <a:r>
              <a:rPr lang="en-US" sz="2400" dirty="0" smtClean="0">
                <a:latin typeface="+mn-lt"/>
              </a:rPr>
              <a:t>time?</a:t>
            </a:r>
            <a:endParaRPr lang="en-US" sz="24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From type of object </a:t>
            </a:r>
          </a:p>
          <a:p>
            <a:pPr lvl="1"/>
            <a:r>
              <a:rPr lang="en-US" sz="2000" dirty="0">
                <a:latin typeface="+mn-lt"/>
              </a:rPr>
              <a:t>Not type of pointer, etc</a:t>
            </a:r>
            <a:r>
              <a:rPr lang="en-US" sz="20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Shape {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Rotate();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Draw();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298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622800" y="1752600"/>
            <a:ext cx="4013200" cy="43053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Rectangle: public Shape {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Rotate();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Draw();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Ellipse: public Shape {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Rotate();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Draw();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V="1">
            <a:off x="3286875" y="3429000"/>
            <a:ext cx="1589925" cy="2178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76201" y="5607059"/>
            <a:ext cx="4384618" cy="107721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+mn-lt"/>
              </a:rPr>
              <a:t>Need to access the method to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draw the right kind of object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+mn-lt"/>
              </a:rPr>
              <a:t>Regardless of way it is accessed!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– </a:t>
            </a:r>
            <a:r>
              <a:rPr lang="en-US" i="0"/>
              <a:t>Virtual Functions</a:t>
            </a:r>
            <a:endParaRPr 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Define a method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2800" dirty="0">
                <a:latin typeface="+mn-lt"/>
              </a:rPr>
              <a:t>, and the subclass method </a:t>
            </a:r>
            <a:r>
              <a:rPr lang="en-US" sz="2800" i="1" dirty="0">
                <a:latin typeface="+mn-lt"/>
              </a:rPr>
              <a:t>always</a:t>
            </a:r>
            <a:r>
              <a:rPr lang="en-US" sz="2800" dirty="0">
                <a:latin typeface="+mn-lt"/>
              </a:rPr>
              <a:t> overrides base class method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Shape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Rotate();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Draw();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457200" y="4876800"/>
            <a:ext cx="7569057" cy="163121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This tells the compiler to </a:t>
            </a:r>
            <a:r>
              <a:rPr lang="en-US" dirty="0" smtClean="0">
                <a:latin typeface="+mn-lt"/>
              </a:rPr>
              <a:t>add internal </a:t>
            </a:r>
            <a:r>
              <a:rPr lang="en-US" dirty="0">
                <a:latin typeface="+mn-lt"/>
              </a:rPr>
              <a:t>pointers </a:t>
            </a:r>
            <a:r>
              <a:rPr lang="en-US" dirty="0" smtClean="0">
                <a:latin typeface="+mn-lt"/>
              </a:rPr>
              <a:t>(the </a:t>
            </a:r>
            <a:r>
              <a:rPr lang="en-US" i="1" dirty="0" err="1" smtClean="0">
                <a:latin typeface="+mn-lt"/>
              </a:rPr>
              <a:t>vtable</a:t>
            </a:r>
            <a:r>
              <a:rPr lang="en-US" dirty="0" smtClean="0">
                <a:latin typeface="+mn-lt"/>
              </a:rPr>
              <a:t>) to </a:t>
            </a:r>
            <a:r>
              <a:rPr lang="en-US" dirty="0">
                <a:latin typeface="+mn-lt"/>
              </a:rPr>
              <a:t>every </a:t>
            </a:r>
            <a:r>
              <a:rPr lang="en-US" dirty="0" smtClean="0">
                <a:latin typeface="+mn-lt"/>
              </a:rPr>
              <a:t>object of </a:t>
            </a:r>
            <a:r>
              <a:rPr lang="en-US" dirty="0">
                <a:latin typeface="+mn-lt"/>
              </a:rPr>
              <a:t>class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2800" dirty="0">
                <a:latin typeface="+mn-lt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en-US" i="1" dirty="0" smtClean="0">
                <a:latin typeface="+mn-lt"/>
              </a:rPr>
              <a:t>and </a:t>
            </a:r>
            <a:r>
              <a:rPr lang="en-US" i="1" dirty="0">
                <a:latin typeface="+mn-lt"/>
              </a:rPr>
              <a:t>its derived</a:t>
            </a:r>
            <a:br>
              <a:rPr lang="en-US" i="1" dirty="0">
                <a:latin typeface="+mn-lt"/>
              </a:rPr>
            </a:br>
            <a:r>
              <a:rPr lang="en-US" i="1" dirty="0" smtClean="0">
                <a:latin typeface="+mn-lt"/>
              </a:rPr>
              <a:t>classes</a:t>
            </a:r>
            <a:r>
              <a:rPr lang="en-US" dirty="0" smtClean="0">
                <a:latin typeface="+mn-lt"/>
              </a:rPr>
              <a:t>), </a:t>
            </a:r>
            <a:r>
              <a:rPr lang="en-US" dirty="0">
                <a:latin typeface="+mn-lt"/>
              </a:rPr>
              <a:t>so that pointers to </a:t>
            </a:r>
            <a:r>
              <a:rPr lang="en-US" dirty="0" smtClean="0">
                <a:latin typeface="+mn-lt"/>
              </a:rPr>
              <a:t>correct </a:t>
            </a:r>
            <a:r>
              <a:rPr lang="en-US" dirty="0">
                <a:latin typeface="+mn-lt"/>
              </a:rPr>
              <a:t>methods can be </a:t>
            </a:r>
            <a:r>
              <a:rPr lang="en-US" dirty="0" smtClean="0">
                <a:latin typeface="+mn-lt"/>
              </a:rPr>
              <a:t>stored with </a:t>
            </a:r>
            <a:r>
              <a:rPr lang="en-US" dirty="0">
                <a:latin typeface="+mn-lt"/>
              </a:rPr>
              <a:t>each object.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we need Dynamic Binding?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E60EA1D-9C77-4183-83AF-35864A1AFCD3}" type="slidenum">
              <a:rPr lang="en-US"/>
              <a:pPr/>
              <a:t>8</a:t>
            </a:fld>
            <a:endParaRPr lang="en-US"/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828800"/>
            <a:ext cx="3886200" cy="4572000"/>
          </a:xfrm>
        </p:spPr>
        <p:txBody>
          <a:bodyPr>
            <a:normAutofit/>
          </a:bodyPr>
          <a:lstStyle/>
          <a:p>
            <a:pPr defTabSz="228600">
              <a:buFontTx/>
              <a:buNone/>
            </a:pPr>
            <a:r>
              <a:rPr lang="en-US" dirty="0"/>
              <a:t>class Shape {</a:t>
            </a:r>
          </a:p>
          <a:p>
            <a:pPr defTabSz="228600">
              <a:buFontTx/>
              <a:buNone/>
            </a:pPr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virtual </a:t>
            </a:r>
            <a:r>
              <a:rPr lang="en-US" dirty="0"/>
              <a:t>void Rotate();</a:t>
            </a:r>
            <a:br>
              <a:rPr lang="en-US" dirty="0"/>
            </a:br>
            <a:r>
              <a:rPr lang="en-US" dirty="0" smtClean="0"/>
              <a:t>	virtual </a:t>
            </a:r>
            <a:r>
              <a:rPr lang="en-US" dirty="0"/>
              <a:t>void Draw();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>
              <a:buFontTx/>
              <a:buNone/>
            </a:pPr>
            <a:r>
              <a:rPr lang="en-US" dirty="0"/>
              <a:t>}</a:t>
            </a:r>
          </a:p>
          <a:p>
            <a:pPr lvl="2">
              <a:buFontTx/>
              <a:buNone/>
            </a:pPr>
            <a:endParaRPr lang="en-US" sz="1600" i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Subclass methods override base class methods</a:t>
            </a:r>
          </a:p>
          <a:p>
            <a:pPr lvl="1"/>
            <a:r>
              <a:rPr lang="en-US" sz="1800" dirty="0">
                <a:latin typeface="+mn-lt"/>
              </a:rPr>
              <a:t>(if specified)</a:t>
            </a:r>
          </a:p>
          <a:p>
            <a:r>
              <a:rPr lang="en-US" sz="2000" dirty="0">
                <a:latin typeface="+mn-lt"/>
              </a:rPr>
              <a:t>C++ dynamically chooses correct method at runtime </a:t>
            </a:r>
          </a:p>
          <a:p>
            <a:pPr lvl="1"/>
            <a:r>
              <a:rPr lang="en-US" sz="1800" dirty="0">
                <a:latin typeface="+mn-lt"/>
              </a:rPr>
              <a:t>For class from which the object was instantiated</a:t>
            </a:r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i="1" dirty="0" smtClean="0">
                <a:latin typeface="+mn-lt"/>
              </a:rPr>
              <a:t> </a:t>
            </a:r>
            <a:endParaRPr lang="en-US" sz="2000" i="1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648200" y="1849907"/>
            <a:ext cx="4255904" cy="4555376"/>
          </a:xfrm>
        </p:spPr>
        <p:txBody>
          <a:bodyPr>
            <a:normAutofit/>
          </a:bodyPr>
          <a:lstStyle/>
          <a:p>
            <a:pPr defTabSz="228600"/>
            <a:r>
              <a:rPr lang="en-US" dirty="0"/>
              <a:t>class Rectangle: public Shape {</a:t>
            </a:r>
          </a:p>
          <a:p>
            <a:pPr defTabSz="228600"/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Rotate();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Draw();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/>
            <a:r>
              <a:rPr lang="en-US" dirty="0"/>
              <a:t>}</a:t>
            </a:r>
          </a:p>
          <a:p>
            <a:pPr defTabSz="228600"/>
            <a:endParaRPr lang="en-US" dirty="0"/>
          </a:p>
          <a:p>
            <a:pPr defTabSz="228600"/>
            <a:r>
              <a:rPr lang="en-US" dirty="0"/>
              <a:t>class Ellipse: public Shape {</a:t>
            </a:r>
          </a:p>
          <a:p>
            <a:pPr defTabSz="228600"/>
            <a:r>
              <a:rPr lang="en-US" dirty="0"/>
              <a:t>public: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Rotate();</a:t>
            </a:r>
            <a:br>
              <a:rPr lang="en-US" dirty="0"/>
            </a:br>
            <a:r>
              <a:rPr lang="en-US" dirty="0" smtClean="0"/>
              <a:t>	void </a:t>
            </a:r>
            <a:r>
              <a:rPr lang="en-US" dirty="0"/>
              <a:t>Draw();</a:t>
            </a:r>
            <a:br>
              <a:rPr lang="en-US" dirty="0"/>
            </a:br>
            <a:r>
              <a:rPr lang="en-US" dirty="0" smtClean="0"/>
              <a:t>	...</a:t>
            </a:r>
            <a:endParaRPr lang="en-US" dirty="0"/>
          </a:p>
          <a:p>
            <a:pPr defTabSz="228600"/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7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7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</a:t>
            </a:r>
            <a:r>
              <a:rPr lang="en-US" sz="4000" i="0"/>
              <a:t>virtual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If method is declared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2800" dirty="0">
                <a:latin typeface="+mn-lt"/>
              </a:rPr>
              <a:t> in a class,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… it is automatically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2400" dirty="0">
                <a:latin typeface="+mn-lt"/>
              </a:rPr>
              <a:t> in </a:t>
            </a:r>
            <a:r>
              <a:rPr lang="en-US" sz="2400" i="1" dirty="0">
                <a:latin typeface="+mn-lt"/>
              </a:rPr>
              <a:t>all</a:t>
            </a:r>
            <a:r>
              <a:rPr lang="en-US" sz="2400" dirty="0">
                <a:latin typeface="+mn-lt"/>
              </a:rPr>
              <a:t> derived classes</a:t>
            </a:r>
          </a:p>
          <a:p>
            <a:pPr lvl="3">
              <a:lnSpc>
                <a:spcPct val="90000"/>
              </a:lnSpc>
            </a:pPr>
            <a:endParaRPr 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It is a really, really good idea to make destructors virtual!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+mn-lt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~Shape();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Reason:</a:t>
            </a:r>
            <a:r>
              <a:rPr lang="en-US" sz="2400" dirty="0">
                <a:latin typeface="+mn-lt"/>
              </a:rPr>
              <a:t> to invoke the correct destructor, no matter how object is accessed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E46E629-F047-47D2-885F-B414ADDB8A83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4579</TotalTime>
  <Words>961</Words>
  <Application>Microsoft Office PowerPoint</Application>
  <PresentationFormat>On-screen Show (4:3)</PresentationFormat>
  <Paragraphs>234</Paragraphs>
  <Slides>22</Slides>
  <Notes>21</Notes>
  <HiddenSlides>2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Review—Accessing Members of Base and Derived Classes</vt:lpstr>
      <vt:lpstr>Review—Accessing Members of Base and Derived Classes</vt:lpstr>
      <vt:lpstr>Review — Accessing Members (continued)</vt:lpstr>
      <vt:lpstr>Review — Accessing Members (continued)</vt:lpstr>
      <vt:lpstr>What if we need Dynamic Binding?</vt:lpstr>
      <vt:lpstr>Solution – Virtual Functions</vt:lpstr>
      <vt:lpstr>What if we need Dynamic Binding?</vt:lpstr>
      <vt:lpstr>Notes on virtual</vt:lpstr>
      <vt:lpstr>Notes on virtual (continued)</vt:lpstr>
      <vt:lpstr>Polymorphism</vt:lpstr>
      <vt:lpstr>A Note from D&amp;D on virtual</vt:lpstr>
      <vt:lpstr>Summary – Base and Derived Class Pointers</vt:lpstr>
      <vt:lpstr>Abstract Classes and Pure Virtual Functions</vt:lpstr>
      <vt:lpstr>Abstract and Concrete Classes</vt:lpstr>
      <vt:lpstr>Pure virtual Functions</vt:lpstr>
      <vt:lpstr>Pure virtual Functions (continued)</vt:lpstr>
      <vt:lpstr>Purpose</vt:lpstr>
      <vt:lpstr>Why Do This?</vt:lpstr>
      <vt:lpstr>Abstract Classes and Pure Virtual Functions</vt:lpstr>
      <vt:lpstr>Example – Graphical User Interfaces</vt:lpstr>
      <vt:lpstr>Class Hierarchy</vt:lpstr>
    </vt:vector>
  </TitlesOfParts>
  <Company>WPI Dept of 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457</cp:revision>
  <dcterms:created xsi:type="dcterms:W3CDTF">2000-03-15T17:46:46Z</dcterms:created>
  <dcterms:modified xsi:type="dcterms:W3CDTF">2017-02-20T14:34:03Z</dcterms:modified>
</cp:coreProperties>
</file>