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92" r:id="rId2"/>
    <p:sldId id="309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838" autoAdjust="0"/>
  </p:normalViewPr>
  <p:slideViewPr>
    <p:cSldViewPr>
      <p:cViewPr varScale="1">
        <p:scale>
          <a:sx n="110" d="100"/>
          <a:sy n="110" d="100"/>
        </p:scale>
        <p:origin x="-197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8709B88-777E-4CF9-9734-5DDA49011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0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ADC9A97C-9A53-4833-91F2-253F1025B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829A0-41C0-4A6B-BEE5-D6BA025B05C0}" type="slidenum">
              <a:rPr lang="en-US"/>
              <a:pPr/>
              <a:t>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D702A-4008-474E-8488-F60FE1B8D98D}" type="slidenum">
              <a:rPr lang="en-US"/>
              <a:pPr/>
              <a:t>12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A5F4A-2D35-43A4-B015-1D8618A7092A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F05A-2ADF-4424-9135-2B21592841B9}" type="slidenum">
              <a:rPr lang="en-US"/>
              <a:pPr/>
              <a:t>14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55BFB-8B9B-46BD-894F-3D33E89320BA}" type="slidenum">
              <a:rPr lang="en-US"/>
              <a:pPr/>
              <a:t>15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986" y="4403726"/>
            <a:ext cx="5595730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6B5B0-2238-40ED-9649-68306DD92DF3}" type="slidenum">
              <a:rPr lang="en-US"/>
              <a:pPr/>
              <a:t>16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B85B9-8C32-44D2-8B57-143B3CFBAAD2}" type="slidenum">
              <a:rPr lang="en-US"/>
              <a:pPr/>
              <a:t>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04C77-F8AD-462A-AEE3-4B00B6671297}" type="slidenum">
              <a:rPr lang="en-US"/>
              <a:pPr/>
              <a:t>5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6CDF2-D437-4796-8A9F-3999AB40CA8C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93F22-8B9D-4092-9808-4D2707B79918}" type="slidenum">
              <a:rPr lang="en-US"/>
              <a:pPr/>
              <a:t>10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3B907-A559-4D95-AC7E-5A8EA919D68E}" type="slidenum">
              <a:rPr lang="en-US"/>
              <a:pPr/>
              <a:t>11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0199233-B707-477B-B220-C4CE553C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D734A-0D6F-4B1E-B3EE-B1A121B19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A8F61-61F0-4F94-BE04-0C473B367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CCE22-2C14-42EB-B1BB-7E8764AD6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C8DDB-0FCD-4735-8577-C728D47C2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B9BD5-4EDE-4592-856B-4089C4DDB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AFA20-3098-4289-B0DC-86639D758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4DA38-C5FA-45EA-8A0E-59DD8B4C9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B3BD0-452F-4FEB-A340-4F7F49965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FBDB3-A16A-42E5-8CEF-7D88765F7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6290D-2ECA-4E39-A56B-FC646F36A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0E8CA3A-03D3-4AB6-B265-99CD26F73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7719CE-B3A4-4A43-A531-8CC9C9BF7CC1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41910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Class </a:t>
            </a:r>
            <a:r>
              <a:rPr lang="en-US" sz="3600" dirty="0" smtClean="0"/>
              <a:t>18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/>
              <a:t>“Under the Hood” of Polymorphism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600" dirty="0" smtClean="0"/>
          </a:p>
          <a:p>
            <a:pPr algn="ctr">
              <a:lnSpc>
                <a:spcPct val="90000"/>
              </a:lnSpc>
            </a:pPr>
            <a:r>
              <a:rPr lang="en-US" sz="2000" dirty="0"/>
              <a:t>Thanks for Prof. Lauer for an </a:t>
            </a:r>
            <a:r>
              <a:rPr lang="en-US" sz="2000" dirty="0" smtClean="0"/>
              <a:t>earlier version </a:t>
            </a:r>
            <a:r>
              <a:rPr lang="en-US" sz="2000" dirty="0"/>
              <a:t>of these slides.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latin typeface="Tahoma" pitchFamily="34" charset="0"/>
              </a:rPr>
              <a:t>Copyright </a:t>
            </a:r>
            <a:r>
              <a:rPr lang="en-US" sz="2000" dirty="0" smtClean="0">
                <a:latin typeface="Tahoma" pitchFamily="34" charset="0"/>
              </a:rPr>
              <a:t>2005-2017, </a:t>
            </a:r>
            <a:r>
              <a:rPr lang="en-US" sz="2000" dirty="0" smtClean="0">
                <a:latin typeface="Tahoma" pitchFamily="34" charset="0"/>
              </a:rPr>
              <a:t>Michael J. Ciaraldi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78883" name="Picture 3" descr="AAEVEB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82563"/>
            <a:ext cx="4552950" cy="64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8885" name="Group 5"/>
          <p:cNvGrpSpPr>
            <a:grpSpLocks/>
          </p:cNvGrpSpPr>
          <p:nvPr/>
        </p:nvGrpSpPr>
        <p:grpSpPr bwMode="auto">
          <a:xfrm rot="672303">
            <a:off x="6436770" y="4236250"/>
            <a:ext cx="2505077" cy="615950"/>
            <a:chOff x="4128" y="2814"/>
            <a:chExt cx="1442" cy="388"/>
          </a:xfrm>
        </p:grpSpPr>
        <p:sp>
          <p:nvSpPr>
            <p:cNvPr id="378887" name="Line 7"/>
            <p:cNvSpPr>
              <a:spLocks noChangeShapeType="1"/>
            </p:cNvSpPr>
            <p:nvPr/>
          </p:nvSpPr>
          <p:spPr bwMode="auto">
            <a:xfrm flipH="1">
              <a:off x="4128" y="3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4449" y="2814"/>
              <a:ext cx="1121" cy="388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Pointer </a:t>
              </a:r>
              <a:r>
                <a:rPr lang="en-US" sz="2000" dirty="0" smtClean="0">
                  <a:latin typeface="+mn-lt"/>
                </a:rPr>
                <a:t>to object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(level 1)</a:t>
              </a:r>
            </a:p>
          </p:txBody>
        </p:sp>
      </p:grp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80931" name="Picture 3" descr="AAEVEB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82563"/>
            <a:ext cx="4552950" cy="6494462"/>
          </a:xfrm>
          <a:prstGeom prst="rect">
            <a:avLst/>
          </a:prstGeom>
          <a:noFill/>
          <a:ln>
            <a:solidFill>
              <a:srgbClr val="76B53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0936" name="Group 8"/>
          <p:cNvGrpSpPr>
            <a:grpSpLocks/>
          </p:cNvGrpSpPr>
          <p:nvPr/>
        </p:nvGrpSpPr>
        <p:grpSpPr bwMode="auto">
          <a:xfrm rot="-1078839">
            <a:off x="5468064" y="608113"/>
            <a:ext cx="2674939" cy="984250"/>
            <a:chOff x="3216" y="346"/>
            <a:chExt cx="1685" cy="620"/>
          </a:xfrm>
        </p:grpSpPr>
        <p:sp>
          <p:nvSpPr>
            <p:cNvPr id="380934" name="Line 6"/>
            <p:cNvSpPr>
              <a:spLocks noChangeShapeType="1"/>
            </p:cNvSpPr>
            <p:nvPr/>
          </p:nvSpPr>
          <p:spPr bwMode="auto">
            <a:xfrm flipH="1">
              <a:off x="3216" y="6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35" name="Text Box 7"/>
            <p:cNvSpPr txBox="1">
              <a:spLocks noChangeArrowheads="1"/>
            </p:cNvSpPr>
            <p:nvPr/>
          </p:nvSpPr>
          <p:spPr bwMode="auto">
            <a:xfrm>
              <a:off x="3555" y="346"/>
              <a:ext cx="1346" cy="620"/>
            </a:xfrm>
            <a:prstGeom prst="rect">
              <a:avLst/>
            </a:prstGeom>
            <a:solidFill>
              <a:srgbClr val="CFEFC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Pointer to </a:t>
              </a:r>
              <a:r>
                <a:rPr lang="en-US" i="1" dirty="0" err="1">
                  <a:latin typeface="+mn-lt"/>
                </a:rPr>
                <a:t>vtable</a:t>
              </a:r>
              <a:r>
                <a:rPr lang="en-US" dirty="0">
                  <a:latin typeface="+mn-lt"/>
                </a:rPr>
                <a:t/>
              </a:r>
              <a:br>
                <a:rPr lang="en-US" dirty="0">
                  <a:latin typeface="+mn-lt"/>
                </a:rPr>
              </a:br>
              <a:r>
                <a:rPr lang="en-US" sz="2000" dirty="0">
                  <a:latin typeface="+mn-lt"/>
                </a:rPr>
                <a:t>(stored in every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object – level 2)</a:t>
              </a:r>
            </a:p>
          </p:txBody>
        </p:sp>
      </p:grp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82979" name="Picture 3" descr="AAEVEB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82563"/>
            <a:ext cx="4552950" cy="6494462"/>
          </a:xfrm>
          <a:prstGeom prst="rect">
            <a:avLst/>
          </a:prstGeom>
          <a:noFill/>
          <a:ln>
            <a:solidFill>
              <a:srgbClr val="76B53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2981" name="Group 5"/>
          <p:cNvGrpSpPr>
            <a:grpSpLocks/>
          </p:cNvGrpSpPr>
          <p:nvPr/>
        </p:nvGrpSpPr>
        <p:grpSpPr bwMode="auto">
          <a:xfrm rot="1010128">
            <a:off x="158113" y="1546420"/>
            <a:ext cx="3194356" cy="1046163"/>
            <a:chOff x="107" y="767"/>
            <a:chExt cx="1861" cy="659"/>
          </a:xfrm>
        </p:grpSpPr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1536" y="10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83" name="Text Box 7"/>
            <p:cNvSpPr txBox="1">
              <a:spLocks noChangeArrowheads="1"/>
            </p:cNvSpPr>
            <p:nvPr/>
          </p:nvSpPr>
          <p:spPr bwMode="auto">
            <a:xfrm>
              <a:off x="107" y="767"/>
              <a:ext cx="1547" cy="659"/>
            </a:xfrm>
            <a:prstGeom prst="rect">
              <a:avLst/>
            </a:prstGeom>
            <a:solidFill>
              <a:srgbClr val="D4D4F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Index into </a:t>
              </a:r>
              <a:r>
                <a:rPr lang="en-US" i="1" dirty="0" err="1">
                  <a:latin typeface="+mn-lt"/>
                </a:rPr>
                <a:t>vtable</a:t>
              </a:r>
              <a:r>
                <a:rPr lang="en-US" i="1" dirty="0">
                  <a:latin typeface="+mn-lt"/>
                </a:rPr>
                <a:t> </a:t>
              </a:r>
              <a:br>
                <a:rPr lang="en-US" i="1" dirty="0">
                  <a:latin typeface="+mn-lt"/>
                </a:rPr>
              </a:br>
              <a:r>
                <a:rPr lang="en-US" dirty="0">
                  <a:latin typeface="+mn-lt"/>
                </a:rPr>
                <a:t>to access method</a:t>
              </a:r>
              <a:br>
                <a:rPr lang="en-US" dirty="0">
                  <a:latin typeface="+mn-lt"/>
                </a:rPr>
              </a:br>
              <a:r>
                <a:rPr lang="en-US" sz="2000" dirty="0">
                  <a:latin typeface="+mn-lt"/>
                </a:rPr>
                <a:t>(level 3)</a:t>
              </a:r>
            </a:p>
          </p:txBody>
        </p:sp>
      </p:grp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Impact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“Nominal”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Must access two additional pointers to get to method</a:t>
            </a:r>
          </a:p>
          <a:p>
            <a:pPr lvl="2"/>
            <a:r>
              <a:rPr lang="en-US" sz="2400" i="1" dirty="0">
                <a:latin typeface="+mn-lt"/>
              </a:rPr>
              <a:t>Versus</a:t>
            </a:r>
            <a:r>
              <a:rPr lang="en-US" sz="2400" dirty="0">
                <a:latin typeface="+mn-lt"/>
              </a:rPr>
              <a:t> direct access for non-</a:t>
            </a:r>
            <a:r>
              <a:rPr lang="en-US" sz="2400" i="1" dirty="0">
                <a:latin typeface="+mn-lt"/>
              </a:rPr>
              <a:t>virtual</a:t>
            </a:r>
            <a:r>
              <a:rPr lang="en-US" sz="2400" dirty="0">
                <a:latin typeface="+mn-lt"/>
              </a:rPr>
              <a:t> methods</a:t>
            </a:r>
            <a:endParaRPr lang="en-US" sz="2400" i="1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Trade-off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Nominal performance impact </a:t>
            </a:r>
            <a:r>
              <a:rPr lang="en-US" sz="2800" i="1" dirty="0"/>
              <a:t>vs.</a:t>
            </a:r>
            <a:r>
              <a:rPr lang="en-US" sz="2800" dirty="0"/>
              <a:t> clarity of thought and ease of programming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i="1" dirty="0"/>
              <a:t>Most</a:t>
            </a:r>
            <a:r>
              <a:rPr lang="en-US" sz="2800" dirty="0"/>
              <a:t> of the time, </a:t>
            </a:r>
            <a:r>
              <a:rPr lang="en-US" sz="2800" i="1" dirty="0"/>
              <a:t>clarity of thought</a:t>
            </a:r>
            <a:r>
              <a:rPr lang="en-US" sz="2800" dirty="0"/>
              <a:t> wins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Especially with modern optimizing compilers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In some (rare) cases, performance is essential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Note:– </a:t>
            </a:r>
            <a:r>
              <a:rPr lang="en-US" sz="2800" i="1" dirty="0"/>
              <a:t>Java</a:t>
            </a:r>
            <a:r>
              <a:rPr lang="en-US" sz="2800" dirty="0"/>
              <a:t> has similar implementation </a:t>
            </a:r>
            <a:r>
              <a:rPr lang="en-US" sz="2800" dirty="0" smtClean="0"/>
              <a:t>“” </a:t>
            </a:r>
            <a:r>
              <a:rPr lang="en-US" sz="2800" dirty="0"/>
              <a:t>for </a:t>
            </a:r>
            <a:r>
              <a:rPr lang="en-US" sz="2800" i="1" dirty="0"/>
              <a:t>all </a:t>
            </a:r>
            <a:r>
              <a:rPr lang="en-US" sz="2800" dirty="0"/>
              <a:t>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5715000"/>
            <a:ext cx="3697872" cy="646331"/>
          </a:xfrm>
          <a:prstGeom prst="rect">
            <a:avLst/>
          </a:prstGeom>
          <a:solidFill>
            <a:srgbClr val="F0C2C2"/>
          </a:solidFill>
          <a:ln>
            <a:solidFill>
              <a:srgbClr val="D55353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Brief (not detailed) description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at end of Chapter 15 of Absolute C++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Observation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Dynamic binding enables independent software vendors (ISVs) to distribute software without revealing proprietary secrets. </a:t>
            </a:r>
          </a:p>
          <a:p>
            <a:pPr>
              <a:lnSpc>
                <a:spcPct val="110000"/>
              </a:lnSpc>
            </a:pPr>
            <a:r>
              <a:rPr lang="en-US" sz="2800" i="1" dirty="0"/>
              <a:t>Software distributions can consist of only header files and object</a:t>
            </a:r>
            <a:r>
              <a:rPr lang="en-US" sz="2800" dirty="0"/>
              <a:t> files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No source code needs to be revealed.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Software developers use inheritance to derive new classes from those provided by the ISVs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Previous software that works with the </a:t>
            </a:r>
            <a:r>
              <a:rPr lang="en-US" sz="2400" dirty="0" smtClean="0"/>
              <a:t>ISVs’ </a:t>
            </a:r>
            <a:r>
              <a:rPr lang="en-US" sz="2400" dirty="0"/>
              <a:t>classes still work with the derived classes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Will use the overridden virtual functions provided in these classes (via dynamic binding).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Software Engineering Observation </a:t>
            </a:r>
            <a:r>
              <a:rPr lang="en-US" sz="3200"/>
              <a:t>(example)</a:t>
            </a:r>
            <a:endParaRPr lang="en-US" sz="400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 a </a:t>
            </a:r>
            <a:r>
              <a:rPr lang="en-US" sz="2800" i="1" dirty="0"/>
              <a:t>plug-in</a:t>
            </a:r>
            <a:r>
              <a:rPr lang="en-US" sz="2800" dirty="0"/>
              <a:t> for, say, Photoshop</a:t>
            </a:r>
          </a:p>
          <a:p>
            <a:pPr lvl="2"/>
            <a:r>
              <a:rPr lang="en-US" sz="2400" dirty="0"/>
              <a:t>Can still use all of Photoshop’s tools on your images</a:t>
            </a:r>
          </a:p>
          <a:p>
            <a:endParaRPr lang="en-US" sz="2800" dirty="0"/>
          </a:p>
          <a:p>
            <a:r>
              <a:rPr lang="en-US" sz="2800" dirty="0"/>
              <a:t>Powerful method for innovation, leveraging existing code to drive new ideas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This One…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4" y="1704471"/>
            <a:ext cx="7533356" cy="45439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Virtual Functions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E.g.,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Shape {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~Shape();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Rotate();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Draw() = 0;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7319" name="Line 7"/>
          <p:cNvSpPr>
            <a:spLocks noChangeShapeType="1"/>
          </p:cNvSpPr>
          <p:nvPr/>
        </p:nvSpPr>
        <p:spPr bwMode="auto">
          <a:xfrm flipH="1" flipV="1">
            <a:off x="4752542" y="4191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4488873" y="4724400"/>
            <a:ext cx="4349750" cy="948978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>
            <a:spAutoFit/>
          </a:bodyPr>
          <a:lstStyle/>
          <a:p>
            <a:r>
              <a:rPr lang="en-US" sz="2000" i="1" dirty="0">
                <a:latin typeface="+mn-lt"/>
              </a:rPr>
              <a:t>pure virtual</a:t>
            </a:r>
            <a:r>
              <a:rPr lang="en-US" sz="2000" dirty="0">
                <a:latin typeface="+mn-lt"/>
              </a:rPr>
              <a:t> means that </a:t>
            </a:r>
            <a:r>
              <a:rPr lang="en-US" sz="2000" dirty="0" smtClean="0">
                <a:latin typeface="+mn-lt"/>
              </a:rPr>
              <a:t>every derived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 </a:t>
            </a:r>
            <a:r>
              <a:rPr lang="en-US" sz="2000" i="1" dirty="0">
                <a:latin typeface="+mn-lt"/>
              </a:rPr>
              <a:t>must</a:t>
            </a:r>
            <a:r>
              <a:rPr lang="en-US" sz="2000" dirty="0">
                <a:latin typeface="+mn-lt"/>
              </a:rPr>
              <a:t> override </a:t>
            </a:r>
            <a:r>
              <a:rPr lang="en-US" sz="2000" dirty="0" smtClean="0">
                <a:latin typeface="+mn-lt"/>
              </a:rPr>
              <a:t>method (to become concrete).</a:t>
            </a:r>
            <a:endParaRPr lang="en-US" sz="2000" dirty="0">
              <a:latin typeface="+mn-lt"/>
            </a:endParaRPr>
          </a:p>
        </p:txBody>
      </p:sp>
      <p:sp>
        <p:nvSpPr>
          <p:cNvPr id="397321" name="Line 9"/>
          <p:cNvSpPr>
            <a:spLocks noChangeShapeType="1"/>
          </p:cNvSpPr>
          <p:nvPr/>
        </p:nvSpPr>
        <p:spPr bwMode="auto">
          <a:xfrm flipH="1">
            <a:off x="4094018" y="2590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2" name="Line 10"/>
          <p:cNvSpPr>
            <a:spLocks noChangeShapeType="1"/>
          </p:cNvSpPr>
          <p:nvPr/>
        </p:nvSpPr>
        <p:spPr bwMode="auto">
          <a:xfrm flipH="1">
            <a:off x="4246418" y="2667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410200" y="2225675"/>
            <a:ext cx="3581400" cy="6413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>
            <a:spAutoFit/>
          </a:bodyPr>
          <a:lstStyle/>
          <a:p>
            <a:r>
              <a:rPr lang="en-US" sz="2000" i="1" dirty="0">
                <a:latin typeface="+mn-lt"/>
              </a:rPr>
              <a:t>virtual</a:t>
            </a:r>
            <a:r>
              <a:rPr lang="en-US" sz="2000" dirty="0">
                <a:latin typeface="+mn-lt"/>
              </a:rPr>
              <a:t> means that </a:t>
            </a:r>
            <a:r>
              <a:rPr lang="en-US" sz="2000" dirty="0" smtClean="0">
                <a:latin typeface="+mn-lt"/>
              </a:rPr>
              <a:t>any derived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class </a:t>
            </a:r>
            <a:r>
              <a:rPr lang="en-US" sz="2000" i="1" dirty="0">
                <a:latin typeface="+mn-lt"/>
              </a:rPr>
              <a:t>may</a:t>
            </a:r>
            <a:r>
              <a:rPr lang="en-US" sz="2000" dirty="0">
                <a:latin typeface="+mn-lt"/>
              </a:rPr>
              <a:t> override method.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Overview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Compiler adds table of function pointers</a:t>
            </a:r>
          </a:p>
          <a:p>
            <a:pPr lvl="2"/>
            <a:r>
              <a:rPr lang="en-US" sz="2400" i="1" dirty="0"/>
              <a:t>Every</a:t>
            </a:r>
            <a:r>
              <a:rPr lang="en-US" sz="2400" dirty="0"/>
              <a:t> object of class with virtual</a:t>
            </a:r>
          </a:p>
          <a:p>
            <a:pPr lvl="2"/>
            <a:r>
              <a:rPr lang="en-US" sz="2400" dirty="0"/>
              <a:t>Including every derived class</a:t>
            </a:r>
          </a:p>
          <a:p>
            <a:pPr lvl="2"/>
            <a:endParaRPr lang="en-US" sz="2400" dirty="0"/>
          </a:p>
          <a:p>
            <a:r>
              <a:rPr lang="en-US" sz="2800" dirty="0"/>
              <a:t>Result:– </a:t>
            </a:r>
          </a:p>
          <a:p>
            <a:pPr lvl="2">
              <a:buFont typeface="Symbol" pitchFamily="18" charset="2"/>
              <a:buChar char="Þ"/>
            </a:pPr>
            <a:r>
              <a:rPr lang="en-US" sz="2400" dirty="0"/>
              <a:t>possible to reach correct method from </a:t>
            </a:r>
            <a:r>
              <a:rPr lang="en-US" sz="2400" i="1" dirty="0"/>
              <a:t>any</a:t>
            </a:r>
            <a:r>
              <a:rPr lang="en-US" sz="2400" dirty="0"/>
              <a:t> object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19600" y="5631402"/>
            <a:ext cx="3972178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See </a:t>
            </a:r>
            <a:r>
              <a:rPr lang="en-US" i="1" dirty="0" smtClean="0">
                <a:latin typeface="Calibri" pitchFamily="34" charset="0"/>
              </a:rPr>
              <a:t>Absolute C++</a:t>
            </a:r>
            <a:r>
              <a:rPr lang="en-US" dirty="0" smtClean="0">
                <a:latin typeface="Calibri" pitchFamily="34" charset="0"/>
              </a:rPr>
              <a:t>, §15.2 (end)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Virtual Functions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Virtual Function Table</a:t>
            </a:r>
            <a:r>
              <a:rPr lang="en-US" sz="2800" dirty="0"/>
              <a:t> (</a:t>
            </a:r>
            <a:r>
              <a:rPr lang="en-US" sz="2800" i="1" dirty="0" err="1"/>
              <a:t>vtable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Internal static “member” added to base class</a:t>
            </a:r>
            <a:endParaRPr lang="en-US" sz="2400" dirty="0">
              <a:latin typeface="Times New Roman" pitchFamily="18" charset="0"/>
            </a:endParaRPr>
          </a:p>
          <a:p>
            <a:pPr lvl="2"/>
            <a:r>
              <a:rPr lang="en-US" sz="2400" dirty="0"/>
              <a:t>And to each derived class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Contains function pointers for all virtual functions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631402"/>
            <a:ext cx="3972178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See </a:t>
            </a:r>
            <a:r>
              <a:rPr lang="en-US" i="1" dirty="0" smtClean="0">
                <a:latin typeface="Calibri" pitchFamily="34" charset="0"/>
              </a:rPr>
              <a:t>Absolute C++</a:t>
            </a:r>
            <a:r>
              <a:rPr lang="en-US" dirty="0" smtClean="0">
                <a:latin typeface="Calibri" pitchFamily="34" charset="0"/>
              </a:rPr>
              <a:t>, §15.2 (end)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Compiling Virtual </a:t>
            </a:r>
            <a:r>
              <a:rPr lang="en-US" sz="4000" dirty="0" smtClean="0"/>
              <a:t>Functions </a:t>
            </a:r>
            <a:r>
              <a:rPr lang="en-US" sz="2800" i="0" dirty="0" smtClean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dirty="0"/>
          </a:p>
        </p:txBody>
      </p:sp>
      <p:sp>
        <p:nvSpPr>
          <p:cNvPr id="3768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Constructor sets a pointer in each object to point to appropriate </a:t>
            </a:r>
            <a:r>
              <a:rPr lang="en-US" sz="2800" i="1" dirty="0" err="1"/>
              <a:t>vtable</a:t>
            </a:r>
            <a:endParaRPr lang="en-US" sz="2800" i="1" dirty="0"/>
          </a:p>
          <a:p>
            <a:pPr lvl="2"/>
            <a:endParaRPr lang="en-US" sz="2400" i="1" dirty="0"/>
          </a:p>
          <a:p>
            <a:r>
              <a:rPr lang="en-US" sz="2800" dirty="0"/>
              <a:t>Executing program indexes into </a:t>
            </a:r>
            <a:r>
              <a:rPr lang="en-US" sz="2800" i="1" dirty="0" err="1"/>
              <a:t>vtable</a:t>
            </a:r>
            <a:r>
              <a:rPr lang="en-US" sz="2800" dirty="0"/>
              <a:t> to select appropriate method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h13imageslides_Page_51.png"/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8" t="7405" r="36000" b="10394"/>
          <a:stretch/>
        </p:blipFill>
        <p:spPr bwMode="auto">
          <a:xfrm>
            <a:off x="1573184" y="1247665"/>
            <a:ext cx="5997632" cy="532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975" y="1700812"/>
            <a:ext cx="117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Abstract base</a:t>
            </a:r>
            <a:br>
              <a:rPr lang="en-US" sz="1400" b="0" dirty="0" smtClean="0">
                <a:latin typeface="Calibri" pitchFamily="34" charset="0"/>
              </a:rPr>
            </a:br>
            <a:r>
              <a:rPr lang="en-US" sz="1400" b="0" dirty="0" smtClean="0">
                <a:latin typeface="Calibri" pitchFamily="34" charset="0"/>
              </a:rPr>
              <a:t>class</a:t>
            </a:r>
          </a:p>
        </p:txBody>
      </p:sp>
      <p:sp>
        <p:nvSpPr>
          <p:cNvPr id="10" name="Arc 9"/>
          <p:cNvSpPr/>
          <p:nvPr/>
        </p:nvSpPr>
        <p:spPr bwMode="auto">
          <a:xfrm rot="16200000">
            <a:off x="1353514" y="2074177"/>
            <a:ext cx="604510" cy="381000"/>
          </a:xfrm>
          <a:prstGeom prst="arc">
            <a:avLst>
              <a:gd name="adj1" fmla="val 10943746"/>
              <a:gd name="adj2" fmla="val 232710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 bwMode="auto">
          <a:xfrm rot="16200000">
            <a:off x="262937" y="2684997"/>
            <a:ext cx="2667000" cy="1059269"/>
          </a:xfrm>
          <a:prstGeom prst="arc">
            <a:avLst>
              <a:gd name="adj1" fmla="val 10743570"/>
              <a:gd name="adj2" fmla="val 105906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 bwMode="auto">
          <a:xfrm rot="16200000">
            <a:off x="843735" y="2341529"/>
            <a:ext cx="1624071" cy="703271"/>
          </a:xfrm>
          <a:prstGeom prst="arc">
            <a:avLst>
              <a:gd name="adj1" fmla="val 10943746"/>
              <a:gd name="adj2" fmla="val 11208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 bwMode="auto">
          <a:xfrm rot="16200000">
            <a:off x="1092887" y="4868065"/>
            <a:ext cx="1143000" cy="703269"/>
          </a:xfrm>
          <a:prstGeom prst="arc">
            <a:avLst>
              <a:gd name="adj1" fmla="val 10943746"/>
              <a:gd name="adj2" fmla="val 110151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ch13imageslides_Page_52.png"/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3" r="30583" b="18537"/>
          <a:stretch/>
        </p:blipFill>
        <p:spPr bwMode="auto">
          <a:xfrm>
            <a:off x="891466" y="228600"/>
            <a:ext cx="6347534" cy="411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h13imageslides_Page_53.png"/>
          <p:cNvPicPr>
            <a:picLocks noGrp="1"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2" r="30583" b="58875"/>
          <a:stretch/>
        </p:blipFill>
        <p:spPr bwMode="auto">
          <a:xfrm>
            <a:off x="891466" y="4267200"/>
            <a:ext cx="6347534" cy="186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ch13imageslides_Page_57.png"/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3" r="30194" b="12620"/>
          <a:stretch/>
        </p:blipFill>
        <p:spPr bwMode="auto">
          <a:xfrm>
            <a:off x="762000" y="1905000"/>
            <a:ext cx="6383045" cy="44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5528537" y="6433293"/>
            <a:ext cx="2768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r>
              <a:rPr lang="en-US" sz="1000" dirty="0">
                <a:latin typeface="+mn-lt"/>
              </a:rPr>
              <a:t>©1992-2010 by Pearson Education, Inc. All Rights Reserved.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69FCCE22-2C14-42EB-B1BB-7E8764AD65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4035</TotalTime>
  <Words>494</Words>
  <Application>Microsoft Office PowerPoint</Application>
  <PresentationFormat>On-screen Show (4:3)</PresentationFormat>
  <Paragraphs>116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Contemporary Portrait</vt:lpstr>
      <vt:lpstr>CS2303: Systems Programming Concepts</vt:lpstr>
      <vt:lpstr>Not This One…</vt:lpstr>
      <vt:lpstr>Review – Virtual Functions</vt:lpstr>
      <vt:lpstr>Implementation Overview</vt:lpstr>
      <vt:lpstr>Compiling Virtual Functions</vt:lpstr>
      <vt:lpstr>Compiling Virtual Functions (continued)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Impact</vt:lpstr>
      <vt:lpstr>Trade-off</vt:lpstr>
      <vt:lpstr>Software Engineering Observation</vt:lpstr>
      <vt:lpstr>Software Engineering Observation (example)</vt:lpstr>
    </vt:vector>
  </TitlesOfParts>
  <Company>WPI Dept of 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410</cp:revision>
  <dcterms:created xsi:type="dcterms:W3CDTF">2000-03-15T17:46:46Z</dcterms:created>
  <dcterms:modified xsi:type="dcterms:W3CDTF">2017-02-21T13:52:01Z</dcterms:modified>
</cp:coreProperties>
</file>