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92" r:id="rId2"/>
    <p:sldId id="294" r:id="rId3"/>
    <p:sldId id="295" r:id="rId4"/>
    <p:sldId id="317" r:id="rId5"/>
    <p:sldId id="296" r:id="rId6"/>
    <p:sldId id="297" r:id="rId7"/>
    <p:sldId id="298" r:id="rId8"/>
    <p:sldId id="299" r:id="rId9"/>
    <p:sldId id="31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9" r:id="rId22"/>
    <p:sldId id="312" r:id="rId23"/>
    <p:sldId id="313" r:id="rId24"/>
    <p:sldId id="320" r:id="rId25"/>
    <p:sldId id="314" r:id="rId26"/>
    <p:sldId id="315" r:id="rId27"/>
    <p:sldId id="316" r:id="rId28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110" d="100"/>
          <a:sy n="110" d="100"/>
        </p:scale>
        <p:origin x="-197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44BDF906-EC2C-4BBF-BDB4-521753CBC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13C71AD2-3617-46AC-95B7-1EC751D31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4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E4DF1-7D4F-4047-814D-D74784D6B66C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3B369-BA34-4140-AAFC-767C25249B72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35B69-83AF-4C51-9BF0-467F7C12C14C}" type="slidenum">
              <a:rPr lang="en-US"/>
              <a:pPr/>
              <a:t>14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24BE5-E2EB-4C83-8430-AE04090BA54A}" type="slidenum">
              <a:rPr lang="en-US"/>
              <a:pPr/>
              <a:t>15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0E698-B6AC-4584-97A1-A89DAE701EDB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BE975-6894-447E-BC87-0F928239E9EB}" type="slidenum">
              <a:rPr lang="en-US"/>
              <a:pPr/>
              <a:t>17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7596B-70D1-4410-8B58-64DB419606F5}" type="slidenum">
              <a:rPr lang="en-US"/>
              <a:pPr/>
              <a:t>18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6FEAE-45BA-4DF8-8D81-76D71C355231}" type="slidenum">
              <a:rPr lang="en-US"/>
              <a:pPr/>
              <a:t>19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0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33E22-6BA2-4D35-8E0B-E737CA393482}" type="slidenum">
              <a:rPr lang="en-US"/>
              <a:pPr/>
              <a:t>22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36608-9385-48FD-9A4A-6EE8EAF54161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D8AD1-965D-4A20-87D0-AD5D197FC4B3}" type="slidenum">
              <a:rPr lang="en-US"/>
              <a:pPr/>
              <a:t>23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D8AD1-965D-4A20-87D0-AD5D197FC4B3}" type="slidenum">
              <a:rPr lang="en-US"/>
              <a:pPr/>
              <a:t>24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EABEA-C065-4E6D-A8EE-318EF4C49D2D}" type="slidenum">
              <a:rPr lang="en-US"/>
              <a:pPr/>
              <a:t>25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7193B-8349-4E5E-A9E2-8875FB0F81BA}" type="slidenum">
              <a:rPr lang="en-US"/>
              <a:pPr/>
              <a:t>26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EA764-28DB-46EA-9B2B-ECD2FE6BA83C}" type="slidenum">
              <a:rPr lang="en-US"/>
              <a:pPr/>
              <a:t>27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38DF1-E48B-4105-924A-60280AB8A0D6}" type="slidenum">
              <a:rPr lang="en-US"/>
              <a:pPr/>
              <a:t>5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2151D-62D4-46F6-85EB-CBA9C307FEBE}" type="slidenum">
              <a:rPr lang="en-US"/>
              <a:pPr/>
              <a:t>6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58B4C-4349-4163-9991-D6A305AC0851}" type="slidenum">
              <a:rPr lang="en-US"/>
              <a:pPr/>
              <a:t>7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7" y="4488181"/>
            <a:ext cx="5243407" cy="4251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155AF-D14F-47CA-A41A-5123895C7EAB}" type="slidenum">
              <a:rPr lang="en-US"/>
              <a:pPr/>
              <a:t>8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B02C8-6456-47F1-8195-06CFF0C066B9}" type="slidenum">
              <a:rPr lang="en-US"/>
              <a:pPr/>
              <a:t>10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98AFC-9E2D-4666-85C1-F480872A3E94}" type="slidenum">
              <a:rPr lang="en-US"/>
              <a:pPr/>
              <a:t>11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9A22C-278A-4DDC-93B8-6E293979A3D7}" type="slidenum">
              <a:rPr lang="en-US"/>
              <a:pPr/>
              <a:t>12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133937E1-82D6-4701-B487-0AD8292BB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D7C5C-6209-4953-B1B7-705FD5A1D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3FC1-B348-4EE1-8A36-6B7788622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59C9F-F4F5-4633-8565-36C1F6DA8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2D-798C-45B1-8941-A1A8F493E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AFAD9-1CAF-4CB1-8912-46B324FCF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23CE-56F8-44FA-A2D1-0903ECA6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00183-65CF-4522-B128-8FEBBEEE6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02D5A-AA48-419D-B60F-445AB5F4B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1184-748C-40BA-B21C-D711AFE3D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03D56-FA58-4398-8DDA-5CBBD2B11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EFEA031-D3BD-4626-87E3-C2380E12C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4191000"/>
          </a:xfrm>
        </p:spPr>
        <p:txBody>
          <a:bodyPr/>
          <a:lstStyle/>
          <a:p>
            <a:pPr algn="ctr"/>
            <a:r>
              <a:rPr lang="en-US" sz="3600" dirty="0" smtClean="0"/>
              <a:t>Class 19</a:t>
            </a:r>
          </a:p>
          <a:p>
            <a:pPr algn="ctr"/>
            <a:r>
              <a:rPr lang="en-US" sz="3600" dirty="0"/>
              <a:t>Miscellaneous </a:t>
            </a:r>
            <a:r>
              <a:rPr lang="en-US" sz="3600" i="1" dirty="0"/>
              <a:t>C++</a:t>
            </a:r>
            <a:r>
              <a:rPr lang="en-US" sz="3600" dirty="0"/>
              <a:t> </a:t>
            </a:r>
            <a:r>
              <a:rPr lang="en-US" sz="3600" dirty="0" smtClean="0"/>
              <a:t>Topics</a:t>
            </a:r>
          </a:p>
          <a:p>
            <a:pPr algn="ctr"/>
            <a:endParaRPr lang="en-US" sz="3600" dirty="0"/>
          </a:p>
          <a:p>
            <a:pPr algn="ctr"/>
            <a:r>
              <a:rPr lang="en-US" sz="2000" dirty="0"/>
              <a:t>Thanks for Prof. Lauer for an earlier version of these slides.</a:t>
            </a:r>
          </a:p>
          <a:p>
            <a:pPr marL="457200" lvl="1" indent="0" algn="ctr">
              <a:buFont typeface="Monotype Sorts" pitchFamily="2" charset="2"/>
              <a:buNone/>
            </a:pPr>
            <a:endParaRPr lang="en-US" sz="2000" dirty="0" smtClean="0"/>
          </a:p>
          <a:p>
            <a:pPr marL="457200" lvl="1" indent="0" algn="ctr">
              <a:buFont typeface="Monotype Sorts" pitchFamily="2" charset="2"/>
              <a:buNone/>
            </a:pPr>
            <a:r>
              <a:rPr lang="en-US" sz="2000" dirty="0" smtClean="0"/>
              <a:t>Copyright 2005-2017, 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Argument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Definition:– A default value to be passed to a parameter</a:t>
            </a:r>
          </a:p>
          <a:p>
            <a:pPr lvl="2"/>
            <a:r>
              <a:rPr lang="en-US" sz="2000" dirty="0">
                <a:latin typeface="+mn-lt"/>
              </a:rPr>
              <a:t>When the function/method </a:t>
            </a:r>
            <a:r>
              <a:rPr lang="en-US" sz="2000" i="1" dirty="0">
                <a:latin typeface="+mn-lt"/>
              </a:rPr>
              <a:t>call</a:t>
            </a:r>
            <a:r>
              <a:rPr lang="en-US" sz="2000" dirty="0">
                <a:latin typeface="+mn-lt"/>
              </a:rPr>
              <a:t> does not specify an argument for that parameter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Example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 = 10);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(100);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prints in base 10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(100,16); 	//prints in base 16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(100,8); 	//prints in base 8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(100,3); 	//prints in base 3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4419600" y="5874327"/>
            <a:ext cx="3352800" cy="765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An “assignment” as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part of parameter list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Must be </a:t>
            </a:r>
            <a:r>
              <a:rPr lang="en-US" sz="2800" u="sng" dirty="0"/>
              <a:t>rightmost</a:t>
            </a:r>
            <a:r>
              <a:rPr lang="en-US" sz="2800" dirty="0"/>
              <a:t> parameter(s) in parameter list of function</a:t>
            </a:r>
          </a:p>
          <a:p>
            <a:pPr lvl="2"/>
            <a:endParaRPr lang="en-US" sz="2000" dirty="0"/>
          </a:p>
          <a:p>
            <a:r>
              <a:rPr lang="en-US" sz="2800" dirty="0"/>
              <a:t>Default value specified in </a:t>
            </a:r>
            <a:r>
              <a:rPr lang="en-US" sz="2800" i="1" dirty="0"/>
              <a:t>function prototype</a:t>
            </a:r>
          </a:p>
          <a:p>
            <a:pPr lvl="2"/>
            <a:r>
              <a:rPr lang="en-US" sz="2000" dirty="0"/>
              <a:t>Usually in class header file</a:t>
            </a:r>
          </a:p>
          <a:p>
            <a:pPr lvl="2"/>
            <a:r>
              <a:rPr lang="en-US" sz="2000" dirty="0"/>
              <a:t>So compiler knows how to compile calls </a:t>
            </a:r>
            <a:endParaRPr lang="en-US" sz="2000" dirty="0" smtClean="0"/>
          </a:p>
          <a:p>
            <a:pPr lvl="2"/>
            <a:endParaRPr lang="en-US" sz="2000" dirty="0"/>
          </a:p>
          <a:p>
            <a:r>
              <a:rPr lang="en-US" sz="2800" dirty="0"/>
              <a:t>If one argument is defaulted, all </a:t>
            </a:r>
            <a:r>
              <a:rPr lang="en-US" sz="2800" dirty="0" smtClean="0"/>
              <a:t>subsequent arguments must </a:t>
            </a:r>
            <a:r>
              <a:rPr lang="en-US" sz="2800" dirty="0"/>
              <a:t>be defaulted also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Example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double b,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10,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false);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8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f(100, 3.14)		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>
                <a:solidFill>
                  <a:srgbClr val="00B050"/>
                </a:solidFill>
              </a:rPr>
              <a:t>okay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f(100, 3.14, 15)	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>
                <a:solidFill>
                  <a:srgbClr val="00B050"/>
                </a:solidFill>
              </a:rPr>
              <a:t>okay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f(100, 3.14, 15, true)	</a:t>
            </a:r>
            <a:r>
              <a:rPr lang="en-US" b="1" dirty="0">
                <a:solidFill>
                  <a:srgbClr val="00B050"/>
                </a:solidFill>
              </a:rPr>
              <a:t>// okay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f(100, 3.14, , true)	</a:t>
            </a:r>
            <a:r>
              <a:rPr lang="en-US" b="1" dirty="0" smtClean="0">
                <a:solidFill>
                  <a:srgbClr val="C00000"/>
                </a:solidFill>
              </a:rPr>
              <a:t>// not allowed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f(100, 3.14, 10, true)	</a:t>
            </a:r>
            <a:r>
              <a:rPr lang="en-US" b="1" dirty="0">
                <a:solidFill>
                  <a:srgbClr val="00B050"/>
                </a:solidFill>
              </a:rPr>
              <a:t>// okay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Default Arguments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Simplest form of </a:t>
            </a:r>
            <a:r>
              <a:rPr lang="en-US" sz="2800" i="1" dirty="0"/>
              <a:t>function overloading</a:t>
            </a:r>
          </a:p>
          <a:p>
            <a:pPr lvl="1"/>
            <a:r>
              <a:rPr lang="en-US" sz="2800" dirty="0" smtClean="0"/>
              <a:t>Could have defined multiple versions of the function, which called each other, but…</a:t>
            </a:r>
            <a:endParaRPr lang="en-US" sz="2800" dirty="0"/>
          </a:p>
          <a:p>
            <a:r>
              <a:rPr lang="en-US" sz="2800" dirty="0"/>
              <a:t>Default values specified in header and function </a:t>
            </a:r>
            <a:r>
              <a:rPr lang="en-US" sz="2800" dirty="0" smtClean="0"/>
              <a:t>prototype</a:t>
            </a:r>
            <a:endParaRPr lang="en-US" sz="2400" dirty="0"/>
          </a:p>
          <a:p>
            <a:r>
              <a:rPr lang="en-US" sz="2800" dirty="0"/>
              <a:t>Defaults applied from right to </a:t>
            </a:r>
            <a:r>
              <a:rPr lang="en-US" sz="2800" dirty="0" smtClean="0"/>
              <a:t>left</a:t>
            </a:r>
            <a:endParaRPr lang="en-US" dirty="0"/>
          </a:p>
          <a:p>
            <a:r>
              <a:rPr lang="en-US" dirty="0" smtClean="0"/>
              <a:t>§4.2, </a:t>
            </a:r>
            <a:r>
              <a:rPr lang="en-US" i="1" dirty="0" smtClean="0"/>
              <a:t>Absolute </a:t>
            </a:r>
            <a:r>
              <a:rPr lang="en-US" dirty="0" smtClean="0"/>
              <a:t>C++ </a:t>
            </a:r>
            <a:r>
              <a:rPr lang="en-US" sz="2000" dirty="0" smtClean="0"/>
              <a:t>(Near end of section)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721600" cy="1143000"/>
          </a:xfrm>
        </p:spPr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about the case when all of the overloaded functions have essentially the same code, but for different </a:t>
            </a:r>
            <a:r>
              <a:rPr lang="en-US" sz="2800" u="sng" dirty="0" smtClean="0"/>
              <a:t>types</a:t>
            </a:r>
            <a:r>
              <a:rPr lang="en-US" sz="2800" dirty="0" smtClean="0"/>
              <a:t>?</a:t>
            </a:r>
            <a:endParaRPr lang="en-US" sz="2800" dirty="0"/>
          </a:p>
          <a:p>
            <a:pPr lvl="2"/>
            <a:endParaRPr lang="en-US" sz="2000" dirty="0"/>
          </a:p>
          <a:p>
            <a:r>
              <a:rPr lang="en-US" sz="2800" dirty="0"/>
              <a:t>Not good style to write a bunch of nearly identical code</a:t>
            </a:r>
          </a:p>
          <a:p>
            <a:pPr lvl="2"/>
            <a:r>
              <a:rPr lang="en-US" sz="2400" dirty="0"/>
              <a:t>Inefficient </a:t>
            </a:r>
            <a:r>
              <a:rPr lang="en-US" sz="2400" dirty="0" smtClean="0"/>
              <a:t>use of </a:t>
            </a:r>
            <a:r>
              <a:rPr lang="en-US" sz="2400" dirty="0"/>
              <a:t>programmer time</a:t>
            </a:r>
          </a:p>
          <a:p>
            <a:pPr lvl="2"/>
            <a:r>
              <a:rPr lang="en-US" sz="2400" dirty="0"/>
              <a:t>Various instances can get out of sync with each other</a:t>
            </a:r>
          </a:p>
          <a:p>
            <a:pPr lvl="2"/>
            <a:r>
              <a:rPr lang="en-US" sz="2400" dirty="0"/>
              <a:t>Some cases might be missed</a:t>
            </a:r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Solution – Function Templates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dirty="0"/>
              <a:t>A more compact and convenient form of overloading.</a:t>
            </a:r>
          </a:p>
          <a:p>
            <a:pPr lvl="1"/>
            <a:r>
              <a:rPr lang="en-US" dirty="0"/>
              <a:t>Identical program logic and operations for each data </a:t>
            </a:r>
            <a:r>
              <a:rPr lang="en-US" dirty="0" smtClean="0"/>
              <a:t>type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§16.1 of </a:t>
            </a:r>
            <a:r>
              <a:rPr lang="en-US" sz="2800" i="1" dirty="0" smtClean="0"/>
              <a:t>Absolute C++</a:t>
            </a:r>
            <a:endParaRPr lang="en-US" sz="28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Written by </a:t>
            </a:r>
            <a:r>
              <a:rPr lang="en-US" sz="2800" dirty="0" smtClean="0">
                <a:latin typeface="+mn-lt"/>
              </a:rPr>
              <a:t>programming team </a:t>
            </a:r>
            <a:r>
              <a:rPr lang="en-US" sz="2800" u="sng" dirty="0">
                <a:latin typeface="+mn-lt"/>
              </a:rPr>
              <a:t>once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Essentially defines a whole family of overloaded functions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Begins with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800" dirty="0">
                <a:latin typeface="+mn-lt"/>
              </a:rPr>
              <a:t> keyword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Contains a template parameter list of </a:t>
            </a:r>
            <a:r>
              <a:rPr lang="en-US" sz="2800" dirty="0" smtClean="0">
                <a:latin typeface="+mn-lt"/>
              </a:rPr>
              <a:t>types as “formal type” parameters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+mn-lt"/>
              </a:rPr>
              <a:t>enclosed </a:t>
            </a:r>
            <a:r>
              <a:rPr lang="en-US" sz="2400" dirty="0">
                <a:latin typeface="+mn-lt"/>
              </a:rPr>
              <a:t>in angle brackets </a:t>
            </a:r>
            <a:r>
              <a:rPr lang="en-US" dirty="0" smtClean="0">
                <a:latin typeface="+mn-lt"/>
              </a:rPr>
              <a:t>— i.e.,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&gt;</a:t>
            </a:r>
            <a:endParaRPr lang="en-US" sz="2400" b="1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Formal type parameters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Preceded by keyword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+mn-lt"/>
              </a:rPr>
              <a:t> or keyword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Placeholders for fundamental types </a:t>
            </a:r>
            <a:r>
              <a:rPr lang="en-US" sz="2400" i="1" dirty="0">
                <a:latin typeface="+mn-lt"/>
              </a:rPr>
              <a:t>or</a:t>
            </a:r>
            <a:r>
              <a:rPr lang="en-US" sz="2400" dirty="0">
                <a:latin typeface="+mn-lt"/>
              </a:rPr>
              <a:t> user-defined types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Example</a:t>
            </a:r>
          </a:p>
        </p:txBody>
      </p:sp>
      <p:graphicFrame>
        <p:nvGraphicFramePr>
          <p:cNvPr id="415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41060"/>
              </p:ext>
            </p:extLst>
          </p:nvPr>
        </p:nvGraphicFramePr>
        <p:xfrm>
          <a:off x="457780" y="1434591"/>
          <a:ext cx="8228441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7062810" imgH="4129535" progId="Word.Document.8">
                  <p:embed/>
                </p:oleObj>
              </mc:Choice>
              <mc:Fallback>
                <p:oleObj name="Document" r:id="rId4" imgW="7062810" imgH="4129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80" y="1434591"/>
                        <a:ext cx="8228441" cy="48148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429000" y="2516262"/>
            <a:ext cx="5638800" cy="641201"/>
            <a:chOff x="3429000" y="2516262"/>
            <a:chExt cx="5638800" cy="641201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 flipH="1">
              <a:off x="3429000" y="2819400"/>
              <a:ext cx="2286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 flipH="1" flipV="1">
              <a:off x="4800600" y="2590800"/>
              <a:ext cx="942196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5715000" y="2516262"/>
              <a:ext cx="3352800" cy="641201"/>
            </a:xfrm>
            <a:prstGeom prst="rect">
              <a:avLst/>
            </a:prstGeom>
            <a:solidFill>
              <a:srgbClr val="F0C2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25400" tIns="12700" rIns="25400" bIns="127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+mn-lt"/>
                  <a:cs typeface="Times New Roman" pitchFamily="18" charset="0"/>
                </a:rPr>
                <a:t>Using formal type parameter </a:t>
              </a:r>
              <a:br>
                <a:rPr lang="en-US" sz="2000" dirty="0">
                  <a:solidFill>
                    <a:schemeClr val="tx2"/>
                  </a:solidFill>
                  <a:latin typeface="+mn-lt"/>
                  <a:cs typeface="Times New Roman" pitchFamily="18" charset="0"/>
                </a:rPr>
              </a:br>
              <a:r>
                <a:rPr lang="en-US" sz="2000" i="1" dirty="0">
                  <a:solidFill>
                    <a:schemeClr val="tx2"/>
                  </a:solidFill>
                  <a:latin typeface="+mn-lt"/>
                  <a:cs typeface="Times New Roman" pitchFamily="18" charset="0"/>
                </a:rPr>
                <a:t>T</a:t>
              </a:r>
              <a:r>
                <a:rPr lang="en-US" sz="2000" dirty="0">
                  <a:solidFill>
                    <a:schemeClr val="tx2"/>
                  </a:solidFill>
                  <a:latin typeface="+mn-lt"/>
                  <a:cs typeface="Times New Roman" pitchFamily="18" charset="0"/>
                </a:rPr>
                <a:t> in place of data type </a:t>
              </a: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64008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18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Whole Family of Overloaded Functions</a:t>
            </a:r>
          </a:p>
          <a:p>
            <a:pPr lvl="1"/>
            <a:r>
              <a:rPr lang="en-US" sz="2400" dirty="0">
                <a:latin typeface="+mn-lt"/>
              </a:rPr>
              <a:t>All with the “same” source code</a:t>
            </a:r>
          </a:p>
          <a:p>
            <a:pPr lvl="1"/>
            <a:r>
              <a:rPr lang="en-US" sz="2400" dirty="0">
                <a:latin typeface="+mn-lt"/>
              </a:rPr>
              <a:t>All doing the same thing, but with different data types</a:t>
            </a:r>
          </a:p>
          <a:p>
            <a:pPr lvl="1"/>
            <a:r>
              <a:rPr lang="en-US" sz="2400" dirty="0">
                <a:latin typeface="+mn-lt"/>
              </a:rPr>
              <a:t>Defined in one place</a:t>
            </a:r>
          </a:p>
          <a:p>
            <a:r>
              <a:rPr lang="en-US" sz="3200" dirty="0" smtClean="0">
                <a:latin typeface="+mn-lt"/>
              </a:rPr>
              <a:t>Common </a:t>
            </a:r>
            <a:r>
              <a:rPr lang="en-US" sz="3200" dirty="0">
                <a:latin typeface="+mn-lt"/>
              </a:rPr>
              <a:t>Programming Errors</a:t>
            </a:r>
          </a:p>
          <a:p>
            <a:pPr lvl="2"/>
            <a:r>
              <a:rPr lang="en-US" sz="2400" dirty="0">
                <a:latin typeface="+mn-lt"/>
              </a:rPr>
              <a:t>Not placing keyword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+mn-lt"/>
              </a:rPr>
              <a:t> or keyword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400" dirty="0">
                <a:latin typeface="+mn-lt"/>
              </a:rPr>
              <a:t> before every formal type parameter of a function template</a:t>
            </a:r>
          </a:p>
          <a:p>
            <a:pPr lvl="2"/>
            <a:r>
              <a:rPr lang="en-US" sz="2400" dirty="0">
                <a:latin typeface="+mn-lt"/>
              </a:rPr>
              <a:t>Writing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S, 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en-US" sz="2400" dirty="0">
                <a:latin typeface="+mn-lt"/>
              </a:rPr>
              <a:t>instead of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S, class 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en-US" sz="2400" dirty="0">
                <a:latin typeface="+mn-lt"/>
              </a:rPr>
              <a:t>)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dirty="0">
                <a:latin typeface="+mn-lt"/>
              </a:rPr>
              <a:t>is a syntax error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19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note on Preprocessor Wrappers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Inline </a:t>
            </a:r>
            <a:r>
              <a:rPr lang="en-US" sz="2800" dirty="0"/>
              <a:t>functions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Default Arguments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Function </a:t>
            </a:r>
            <a:r>
              <a:rPr lang="en-US" sz="2800" dirty="0"/>
              <a:t>Templates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i="1" dirty="0" smtClean="0"/>
              <a:t>Absolute C++</a:t>
            </a:r>
            <a:r>
              <a:rPr lang="en-US" dirty="0" smtClean="0"/>
              <a:t> does not mention the keyword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At least, the professor has not been able to find it!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/>
          <a:lstStyle/>
          <a:p>
            <a:r>
              <a:rPr lang="en-US" dirty="0" err="1" smtClean="0"/>
              <a:t>Stroustrup</a:t>
            </a:r>
            <a:r>
              <a:rPr lang="en-US" dirty="0" smtClean="0"/>
              <a:t> says</a:t>
            </a:r>
          </a:p>
          <a:p>
            <a:pPr lvl="1"/>
            <a:r>
              <a:rPr lang="en-US" dirty="0" smtClean="0"/>
              <a:t>“… unless otherwise stated, an identifier is assumed to refer to something that is not a type or a template.”</a:t>
            </a:r>
          </a:p>
          <a:p>
            <a:pPr lvl="1"/>
            <a:r>
              <a:rPr lang="en-US" dirty="0" smtClean="0"/>
              <a:t>“If we want to state that something should be treated as a type, …” precede it by the keyword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/>
              <a:t>“</a:t>
            </a:r>
            <a:r>
              <a:rPr lang="en-US" dirty="0" smtClean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 smtClean="0"/>
              <a:t> keyword is required whenever a type name depends on a template parameter.”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Specialization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15400" cy="4533900"/>
          </a:xfrm>
        </p:spPr>
        <p:txBody>
          <a:bodyPr lIns="91440" tIns="45720" rIns="91440" bIns="45720"/>
          <a:lstStyle/>
          <a:p>
            <a:r>
              <a:rPr lang="en-US" sz="2800" dirty="0"/>
              <a:t>The automatic </a:t>
            </a:r>
            <a:r>
              <a:rPr lang="en-US" sz="2800" dirty="0">
                <a:latin typeface="+mn-lt"/>
              </a:rPr>
              <a:t>generation of a new “overloaded function” from the template </a:t>
            </a:r>
            <a:r>
              <a:rPr lang="en-US" sz="2800" i="1" dirty="0">
                <a:latin typeface="+mn-lt"/>
              </a:rPr>
              <a:t>as needed</a:t>
            </a:r>
          </a:p>
          <a:p>
            <a:pPr lvl="2"/>
            <a:r>
              <a:rPr lang="en-US" dirty="0">
                <a:latin typeface="+mn-lt"/>
              </a:rPr>
              <a:t>I.e., whenever a function template is called with a particular </a:t>
            </a:r>
            <a:r>
              <a:rPr lang="en-US" dirty="0" smtClean="0">
                <a:latin typeface="+mn-lt"/>
              </a:rPr>
              <a:t>type</a:t>
            </a:r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Example for function template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dirty="0">
                <a:latin typeface="+mn-lt"/>
              </a:rPr>
              <a:t> with type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800" dirty="0">
                <a:latin typeface="+mn-lt"/>
              </a:rPr>
              <a:t>called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+mn-lt"/>
              </a:rPr>
              <a:t> arguments</a:t>
            </a:r>
          </a:p>
          <a:p>
            <a:pPr lvl="1"/>
            <a:r>
              <a:rPr lang="en-US" sz="2400" dirty="0">
                <a:latin typeface="+mn-lt"/>
              </a:rPr>
              <a:t>Compiler detects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latin typeface="+mn-lt"/>
              </a:rPr>
              <a:t> invocation in the program code.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+mn-lt"/>
              </a:rPr>
              <a:t> is substituted for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dirty="0">
                <a:latin typeface="+mn-lt"/>
              </a:rPr>
              <a:t>throughout the template definition.</a:t>
            </a:r>
          </a:p>
          <a:p>
            <a:pPr lvl="1"/>
            <a:r>
              <a:rPr lang="en-US" sz="2400" dirty="0">
                <a:latin typeface="+mn-lt"/>
              </a:rPr>
              <a:t>This produces function-template specialization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76200" y="240562"/>
            <a:ext cx="1720850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Definition:–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533400"/>
          </a:xfrm>
        </p:spPr>
        <p:txBody>
          <a:bodyPr/>
          <a:lstStyle/>
          <a:p>
            <a:r>
              <a:rPr lang="en-US" dirty="0"/>
              <a:t>Specialization Example</a:t>
            </a:r>
          </a:p>
        </p:txBody>
      </p:sp>
      <p:graphicFrame>
        <p:nvGraphicFramePr>
          <p:cNvPr id="421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4871"/>
              </p:ext>
            </p:extLst>
          </p:nvPr>
        </p:nvGraphicFramePr>
        <p:xfrm>
          <a:off x="1447800" y="1006475"/>
          <a:ext cx="6624638" cy="549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058160" imgH="5853240" progId="Word.Document.8">
                  <p:embed/>
                </p:oleObj>
              </mc:Choice>
              <mc:Fallback>
                <p:oleObj name="Document" r:id="rId4" imgW="7058160" imgH="5853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06475"/>
                        <a:ext cx="6624638" cy="5492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3419475" y="5013325"/>
            <a:ext cx="98425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flipH="1">
            <a:off x="2819929" y="3276603"/>
            <a:ext cx="920750" cy="15113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456218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6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8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Specialization Example</a:t>
            </a:r>
          </a:p>
        </p:txBody>
      </p:sp>
      <p:graphicFrame>
        <p:nvGraphicFramePr>
          <p:cNvPr id="421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31700"/>
              </p:ext>
            </p:extLst>
          </p:nvPr>
        </p:nvGraphicFramePr>
        <p:xfrm>
          <a:off x="1447800" y="1006475"/>
          <a:ext cx="6624638" cy="549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058160" imgH="5853240" progId="Word.Document.8">
                  <p:embed/>
                </p:oleObj>
              </mc:Choice>
              <mc:Fallback>
                <p:oleObj name="Document" r:id="rId4" imgW="7058160" imgH="5853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06475"/>
                        <a:ext cx="6624638" cy="5492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3419475" y="5013325"/>
            <a:ext cx="98425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21896" name="Group 8"/>
          <p:cNvGrpSpPr>
            <a:grpSpLocks/>
          </p:cNvGrpSpPr>
          <p:nvPr/>
        </p:nvGrpSpPr>
        <p:grpSpPr bwMode="auto">
          <a:xfrm>
            <a:off x="2819930" y="1622427"/>
            <a:ext cx="6253164" cy="3349627"/>
            <a:chOff x="2444" y="1022"/>
            <a:chExt cx="3939" cy="2110"/>
          </a:xfrm>
        </p:grpSpPr>
        <p:sp>
          <p:nvSpPr>
            <p:cNvPr id="421897" name="Text Box 9"/>
            <p:cNvSpPr txBox="1">
              <a:spLocks noChangeArrowheads="1"/>
            </p:cNvSpPr>
            <p:nvPr/>
          </p:nvSpPr>
          <p:spPr bwMode="auto">
            <a:xfrm>
              <a:off x="2924" y="1022"/>
              <a:ext cx="3459" cy="2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5400" tIns="12700" rIns="25400" bIns="127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Compiler:– </a:t>
              </a:r>
            </a:p>
            <a:p>
              <a:pPr lvl="1">
                <a:buFontTx/>
                <a:buAutoNum type="arabicPeriod"/>
              </a:pPr>
              <a:r>
                <a:rPr lang="en-US" dirty="0">
                  <a:latin typeface="+mn-lt"/>
                </a:rPr>
                <a:t>Suspends what it was doing</a:t>
              </a:r>
            </a:p>
            <a:p>
              <a:pPr lvl="1">
                <a:buFontTx/>
                <a:buAutoNum type="arabicPeriod"/>
              </a:pPr>
              <a:r>
                <a:rPr lang="en-US" dirty="0">
                  <a:latin typeface="+mn-lt"/>
                </a:rPr>
                <a:t>Generates a new overloaded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function from </a:t>
              </a:r>
              <a:r>
                <a:rPr lang="en-US" dirty="0" smtClean="0">
                  <a:latin typeface="+mn-lt"/>
                </a:rPr>
                <a:t>template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maximum</a:t>
              </a:r>
              <a:r>
                <a:rPr lang="en-US" i="1" dirty="0" smtClean="0">
                  <a:latin typeface="+mn-lt"/>
                </a:rPr>
                <a:t> </a:t>
              </a:r>
              <a:r>
                <a:rPr lang="en-US" dirty="0" smtClean="0">
                  <a:latin typeface="+mn-lt"/>
                </a:rPr>
                <a:t>for </a:t>
              </a:r>
              <a:r>
                <a:rPr lang="en-US" dirty="0">
                  <a:latin typeface="+mn-lt"/>
                </a:rPr>
                <a:t>type parameter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i="1" dirty="0">
                  <a:latin typeface="+mn-lt"/>
                </a:rPr>
                <a:t> </a:t>
              </a:r>
            </a:p>
            <a:p>
              <a:pPr lvl="1">
                <a:buFontTx/>
                <a:buAutoNum type="arabicPeriod"/>
              </a:pPr>
              <a:r>
                <a:rPr lang="en-US" dirty="0">
                  <a:latin typeface="+mn-lt"/>
                </a:rPr>
                <a:t>Compiles this new function</a:t>
              </a:r>
            </a:p>
            <a:p>
              <a:pPr lvl="1">
                <a:buFontTx/>
                <a:buAutoNum type="arabicPeriod"/>
              </a:pPr>
              <a:r>
                <a:rPr lang="en-US" dirty="0">
                  <a:latin typeface="+mn-lt"/>
                </a:rPr>
                <a:t>Returns to this program and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compiles a call to </a:t>
              </a:r>
              <a:r>
                <a:rPr lang="en-US" dirty="0" smtClean="0">
                  <a:latin typeface="+mn-lt"/>
                </a:rPr>
                <a:t>the new </a:t>
              </a:r>
              <a:r>
                <a:rPr lang="en-US" dirty="0">
                  <a:latin typeface="+mn-lt"/>
                </a:rPr>
                <a:t>function</a:t>
              </a:r>
            </a:p>
          </p:txBody>
        </p:sp>
        <p:sp>
          <p:nvSpPr>
            <p:cNvPr id="421898" name="Line 10"/>
            <p:cNvSpPr>
              <a:spLocks noChangeShapeType="1"/>
            </p:cNvSpPr>
            <p:nvPr/>
          </p:nvSpPr>
          <p:spPr bwMode="auto">
            <a:xfrm flipH="1">
              <a:off x="2444" y="2064"/>
              <a:ext cx="58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23780" y="5014888"/>
            <a:ext cx="4345550" cy="3334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Invoking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 with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 arguments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24" y="644929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89" grpId="1" animBg="1"/>
      <p:bldP spid="67590" grpId="0" animBg="1"/>
      <p:bldP spid="6759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8" name="Rectangle 1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838200"/>
          </a:xfrm>
        </p:spPr>
        <p:txBody>
          <a:bodyPr/>
          <a:lstStyle/>
          <a:p>
            <a:r>
              <a:rPr lang="en-US" sz="4000" dirty="0"/>
              <a:t>Specialization </a:t>
            </a:r>
            <a:r>
              <a:rPr lang="en-US" sz="4000" dirty="0" smtClean="0"/>
              <a:t>Example </a:t>
            </a:r>
            <a:r>
              <a:rPr lang="en-US" sz="2400" i="0" dirty="0" smtClean="0"/>
              <a:t>(</a:t>
            </a:r>
            <a:r>
              <a:rPr lang="en-US" sz="2400" dirty="0" smtClean="0"/>
              <a:t>cont.</a:t>
            </a:r>
            <a:r>
              <a:rPr lang="en-US" sz="2400" i="0" dirty="0" smtClean="0"/>
              <a:t>)</a:t>
            </a:r>
            <a:endParaRPr lang="en-US" sz="3200" i="0" dirty="0"/>
          </a:p>
        </p:txBody>
      </p:sp>
      <p:graphicFrame>
        <p:nvGraphicFramePr>
          <p:cNvPr id="423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37117"/>
              </p:ext>
            </p:extLst>
          </p:nvPr>
        </p:nvGraphicFramePr>
        <p:xfrm>
          <a:off x="1447800" y="1206500"/>
          <a:ext cx="7061200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062810" imgH="5058528" progId="Word.Document.8">
                  <p:embed/>
                </p:oleObj>
              </mc:Choice>
              <mc:Fallback>
                <p:oleObj name="Document" r:id="rId4" imgW="7062810" imgH="50585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06500"/>
                        <a:ext cx="7061200" cy="50307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Line 5"/>
          <p:cNvSpPr>
            <a:spLocks noChangeShapeType="1"/>
          </p:cNvSpPr>
          <p:nvPr/>
        </p:nvSpPr>
        <p:spPr bwMode="auto">
          <a:xfrm flipH="1" flipV="1">
            <a:off x="3886200" y="1905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886201" y="2060550"/>
            <a:ext cx="5207232" cy="3334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Invoking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 with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 arguments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 flipV="1">
            <a:off x="40386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4267200" y="4422750"/>
            <a:ext cx="4826232" cy="3334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Invoking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with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 arguments</a:t>
            </a:r>
          </a:p>
        </p:txBody>
      </p:sp>
      <p:sp>
        <p:nvSpPr>
          <p:cNvPr id="423946" name="Text Box 10"/>
          <p:cNvSpPr txBox="1">
            <a:spLocks noChangeArrowheads="1"/>
          </p:cNvSpPr>
          <p:nvPr/>
        </p:nvSpPr>
        <p:spPr bwMode="auto">
          <a:xfrm>
            <a:off x="4038600" y="2576944"/>
            <a:ext cx="4845050" cy="7643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dirty="0">
                <a:latin typeface="+mn-lt"/>
              </a:rPr>
              <a:t>Compiler does same again, but for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parameter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5562600" y="4939144"/>
            <a:ext cx="2912849" cy="7643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 anchor="ctr">
            <a:spAutoFit/>
          </a:bodyPr>
          <a:lstStyle/>
          <a:p>
            <a:r>
              <a:rPr lang="en-US" dirty="0">
                <a:latin typeface="+mn-lt"/>
              </a:rPr>
              <a:t>And again, but for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parameter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i="1" dirty="0">
                <a:latin typeface="+mn-lt"/>
              </a:rPr>
              <a:t> 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008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4" grpId="0" animBg="1"/>
      <p:bldP spid="68615" grpId="0" animBg="1"/>
      <p:bldP spid="68616" grpId="0" animBg="1"/>
      <p:bldP spid="423946" grpId="0" animBg="1"/>
      <p:bldP spid="423946" grpId="1" animBg="1"/>
      <p:bldP spid="4239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Each time</a:t>
            </a:r>
            <a:r>
              <a:rPr lang="en-US" sz="2800" dirty="0">
                <a:latin typeface="+mn-lt"/>
              </a:rPr>
              <a:t> that the compiler encounters a use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sz="2800" dirty="0">
                <a:latin typeface="+mn-lt"/>
              </a:rPr>
              <a:t> with a type that it has not seen before</a:t>
            </a:r>
          </a:p>
          <a:p>
            <a:pPr lvl="1"/>
            <a:r>
              <a:rPr lang="en-US" sz="2400" i="1" dirty="0">
                <a:latin typeface="+mn-lt"/>
              </a:rPr>
              <a:t>… </a:t>
            </a:r>
            <a:r>
              <a:rPr lang="en-US" sz="2400" dirty="0">
                <a:latin typeface="+mn-lt"/>
              </a:rPr>
              <a:t>it creates a new instance of the function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r>
              <a:rPr lang="en-US" sz="2400" dirty="0">
                <a:latin typeface="+mn-lt"/>
              </a:rPr>
              <a:t> with new parameter types</a:t>
            </a:r>
          </a:p>
          <a:p>
            <a:pPr lvl="3"/>
            <a:r>
              <a:rPr lang="en-US" sz="2400" dirty="0">
                <a:latin typeface="+mn-lt"/>
              </a:rPr>
              <a:t>With new mangled name!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Templates Summary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Very important for </a:t>
            </a:r>
          </a:p>
          <a:p>
            <a:pPr lvl="1"/>
            <a:r>
              <a:rPr lang="en-US" sz="2400" dirty="0"/>
              <a:t>Code readability</a:t>
            </a:r>
          </a:p>
          <a:p>
            <a:pPr lvl="1"/>
            <a:r>
              <a:rPr lang="en-US" sz="2400" dirty="0"/>
              <a:t>Code reuse</a:t>
            </a:r>
          </a:p>
          <a:p>
            <a:pPr lvl="1"/>
            <a:r>
              <a:rPr lang="en-US" sz="2400" dirty="0"/>
              <a:t>Good coding style</a:t>
            </a:r>
          </a:p>
          <a:p>
            <a:pPr lvl="1"/>
            <a:r>
              <a:rPr lang="en-US" sz="2400" dirty="0"/>
              <a:t>Programmer efficiency</a:t>
            </a:r>
          </a:p>
          <a:p>
            <a:pPr lvl="1"/>
            <a:endParaRPr lang="en-US" sz="2400" dirty="0"/>
          </a:p>
          <a:p>
            <a:r>
              <a:rPr lang="en-US" sz="2800" dirty="0"/>
              <a:t>Foundation of other template features in C</a:t>
            </a:r>
            <a:r>
              <a:rPr lang="en-US" sz="2800" dirty="0" smtClean="0"/>
              <a:t>++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Note: Java has generics, which are </a:t>
            </a:r>
            <a:r>
              <a:rPr lang="en-US" sz="2800" u="sng" dirty="0" smtClean="0">
                <a:solidFill>
                  <a:srgbClr val="00B050"/>
                </a:solidFill>
              </a:rPr>
              <a:t>similar</a:t>
            </a:r>
            <a:r>
              <a:rPr lang="en-US" sz="2800" dirty="0" smtClean="0">
                <a:solidFill>
                  <a:srgbClr val="00B050"/>
                </a:solidFill>
              </a:rPr>
              <a:t> to templates, but work differently internally.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</a:t>
            </a:r>
            <a:r>
              <a:rPr lang="en-US" dirty="0" smtClean="0"/>
              <a:t>Wrappers</a:t>
            </a:r>
            <a:br>
              <a:rPr lang="en-US" dirty="0" smtClean="0"/>
            </a:br>
            <a:r>
              <a:rPr lang="en-US" dirty="0" smtClean="0"/>
              <a:t>a.k.a. Guards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896225" cy="51053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Prevent code from being included more than once.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</a:rPr>
              <a:t>– “if not defined”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+mn-lt"/>
              </a:rPr>
              <a:t>Skip this code if it has been included already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+mn-lt"/>
              </a:rPr>
              <a:t>Define a name so this code will not be included again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If the header has been included previously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+mn-lt"/>
              </a:rPr>
              <a:t>Name is defined already and the header file is not included again.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Prevents multiple-definition errors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n-lt"/>
              </a:rPr>
              <a:t>Example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TIME_H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TIME_H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for this header file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6721001" y="685800"/>
            <a:ext cx="2192599" cy="461665"/>
          </a:xfrm>
          <a:prstGeom prst="rect">
            <a:avLst/>
          </a:prstGeom>
          <a:solidFill>
            <a:srgbClr val="DBDB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Exactly as in </a:t>
            </a:r>
            <a:r>
              <a:rPr lang="en-US" sz="2400" i="1" dirty="0">
                <a:latin typeface="+mn-lt"/>
              </a:rPr>
              <a:t>C</a:t>
            </a:r>
            <a:endParaRPr lang="en-US" sz="2400" dirty="0">
              <a:latin typeface="+mn-lt"/>
            </a:endParaRP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6019800" y="5621785"/>
            <a:ext cx="2895600" cy="738664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  <a:cs typeface="Arial" charset="0"/>
              </a:rPr>
              <a:t>§A12.5 in K&amp;R</a:t>
            </a:r>
            <a:br>
              <a:rPr lang="en-US" sz="2400" dirty="0" smtClean="0">
                <a:latin typeface="+mn-lt"/>
                <a:cs typeface="Arial" charset="0"/>
              </a:rPr>
            </a:br>
            <a:r>
              <a:rPr lang="en-US" sz="1800" dirty="0" smtClean="0">
                <a:latin typeface="+mn-lt"/>
                <a:cs typeface="Arial" charset="0"/>
              </a:rPr>
              <a:t>(Not in </a:t>
            </a:r>
            <a:r>
              <a:rPr lang="en-US" sz="1800" i="1" dirty="0" smtClean="0">
                <a:latin typeface="+mn-lt"/>
                <a:cs typeface="Arial" charset="0"/>
              </a:rPr>
              <a:t>Absolute C++</a:t>
            </a:r>
            <a:r>
              <a:rPr lang="en-US" sz="1800" dirty="0" smtClean="0">
                <a:latin typeface="+mn-lt"/>
                <a:cs typeface="Arial" charset="0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nimBg="1"/>
      <p:bldP spid="3768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5181600"/>
          </a:xfrm>
        </p:spPr>
        <p:txBody>
          <a:bodyPr/>
          <a:lstStyle/>
          <a:p>
            <a:r>
              <a:rPr lang="en-US" dirty="0" smtClean="0"/>
              <a:t>Needs to be unique.</a:t>
            </a:r>
          </a:p>
          <a:p>
            <a:r>
              <a:rPr lang="en-US" dirty="0" smtClean="0"/>
              <a:t>To generate: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Take the header file name.</a:t>
            </a:r>
          </a:p>
          <a:p>
            <a:pPr marL="1371600" lvl="2" indent="-51435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ime.h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Convert to ALL CAPS.</a:t>
            </a:r>
          </a:p>
          <a:p>
            <a:pPr marL="1371600" lvl="2" indent="-51435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Replace dot with underscore.</a:t>
            </a:r>
          </a:p>
          <a:p>
            <a:pPr marL="1371600" lvl="2" indent="-51435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TIME_H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u="sng" dirty="0" smtClean="0"/>
              <a:t>Optionally</a:t>
            </a:r>
            <a:r>
              <a:rPr lang="en-US" dirty="0" smtClean="0"/>
              <a:t> add underscore at end.</a:t>
            </a:r>
          </a:p>
          <a:p>
            <a:pPr marL="1371600" lvl="2" indent="-51435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TIME_H_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59C9F-F4F5-4633-8565-36C1F6DA88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Advice</a:t>
            </a:r>
            <a:r>
              <a:rPr lang="en-US" sz="2800" dirty="0">
                <a:latin typeface="+mn-lt"/>
              </a:rPr>
              <a:t> to compiler that the body of the function may be substituted for a call to that function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Insert the qualifier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2800" dirty="0">
                <a:latin typeface="+mn-lt"/>
              </a:rPr>
              <a:t> before return type of function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Example:–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(a&gt;b) ? a : b;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2691" y="5715000"/>
            <a:ext cx="2795573" cy="461665"/>
          </a:xfrm>
          <a:prstGeom prst="rect">
            <a:avLst/>
          </a:prstGeom>
          <a:solidFill>
            <a:srgbClr val="D4D4F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§7.2 of </a:t>
            </a:r>
            <a:r>
              <a:rPr lang="en-US" i="1" dirty="0" smtClean="0">
                <a:latin typeface="Calibri" pitchFamily="34" charset="0"/>
              </a:rPr>
              <a:t>Absolute C++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Reasons:–</a:t>
            </a:r>
          </a:p>
          <a:p>
            <a:pPr lvl="2"/>
            <a:r>
              <a:rPr lang="en-US" sz="2000" dirty="0">
                <a:latin typeface="+mn-lt"/>
              </a:rPr>
              <a:t>Reduce function call overhead—especially for small functions in inner loops</a:t>
            </a:r>
          </a:p>
          <a:p>
            <a:pPr lvl="2"/>
            <a:r>
              <a:rPr lang="en-US" sz="2000" dirty="0">
                <a:latin typeface="+mn-lt"/>
              </a:rPr>
              <a:t>Takes advantage of compiler’s local optimizations </a:t>
            </a:r>
          </a:p>
          <a:p>
            <a:r>
              <a:rPr lang="en-US" sz="2800" dirty="0">
                <a:latin typeface="+mn-lt"/>
              </a:rPr>
              <a:t>Trade-off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2800" dirty="0">
                <a:latin typeface="+mn-lt"/>
              </a:rPr>
              <a:t> functions</a:t>
            </a:r>
          </a:p>
          <a:p>
            <a:pPr lvl="2"/>
            <a:r>
              <a:rPr lang="en-US" sz="2000" dirty="0">
                <a:latin typeface="+mn-lt"/>
              </a:rPr>
              <a:t>Multiple copies of the function code are inserted in the program </a:t>
            </a:r>
            <a:r>
              <a:rPr lang="en-US" sz="1800" dirty="0">
                <a:latin typeface="+mn-lt"/>
              </a:rPr>
              <a:t>(possibly making the program larger)</a:t>
            </a:r>
          </a:p>
          <a:p>
            <a:r>
              <a:rPr lang="en-US" sz="2800" dirty="0">
                <a:latin typeface="+mn-lt"/>
              </a:rPr>
              <a:t>The compiler </a:t>
            </a:r>
            <a:r>
              <a:rPr lang="en-US" sz="2800" i="1" dirty="0">
                <a:latin typeface="+mn-lt"/>
              </a:rPr>
              <a:t>may</a:t>
            </a:r>
            <a:r>
              <a:rPr lang="en-US" sz="2800" dirty="0">
                <a:latin typeface="+mn-lt"/>
              </a:rPr>
              <a:t> ignore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2800" dirty="0">
                <a:latin typeface="+mn-lt"/>
              </a:rPr>
              <a:t> qualifier</a:t>
            </a:r>
          </a:p>
          <a:p>
            <a:pPr lvl="2"/>
            <a:r>
              <a:rPr lang="en-US" sz="2000" dirty="0">
                <a:latin typeface="+mn-lt"/>
              </a:rPr>
              <a:t>Typically does so for all but the smallest functions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Function Example</a:t>
            </a:r>
          </a:p>
        </p:txBody>
      </p:sp>
      <p:graphicFrame>
        <p:nvGraphicFramePr>
          <p:cNvPr id="380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13125"/>
              </p:ext>
            </p:extLst>
          </p:nvPr>
        </p:nvGraphicFramePr>
        <p:xfrm>
          <a:off x="610966" y="1295400"/>
          <a:ext cx="7922069" cy="48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058160" imgH="4349880" progId="Word.Document.8">
                  <p:embed/>
                </p:oleObj>
              </mc:Choice>
              <mc:Fallback>
                <p:oleObj name="Document" r:id="rId4" imgW="7058160" imgH="434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66" y="1295400"/>
                        <a:ext cx="7922069" cy="48815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1512888" y="2853531"/>
            <a:ext cx="3814762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25400" tIns="12700" rIns="25400" bIns="12700" anchor="ctr">
            <a:spAutoFit/>
          </a:bodyPr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65995" y="2716981"/>
            <a:ext cx="1913985" cy="3334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6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qualifier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4038600" y="4498181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241924" y="4942681"/>
            <a:ext cx="3902075" cy="9493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Complete function definition so</a:t>
            </a:r>
            <a:b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</a:b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compiler knows how to expand a</a:t>
            </a:r>
            <a:b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en-US" sz="20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 function call into inline code</a:t>
            </a:r>
            <a:r>
              <a:rPr lang="en-US" sz="1600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90" y="6309518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797" grpId="0" animBg="1"/>
      <p:bldP spid="33800" grpId="0" animBg="1"/>
      <p:bldP spid="337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Typical usage:– Member function of a class</a:t>
            </a:r>
          </a:p>
          <a:p>
            <a:pPr lvl="2"/>
            <a:r>
              <a:rPr lang="en-US" sz="2000" dirty="0">
                <a:latin typeface="+mn-lt"/>
              </a:rPr>
              <a:t>Very simple, short, fast operations</a:t>
            </a:r>
          </a:p>
          <a:p>
            <a:pPr lvl="2"/>
            <a:r>
              <a:rPr lang="en-US" sz="2000" dirty="0">
                <a:latin typeface="+mn-lt"/>
              </a:rPr>
              <a:t>Especially in inner loops</a:t>
            </a:r>
          </a:p>
          <a:p>
            <a:pPr lvl="2"/>
            <a:r>
              <a:rPr lang="en-US" sz="2000" dirty="0">
                <a:latin typeface="+mn-lt"/>
              </a:rPr>
              <a:t>Especially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+mn-lt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+mn-lt"/>
              </a:rPr>
              <a:t> functions</a:t>
            </a:r>
          </a:p>
          <a:p>
            <a:pPr lvl="2"/>
            <a:r>
              <a:rPr lang="en-US" sz="2000" dirty="0">
                <a:latin typeface="+mn-lt"/>
              </a:rPr>
              <a:t>Saves the (non-trivial) overhead of invoking a method, creating activation record, etc.</a:t>
            </a:r>
          </a:p>
          <a:p>
            <a:pPr lvl="2"/>
            <a:r>
              <a:rPr lang="en-US" sz="2000" dirty="0">
                <a:latin typeface="+mn-lt"/>
              </a:rPr>
              <a:t>Encourages cleaner, more readable code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2800" dirty="0">
                <a:latin typeface="+mn-lt"/>
              </a:rPr>
              <a:t> qualifier is strictly advisory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057400" y="5486399"/>
            <a:ext cx="5977391" cy="1200329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Widely used whenever you ask yourself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about efficiency of a calling a function </a:t>
            </a:r>
            <a:r>
              <a:rPr lang="en-US" i="1" dirty="0">
                <a:latin typeface="+mn-lt"/>
              </a:rPr>
              <a:t>vs.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accessing a class member directly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1CCDB-DD35-48C0-9644-9121042A626B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8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Use a </a:t>
            </a:r>
            <a:r>
              <a:rPr lang="en-US" i="1" dirty="0" smtClean="0"/>
              <a:t>Macro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457700"/>
          </a:xfrm>
        </p:spPr>
        <p:txBody>
          <a:bodyPr/>
          <a:lstStyle/>
          <a:p>
            <a:r>
              <a:rPr lang="en-US" dirty="0"/>
              <a:t>Not bound to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Expanded by the preprocessor.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#define cube(side) ((side)*(side)*(side))</a:t>
            </a:r>
          </a:p>
          <a:p>
            <a:pPr lvl="1"/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cube(a + b)</a:t>
            </a:r>
          </a:p>
          <a:p>
            <a:pPr lvl="1"/>
            <a:r>
              <a:rPr lang="en-US" dirty="0" smtClean="0"/>
              <a:t>Expands to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((a + b)*(a + b)*(a  + b))</a:t>
            </a:r>
          </a:p>
          <a:p>
            <a:r>
              <a:rPr lang="en-US" dirty="0" smtClean="0"/>
              <a:t>Why the parentheses?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59C9F-F4F5-4633-8565-36C1F6DA88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3558</TotalTime>
  <Words>1046</Words>
  <Application>Microsoft Office PowerPoint</Application>
  <PresentationFormat>On-screen Show (4:3)</PresentationFormat>
  <Paragraphs>238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Contemporary Portrait</vt:lpstr>
      <vt:lpstr>Document</vt:lpstr>
      <vt:lpstr>CS2303: Systems Programming Concepts</vt:lpstr>
      <vt:lpstr>Outline</vt:lpstr>
      <vt:lpstr>Preprocessor Wrappers a.k.a. Guards</vt:lpstr>
      <vt:lpstr>Guard Symbol</vt:lpstr>
      <vt:lpstr>Inline Functions</vt:lpstr>
      <vt:lpstr>Inline Functions (continued)</vt:lpstr>
      <vt:lpstr>Inline Function Example</vt:lpstr>
      <vt:lpstr>Inline Functions (continued)</vt:lpstr>
      <vt:lpstr>Could Use a Macro Instead</vt:lpstr>
      <vt:lpstr>Default Argument</vt:lpstr>
      <vt:lpstr>Default Arguments (continued)</vt:lpstr>
      <vt:lpstr>Default Argument Example</vt:lpstr>
      <vt:lpstr>Summary – Default Arguments</vt:lpstr>
      <vt:lpstr>Templates</vt:lpstr>
      <vt:lpstr>Problem</vt:lpstr>
      <vt:lpstr>Solution – Function Templates</vt:lpstr>
      <vt:lpstr>Function Template</vt:lpstr>
      <vt:lpstr>Function Template Example</vt:lpstr>
      <vt:lpstr>Result</vt:lpstr>
      <vt:lpstr>Use of typename</vt:lpstr>
      <vt:lpstr>Use of typename</vt:lpstr>
      <vt:lpstr>Specialization</vt:lpstr>
      <vt:lpstr>Specialization Example</vt:lpstr>
      <vt:lpstr>Specialization Example</vt:lpstr>
      <vt:lpstr>Specialization Example (cont.)</vt:lpstr>
      <vt:lpstr>Specialization (continued)</vt:lpstr>
      <vt:lpstr>Function Templates Summary</vt:lpstr>
    </vt:vector>
  </TitlesOfParts>
  <Company>WPI Dept of 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350</cp:revision>
  <dcterms:created xsi:type="dcterms:W3CDTF">2000-03-15T17:46:46Z</dcterms:created>
  <dcterms:modified xsi:type="dcterms:W3CDTF">2017-02-21T14:36:31Z</dcterms:modified>
</cp:coreProperties>
</file>