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292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8" r:id="rId35"/>
    <p:sldId id="337" r:id="rId36"/>
    <p:sldId id="329" r:id="rId37"/>
    <p:sldId id="330" r:id="rId38"/>
    <p:sldId id="331" r:id="rId39"/>
    <p:sldId id="332" r:id="rId40"/>
    <p:sldId id="333" r:id="rId41"/>
    <p:sldId id="334" r:id="rId42"/>
    <p:sldId id="335" r:id="rId43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82" d="100"/>
          <a:sy n="82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861B6A28-F44E-4D6D-B495-D2EC45FE1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8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D10977CA-5223-4BE1-8A4F-DB6A3791F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9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0B91B-9220-4B7E-B5CB-6EC8ADD5F421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36053-7F43-4534-83D8-AF97CD82467B}" type="slidenum">
              <a:rPr lang="en-US"/>
              <a:pPr/>
              <a:t>11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B0988-A394-41EC-A11A-2ED9504E148B}" type="slidenum">
              <a:rPr lang="en-US"/>
              <a:pPr/>
              <a:t>12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C6485-43C1-404E-A2A9-3A4957A8D839}" type="slidenum">
              <a:rPr lang="en-US"/>
              <a:pPr/>
              <a:t>13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FEC1D-1F92-4DC7-AEEF-5A117D30E5DA}" type="slidenum">
              <a:rPr lang="en-US"/>
              <a:pPr/>
              <a:t>14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5091D-7312-4D23-97D4-478B151CA587}" type="slidenum">
              <a:rPr lang="en-US"/>
              <a:pPr/>
              <a:t>15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BAD4C-180D-4AC7-8D15-D4D148174017}" type="slidenum">
              <a:rPr lang="en-US"/>
              <a:pPr/>
              <a:t>16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90CEC-CFA6-428F-903F-7627724AB55E}" type="slidenum">
              <a:rPr lang="en-US"/>
              <a:pPr/>
              <a:t>17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17D70-FC36-4212-96B9-EEA5D1B89A10}" type="slidenum">
              <a:rPr lang="en-US"/>
              <a:pPr/>
              <a:t>18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039AA-FB40-4DDC-BCD2-131871363D4E}" type="slidenum">
              <a:rPr lang="en-US"/>
              <a:pPr/>
              <a:t>19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013F6-0D3B-4907-A1B5-D25023718706}" type="slidenum">
              <a:rPr lang="en-US"/>
              <a:pPr/>
              <a:t>20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7762A-017E-4375-BA9A-FD54D58042EC}" type="slidenum">
              <a:rPr lang="en-US"/>
              <a:pPr/>
              <a:t>3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EC8C6-E36D-44CE-88B2-5E5A0EAD40EF}" type="slidenum">
              <a:rPr lang="en-US"/>
              <a:pPr/>
              <a:t>21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76452-9077-440B-9F4C-8CF5CEDA389D}" type="slidenum">
              <a:rPr lang="en-US"/>
              <a:pPr/>
              <a:t>22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DFCC1-868A-491F-A46A-672186459E5B}" type="slidenum">
              <a:rPr lang="en-US"/>
              <a:pPr/>
              <a:t>23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40727-9F1D-476C-9C4A-EB9482E1B994}" type="slidenum">
              <a:rPr lang="en-US"/>
              <a:pPr/>
              <a:t>24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8C629-4537-4F9A-9F42-BBBAB1A3DB9B}" type="slidenum">
              <a:rPr lang="en-US"/>
              <a:pPr/>
              <a:t>25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DB089-26EE-47CE-9A32-784061B73244}" type="slidenum">
              <a:rPr lang="en-US"/>
              <a:pPr/>
              <a:t>26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0AF3F-341F-436C-8B5B-F45413270FDB}" type="slidenum">
              <a:rPr lang="en-US"/>
              <a:pPr/>
              <a:t>27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BED29-407B-494F-85CA-E13EB775B803}" type="slidenum">
              <a:rPr lang="en-US"/>
              <a:pPr/>
              <a:t>28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E46B6-AE92-4FE2-8476-827DA55DF0D6}" type="slidenum">
              <a:rPr lang="en-US"/>
              <a:pPr/>
              <a:t>29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FA1BF-1417-447D-A088-56609D12D25C}" type="slidenum">
              <a:rPr lang="en-US"/>
              <a:pPr/>
              <a:t>30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3F342-8380-491D-912B-F12A705BDEB7}" type="slidenum">
              <a:rPr lang="en-US"/>
              <a:pPr/>
              <a:t>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1B63C-844A-47C8-9501-6F628B64FA11}" type="slidenum">
              <a:rPr lang="en-US"/>
              <a:pPr/>
              <a:t>31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96C0B-5F9F-4F88-9C10-3342C19447FB}" type="slidenum">
              <a:rPr lang="en-US"/>
              <a:pPr/>
              <a:t>32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E12D4-4908-45FE-A41F-3C6701B206A5}" type="slidenum">
              <a:rPr lang="en-US"/>
              <a:pPr/>
              <a:t>33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3A893-F9E8-4962-8AA8-F0A5503ACCA2}" type="slidenum">
              <a:rPr lang="en-US"/>
              <a:pPr/>
              <a:t>34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3A893-F9E8-4962-8AA8-F0A5503ACCA2}" type="slidenum">
              <a:rPr lang="en-US"/>
              <a:pPr/>
              <a:t>35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715B1-48C2-4ECF-9A23-3EE1E3E98F56}" type="slidenum">
              <a:rPr lang="en-US"/>
              <a:pPr/>
              <a:t>36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8EA73-7197-4973-A7A6-81FABE76D483}" type="slidenum">
              <a:rPr lang="en-US"/>
              <a:pPr/>
              <a:t>37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82979-2374-4DFC-B500-E6D39D271A5A}" type="slidenum">
              <a:rPr lang="en-US"/>
              <a:pPr/>
              <a:t>38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94866-FC91-4A12-85A6-3A595C0257C1}" type="slidenum">
              <a:rPr lang="en-US"/>
              <a:pPr/>
              <a:t>39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6025F-CF12-429A-BB83-DAF2ACBE5108}" type="slidenum">
              <a:rPr lang="en-US"/>
              <a:pPr/>
              <a:t>40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9CD61-2953-414A-A9F3-E0662107548E}" type="slidenum">
              <a:rPr lang="en-US"/>
              <a:pPr/>
              <a:t>5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10C30-3560-4136-A8B8-A16FA0B48C43}" type="slidenum">
              <a:rPr lang="en-US"/>
              <a:pPr/>
              <a:t>41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EE7D9-EE11-4C9F-8D2D-09FE9982871C}" type="slidenum">
              <a:rPr lang="en-US"/>
              <a:pPr/>
              <a:t>42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E533A-4277-4ABA-95F2-F4F66B86C130}" type="slidenum">
              <a:rPr lang="en-US"/>
              <a:pPr/>
              <a:t>6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E55D6-27BD-4F45-B937-9FB4AFF039EB}" type="slidenum">
              <a:rPr lang="en-US"/>
              <a:pPr/>
              <a:t>7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1C4A4-9E00-470A-A4D5-65092BD907CB}" type="slidenum">
              <a:rPr lang="en-US"/>
              <a:pPr/>
              <a:t>8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394B9-5EDB-4B78-8D66-98F506E88281}" type="slidenum">
              <a:rPr lang="en-US"/>
              <a:pPr/>
              <a:t>9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90BA-4530-45FF-BEAC-59F63465DF9D}" type="slidenum">
              <a:rPr lang="en-US"/>
              <a:pPr/>
              <a:t>10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52" y="4488181"/>
            <a:ext cx="571759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C6722686-116D-4CAE-8FCF-FF6FB5FFE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A444C-B0B6-419B-A949-B8E45A4B2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6379F-313B-4D99-AE13-4D713962D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0A3F5-AB13-4C3F-A565-91D497319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7B9EB-3C5B-4FFF-83C8-0ED4717F8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D5C7-CCBE-4155-81D0-E7540CDC4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6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1507A-D247-4A6C-8A07-08F6270E9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2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1BCAD-40A3-49D0-9E1F-9969CD6E3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3286-C589-4CBD-8F02-E5C9188A1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14E-FF43-476E-B14E-296F63572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40B90-3AA7-4AAC-93BB-C2473709B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676B6669-D7D2-49E7-902E-B8691218A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product/images/B001GE91TK/ref=dp_image_0?ie=UTF8&amp;n=284507&amp;s=kitch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115FEA-D5D4-4EB4-8A86-DF7A538D383D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2514600"/>
            <a:ext cx="9144000" cy="4191000"/>
          </a:xfrm>
        </p:spPr>
        <p:txBody>
          <a:bodyPr/>
          <a:lstStyle/>
          <a:p>
            <a:pPr algn="ctr"/>
            <a:r>
              <a:rPr lang="en-US" sz="3600" dirty="0" smtClean="0"/>
              <a:t>Class 20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sz="3600" b="1" dirty="0"/>
              <a:t>Exception Handling in C</a:t>
            </a:r>
            <a:r>
              <a:rPr lang="en-US" sz="3600" b="1" dirty="0" smtClean="0"/>
              <a:t>++</a:t>
            </a:r>
          </a:p>
          <a:p>
            <a:pPr marL="457200" lvl="1" indent="0" algn="ctr">
              <a:buNone/>
            </a:pPr>
            <a:endParaRPr lang="en-US" sz="3600" b="1" dirty="0" smtClean="0"/>
          </a:p>
          <a:p>
            <a:pPr marL="457200" lvl="1" indent="0" algn="ctr">
              <a:buNone/>
            </a:pPr>
            <a:r>
              <a:rPr lang="en-US" sz="2000" dirty="0"/>
              <a:t>Thanks for Prof. Lauer for an earlier version of these slides</a:t>
            </a:r>
            <a:r>
              <a:rPr lang="en-US" sz="2000" dirty="0" smtClean="0"/>
              <a:t>.</a:t>
            </a:r>
            <a:endParaRPr lang="en-US" sz="3200" dirty="0"/>
          </a:p>
          <a:p>
            <a:pPr marL="457200" lvl="1" indent="0" algn="ctr">
              <a:buNone/>
            </a:pPr>
            <a:r>
              <a:rPr lang="en-US" sz="2000" dirty="0" smtClean="0"/>
              <a:t>Copyright 2005-2017, Michael J. Ciaraldi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Fundamental Philosophy</a:t>
            </a:r>
            <a:r>
              <a:rPr lang="en-US" sz="3600" dirty="0"/>
              <a:t>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Remove error-handling code from the program execution’s “main line”</a:t>
            </a:r>
          </a:p>
          <a:p>
            <a:pPr lvl="2"/>
            <a:endParaRPr lang="en-US" sz="2400" dirty="0"/>
          </a:p>
          <a:p>
            <a:r>
              <a:rPr lang="en-US" sz="2800" dirty="0"/>
              <a:t>Programmers can handle any exceptions they choose</a:t>
            </a:r>
          </a:p>
          <a:p>
            <a:pPr lvl="1"/>
            <a:r>
              <a:rPr lang="en-US" sz="2400" dirty="0"/>
              <a:t>All exceptions</a:t>
            </a:r>
          </a:p>
          <a:p>
            <a:pPr lvl="1"/>
            <a:r>
              <a:rPr lang="en-US" sz="2400" dirty="0"/>
              <a:t>All exceptions of a certain type</a:t>
            </a:r>
          </a:p>
          <a:p>
            <a:pPr lvl="1"/>
            <a:r>
              <a:rPr lang="en-US" sz="2400" dirty="0"/>
              <a:t>All exceptions of a group of related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Fundamental Philosophy</a:t>
            </a:r>
            <a:r>
              <a:rPr lang="en-US" sz="3600" dirty="0"/>
              <a:t>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Programs can </a:t>
            </a:r>
          </a:p>
          <a:p>
            <a:pPr lvl="1"/>
            <a:r>
              <a:rPr lang="en-US" sz="2400" dirty="0"/>
              <a:t>Recover from exceptions</a:t>
            </a:r>
          </a:p>
          <a:p>
            <a:pPr lvl="1"/>
            <a:r>
              <a:rPr lang="en-US" sz="2400" dirty="0"/>
              <a:t>Hide exceptions</a:t>
            </a:r>
          </a:p>
          <a:p>
            <a:pPr lvl="1"/>
            <a:r>
              <a:rPr lang="en-US" sz="2400" dirty="0"/>
              <a:t>Pass exceptions up the “chain of command”</a:t>
            </a:r>
          </a:p>
          <a:p>
            <a:pPr lvl="1"/>
            <a:r>
              <a:rPr lang="en-US" sz="2400" dirty="0"/>
              <a:t>Ignore certain exceptions and let someone else handle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Philosophy</a:t>
            </a:r>
            <a:r>
              <a:rPr lang="en-US" sz="3600" dirty="0"/>
              <a:t>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An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800" dirty="0">
                <a:latin typeface="+mn-lt"/>
              </a:rPr>
              <a:t> is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Usually derived from one of the system’s </a:t>
            </a:r>
            <a:r>
              <a:rPr lang="en-US" sz="2400" i="1" dirty="0">
                <a:latin typeface="+mn-lt"/>
              </a:rPr>
              <a:t>exception base classes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If an exceptional or error situation occurs, program </a:t>
            </a:r>
            <a:r>
              <a:rPr lang="en-US" sz="2800" i="1" dirty="0">
                <a:latin typeface="+mn-lt"/>
              </a:rPr>
              <a:t>throws</a:t>
            </a:r>
            <a:r>
              <a:rPr lang="en-US" sz="2800" dirty="0">
                <a:latin typeface="+mn-lt"/>
              </a:rPr>
              <a:t> an object of that class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Object crawls up </a:t>
            </a:r>
            <a:r>
              <a:rPr lang="en-US" sz="2400" dirty="0" smtClean="0">
                <a:latin typeface="+mn-lt"/>
              </a:rPr>
              <a:t>The Call Stack</a:t>
            </a:r>
            <a:endParaRPr lang="en-US" sz="2400" dirty="0">
              <a:latin typeface="+mn-lt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A calling program can choose to </a:t>
            </a:r>
            <a:r>
              <a:rPr lang="en-US" sz="2800" i="1" dirty="0">
                <a:latin typeface="+mn-lt"/>
              </a:rPr>
              <a:t>catch</a:t>
            </a:r>
            <a:r>
              <a:rPr lang="en-US" sz="2800" dirty="0">
                <a:latin typeface="+mn-lt"/>
              </a:rPr>
              <a:t> exceptions of certain classes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Take action based on the exception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The standard C++ base class for all exceptions</a:t>
            </a:r>
          </a:p>
          <a:p>
            <a:r>
              <a:rPr lang="en-US" sz="2800" dirty="0">
                <a:latin typeface="+mn-lt"/>
              </a:rPr>
              <a:t>Provides derived classes with virtual function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what()</a:t>
            </a:r>
          </a:p>
          <a:p>
            <a:pPr lvl="1"/>
            <a:r>
              <a:rPr lang="en-US" sz="2400" dirty="0">
                <a:latin typeface="+mn-lt"/>
              </a:rPr>
              <a:t>Returns the exception’s stored error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— Divide </a:t>
            </a:r>
            <a:r>
              <a:rPr lang="en-US" sz="4000" dirty="0"/>
              <a:t>by Zero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93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992071"/>
              </p:ext>
            </p:extLst>
          </p:nvPr>
        </p:nvGraphicFramePr>
        <p:xfrm>
          <a:off x="334254" y="1890576"/>
          <a:ext cx="8475492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063270" imgH="3377409" progId="Word.Document.8">
                  <p:embed/>
                </p:oleObj>
              </mc:Choice>
              <mc:Fallback>
                <p:oleObj name="Document" r:id="rId4" imgW="7063270" imgH="3377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54" y="1890576"/>
                        <a:ext cx="8475492" cy="4041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95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870805"/>
              </p:ext>
            </p:extLst>
          </p:nvPr>
        </p:nvGraphicFramePr>
        <p:xfrm>
          <a:off x="1053306" y="309563"/>
          <a:ext cx="7037388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7078494" imgH="6274586" progId="Word.Document.8">
                  <p:embed/>
                </p:oleObj>
              </mc:Choice>
              <mc:Fallback>
                <p:oleObj name="Document" r:id="rId4" imgW="7078494" imgH="6274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6" y="309563"/>
                        <a:ext cx="7037388" cy="623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019800" y="609600"/>
            <a:ext cx="1887054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lIns="0" rIns="0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Tx/>
              <a:buChar char="•"/>
            </a:pPr>
            <a:r>
              <a:rPr lang="en-US" sz="2200" i="1" dirty="0" smtClean="0">
                <a:latin typeface="+mn-lt"/>
              </a:rPr>
              <a:t>Zero-divide</a:t>
            </a:r>
            <a:br>
              <a:rPr lang="en-US" sz="2200" i="1" dirty="0" smtClean="0">
                <a:latin typeface="+mn-lt"/>
              </a:rPr>
            </a:br>
            <a:r>
              <a:rPr lang="en-US" sz="2200" i="1" dirty="0" smtClean="0">
                <a:latin typeface="+mn-lt"/>
              </a:rPr>
              <a:t>example</a:t>
            </a:r>
          </a:p>
          <a:p>
            <a:pPr marL="742950" lvl="1" indent="-285750">
              <a:spcBef>
                <a:spcPts val="0"/>
              </a:spcBef>
              <a:buClr>
                <a:schemeClr val="folHlink"/>
              </a:buClr>
              <a:buFontTx/>
              <a:buChar char="–"/>
            </a:pPr>
            <a:r>
              <a:rPr lang="en-US" sz="2200" dirty="0" smtClean="0">
                <a:latin typeface="+mn-lt"/>
              </a:rPr>
              <a:t>(1 of 2)</a:t>
            </a:r>
            <a:endParaRPr lang="en-US" sz="22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0" y="4419600"/>
            <a:ext cx="1898646" cy="674132"/>
            <a:chOff x="3276600" y="4419600"/>
            <a:chExt cx="1898646" cy="674132"/>
          </a:xfrm>
        </p:grpSpPr>
        <p:sp>
          <p:nvSpPr>
            <p:cNvPr id="2" name="TextBox 1"/>
            <p:cNvSpPr txBox="1"/>
            <p:nvPr/>
          </p:nvSpPr>
          <p:spPr>
            <a:xfrm>
              <a:off x="3810000" y="4724400"/>
              <a:ext cx="1365246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What’s this?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 flipV="1">
              <a:off x="3276600" y="4419600"/>
              <a:ext cx="533400" cy="3048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9" name="TextBox 8"/>
          <p:cNvSpPr txBox="1"/>
          <p:nvPr/>
        </p:nvSpPr>
        <p:spPr>
          <a:xfrm>
            <a:off x="5175246" y="4724400"/>
            <a:ext cx="2514600" cy="369332"/>
          </a:xfrm>
          <a:prstGeom prst="rect">
            <a:avLst/>
          </a:prstGeom>
          <a:solidFill>
            <a:srgbClr val="FF4747"/>
          </a:solidFill>
          <a:ln>
            <a:solidFill>
              <a:srgbClr val="D6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Absolute C++, Chapter 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97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092838"/>
              </p:ext>
            </p:extLst>
          </p:nvPr>
        </p:nvGraphicFramePr>
        <p:xfrm>
          <a:off x="1053306" y="726281"/>
          <a:ext cx="7037388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4" imgW="7074123" imgH="5423766" progId="Word.Document.8">
                  <p:embed/>
                </p:oleObj>
              </mc:Choice>
              <mc:Fallback>
                <p:oleObj name="Document" r:id="rId4" imgW="7074123" imgH="5423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6" y="726281"/>
                        <a:ext cx="7037388" cy="54054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43600" y="457200"/>
            <a:ext cx="190500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lIns="0" rIns="0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Tx/>
              <a:buChar char="•"/>
            </a:pPr>
            <a:r>
              <a:rPr lang="en-US" sz="2200" i="1" dirty="0" smtClean="0">
                <a:latin typeface="+mn-lt"/>
              </a:rPr>
              <a:t>Zero-divide</a:t>
            </a:r>
            <a:br>
              <a:rPr lang="en-US" sz="2200" i="1" dirty="0" smtClean="0">
                <a:latin typeface="+mn-lt"/>
              </a:rPr>
            </a:br>
            <a:r>
              <a:rPr lang="en-US" sz="2200" i="1" dirty="0" smtClean="0">
                <a:latin typeface="+mn-lt"/>
              </a:rPr>
              <a:t>example</a:t>
            </a:r>
          </a:p>
          <a:p>
            <a:pPr marL="742950" lvl="1" indent="-285750">
              <a:spcBef>
                <a:spcPts val="0"/>
              </a:spcBef>
              <a:buClr>
                <a:schemeClr val="folHlink"/>
              </a:buClr>
              <a:buFontTx/>
              <a:buChar char="–"/>
            </a:pPr>
            <a:r>
              <a:rPr lang="en-US" sz="2200" dirty="0" smtClean="0">
                <a:latin typeface="+mn-lt"/>
              </a:rPr>
              <a:t>(2 of 2)</a:t>
            </a:r>
            <a:endParaRPr lang="en-US" sz="2200" dirty="0">
              <a:latin typeface="+mn-lt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Blocks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Keyword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800" dirty="0">
                <a:latin typeface="+mn-lt"/>
              </a:rPr>
              <a:t> followed by curly braces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"{}"</a:t>
            </a:r>
            <a:endParaRPr lang="en-US" sz="2800" i="1" dirty="0" smtClean="0">
              <a:latin typeface="+mn-lt"/>
              <a:cs typeface="Arial" charset="0"/>
            </a:endParaRPr>
          </a:p>
          <a:p>
            <a:pPr lvl="1"/>
            <a:endParaRPr lang="en-US" i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Should enclose</a:t>
            </a:r>
          </a:p>
          <a:p>
            <a:pPr lvl="1"/>
            <a:r>
              <a:rPr lang="en-US" sz="2400" dirty="0">
                <a:latin typeface="+mn-lt"/>
              </a:rPr>
              <a:t>Statements that might cause exceptions</a:t>
            </a:r>
          </a:p>
          <a:p>
            <a:pPr lvl="1"/>
            <a:r>
              <a:rPr lang="en-US" sz="2400" dirty="0">
                <a:latin typeface="+mn-lt"/>
              </a:rPr>
              <a:t>Statements that should be skipped in case of an exception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Engineering Observation</a:t>
            </a:r>
            <a:endParaRPr lang="en-US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Exceptions may surface </a:t>
            </a:r>
          </a:p>
          <a:p>
            <a:pPr lvl="1"/>
            <a:r>
              <a:rPr lang="en-US" smtClean="0"/>
              <a:t>through explicitly mentioned code in a try block, </a:t>
            </a:r>
          </a:p>
          <a:p>
            <a:pPr lvl="1"/>
            <a:r>
              <a:rPr lang="en-US" smtClean="0"/>
              <a:t>through calls to other functions and </a:t>
            </a:r>
          </a:p>
          <a:p>
            <a:pPr lvl="1"/>
            <a:r>
              <a:rPr lang="en-US" smtClean="0"/>
              <a:t>through deeply nested function calls initiated by code in a try block.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AB74E7B4-BDD6-415D-A3E4-58EA82FB24A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Catch</a:t>
            </a:r>
            <a:r>
              <a:rPr lang="en-US" sz="4000"/>
              <a:t> </a:t>
            </a:r>
            <a:r>
              <a:rPr lang="en-US"/>
              <a:t>Handlers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Immediately follow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800" dirty="0">
                <a:latin typeface="+mn-lt"/>
              </a:rPr>
              <a:t> block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One or more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>
                <a:latin typeface="+mn-lt"/>
              </a:rPr>
              <a:t> handlers for each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>
                <a:latin typeface="+mn-lt"/>
              </a:rPr>
              <a:t> block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Exception parameter enclosed in parentheses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Represents the type of exception to process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Can provide an optional parameter name to interact with the caught exception object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Executes if exception parameter type matches the exception thrown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800" dirty="0">
                <a:latin typeface="+mn-lt"/>
              </a:rPr>
              <a:t> block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Could be a base class of the thrown exception’s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447800"/>
            <a:ext cx="9553800" cy="4610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What exceptions are and when to use them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Using try, catch and throw to detect, handle and indicate exceptions, respectively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 process uncaught and unexpected exceptions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 declare new exception classes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How stack unwinding enables exceptions not caught in one scope to be caught in another scope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 handle new failures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 understand the standard exception hierarchy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Handlers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 to try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(exceptionClass1 &amp;name1)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exceptions of exceptionClass1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(exceptionClass2 &amp;name2)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exceptions of exceptionClass2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(exceptionClass3 &amp;name3)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exceptions of exceptionClass3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 code to execute if no exception or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catch handler successfully handled exception*/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4876800" y="1758332"/>
            <a:ext cx="3650102" cy="83099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Other </a:t>
            </a:r>
            <a:r>
              <a:rPr lang="en-US" dirty="0">
                <a:latin typeface="+mn-lt"/>
              </a:rPr>
              <a:t>classes of exceptions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are not handled here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4267200" y="5791200"/>
            <a:ext cx="3581400" cy="83185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>
                <a:latin typeface="+mn-lt"/>
              </a:rPr>
              <a:t> clauses attempted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in order; first match wins!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animBg="1"/>
      <p:bldP spid="407556" grpId="1" animBg="1"/>
      <p:bldP spid="4075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Errors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+mn-lt"/>
              </a:rPr>
              <a:t>Syntax </a:t>
            </a:r>
            <a:r>
              <a:rPr lang="en-US" sz="2800" dirty="0">
                <a:latin typeface="+mn-lt"/>
              </a:rPr>
              <a:t>error to place code between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800" dirty="0">
                <a:latin typeface="+mn-lt"/>
              </a:rPr>
              <a:t> block and its corresponding </a:t>
            </a:r>
            <a:r>
              <a:rPr lang="en-US" sz="2800" i="1" dirty="0">
                <a:latin typeface="+mn-lt"/>
                <a:cs typeface="Times New Roman" pitchFamily="18" charset="0"/>
              </a:rPr>
              <a:t>catch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handlers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+mn-lt"/>
              </a:rPr>
              <a:t>Each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800" dirty="0">
                <a:latin typeface="+mn-lt"/>
              </a:rPr>
              <a:t> handler can have only a single parameter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Specifying a comma-separated list of exception parameters is a syntax error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  <a:cs typeface="Times New Roman" pitchFamily="18" charset="0"/>
              </a:rPr>
              <a:t>Logic error to catch same type in two different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800" dirty="0">
                <a:latin typeface="+mn-lt"/>
                <a:cs typeface="Times New Roman" pitchFamily="18" charset="0"/>
              </a:rPr>
              <a:t> handlers following a single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800" dirty="0">
                <a:latin typeface="+mn-lt"/>
                <a:cs typeface="Times New Roman" pitchFamily="18" charset="0"/>
              </a:rPr>
              <a:t> block</a:t>
            </a:r>
            <a:endParaRPr lang="en-US" sz="28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Philosophy</a:t>
            </a:r>
            <a:r>
              <a:rPr lang="en-US" sz="3600" dirty="0"/>
              <a:t>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Termination model of exception handling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>
                <a:latin typeface="+mn-lt"/>
              </a:rPr>
              <a:t> block </a:t>
            </a:r>
            <a:r>
              <a:rPr lang="en-US" sz="2400" i="1" dirty="0">
                <a:latin typeface="+mn-lt"/>
              </a:rPr>
              <a:t>expires</a:t>
            </a:r>
            <a:r>
              <a:rPr lang="en-US" sz="2400" dirty="0">
                <a:latin typeface="+mn-lt"/>
              </a:rPr>
              <a:t> when an exception occurs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+mn-lt"/>
              </a:rPr>
              <a:t>Local variables 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+mn-lt"/>
              </a:rPr>
              <a:t> block go out of scope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Code within the matching catch handler executes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Control resumes with the first statement after the last catch handler following the try block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Stack unwinding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Occurs if no matching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>
                <a:latin typeface="+mn-lt"/>
              </a:rPr>
              <a:t> handler is found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Program attempts to locate another enclosing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>
                <a:latin typeface="+mn-lt"/>
              </a:rPr>
              <a:t> block in the calling function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3429000" y="4191000"/>
            <a:ext cx="5334000" cy="400050"/>
          </a:xfrm>
          <a:prstGeom prst="rect">
            <a:avLst/>
          </a:prstGeom>
          <a:solidFill>
            <a:srgbClr val="CFEFC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400" dirty="0">
                <a:latin typeface="+mn-lt"/>
              </a:rPr>
              <a:t>Control </a:t>
            </a:r>
            <a:r>
              <a:rPr lang="en-US" sz="2400" i="1" dirty="0">
                <a:latin typeface="+mn-lt"/>
              </a:rPr>
              <a:t>does not</a:t>
            </a:r>
            <a:r>
              <a:rPr lang="en-US" sz="2400" dirty="0">
                <a:latin typeface="+mn-lt"/>
              </a:rPr>
              <a:t> return to throw point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“Unwinding”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Occurs when a thrown exception is not caught </a:t>
            </a:r>
            <a:r>
              <a:rPr lang="en-US" sz="2800" i="1" dirty="0">
                <a:latin typeface="+mn-lt"/>
              </a:rPr>
              <a:t>in a particular scope</a:t>
            </a:r>
          </a:p>
          <a:p>
            <a:r>
              <a:rPr lang="en-US" sz="2800" i="1" dirty="0">
                <a:latin typeface="+mn-lt"/>
              </a:rPr>
              <a:t>Unwinding a Function</a:t>
            </a:r>
            <a:r>
              <a:rPr lang="en-US" sz="2800" dirty="0">
                <a:latin typeface="+mn-lt"/>
              </a:rPr>
              <a:t> terminates that function</a:t>
            </a:r>
          </a:p>
          <a:p>
            <a:pPr lvl="1"/>
            <a:r>
              <a:rPr lang="en-US" sz="2400" dirty="0">
                <a:latin typeface="+mn-lt"/>
              </a:rPr>
              <a:t>All local variables of the function are destroyed</a:t>
            </a:r>
          </a:p>
          <a:p>
            <a:pPr lvl="2"/>
            <a:r>
              <a:rPr lang="en-US" sz="2400" dirty="0" smtClean="0">
                <a:latin typeface="+mn-lt"/>
              </a:rPr>
              <a:t>Invokes destructors</a:t>
            </a:r>
          </a:p>
          <a:p>
            <a:pPr lvl="1"/>
            <a:r>
              <a:rPr lang="en-US" sz="2400" dirty="0" smtClean="0">
                <a:latin typeface="+mn-lt"/>
              </a:rPr>
              <a:t>Control </a:t>
            </a:r>
            <a:r>
              <a:rPr lang="en-US" sz="2400" dirty="0">
                <a:latin typeface="+mn-lt"/>
              </a:rPr>
              <a:t>returns to point where function was invoked</a:t>
            </a:r>
          </a:p>
          <a:p>
            <a:r>
              <a:rPr lang="en-US" sz="2800" dirty="0">
                <a:latin typeface="+mn-lt"/>
              </a:rPr>
              <a:t>Attempts are made to catch the exception in outer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try…catch</a:t>
            </a:r>
            <a:r>
              <a:rPr lang="en-US" sz="2800" dirty="0">
                <a:latin typeface="+mn-lt"/>
              </a:rPr>
              <a:t> blocks</a:t>
            </a:r>
          </a:p>
          <a:p>
            <a:r>
              <a:rPr lang="en-US" sz="2800" dirty="0">
                <a:latin typeface="+mn-lt"/>
              </a:rPr>
              <a:t>If the exception is never caught, the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terminate()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is called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Observations</a:t>
            </a:r>
            <a:endParaRPr lang="en-US"/>
          </a:p>
        </p:txBody>
      </p:sp>
      <p:sp>
        <p:nvSpPr>
          <p:cNvPr id="4157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exception handling, program can continue executing after dealing with a problem</a:t>
            </a:r>
          </a:p>
          <a:p>
            <a:pPr lvl="2"/>
            <a:r>
              <a:rPr lang="en-US" dirty="0" smtClean="0"/>
              <a:t>rather than terminating </a:t>
            </a:r>
          </a:p>
          <a:p>
            <a:r>
              <a:rPr lang="en-US" dirty="0" smtClean="0"/>
              <a:t>Helps to support robust applications that contribute to mission-critical computing or business-critical computing</a:t>
            </a:r>
          </a:p>
          <a:p>
            <a:r>
              <a:rPr lang="en-US" dirty="0" smtClean="0"/>
              <a:t>When no exceptions occur, there is no performance penalty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A0E666AD-41FD-498A-85AE-47F5ACB52F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Throwing an Exception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Use keyword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800" dirty="0">
                <a:latin typeface="+mn-lt"/>
              </a:rPr>
              <a:t> followed by an operand representing the type of exception</a:t>
            </a:r>
          </a:p>
          <a:p>
            <a:pPr lvl="1"/>
            <a:r>
              <a:rPr lang="en-US" sz="2400" dirty="0">
                <a:latin typeface="+mn-lt"/>
              </a:rPr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400" dirty="0">
                <a:latin typeface="+mn-lt"/>
              </a:rPr>
              <a:t> operand can be of any type</a:t>
            </a:r>
          </a:p>
          <a:p>
            <a:pPr lvl="1"/>
            <a:r>
              <a:rPr lang="en-US" sz="2400" dirty="0">
                <a:latin typeface="+mn-lt"/>
              </a:rPr>
              <a:t>If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400" dirty="0">
                <a:latin typeface="+mn-lt"/>
              </a:rPr>
              <a:t> operand is an object, it is called an </a:t>
            </a:r>
            <a:r>
              <a:rPr lang="en-US" sz="2400" i="1" dirty="0">
                <a:latin typeface="+mn-lt"/>
              </a:rPr>
              <a:t>exception</a:t>
            </a:r>
            <a:r>
              <a:rPr lang="en-US" sz="2400" dirty="0">
                <a:latin typeface="+mn-lt"/>
              </a:rPr>
              <a:t> object</a:t>
            </a:r>
          </a:p>
          <a:p>
            <a:r>
              <a:rPr lang="en-US" sz="2800" dirty="0">
                <a:latin typeface="+mn-lt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800" dirty="0">
                <a:latin typeface="+mn-lt"/>
              </a:rPr>
              <a:t> operand initializes the exception parameter in the matching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800" dirty="0">
                <a:latin typeface="+mn-lt"/>
              </a:rPr>
              <a:t> handler, if one is found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</a:t>
            </a:r>
            <a:endParaRPr lang="en-US"/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Catching an exception object by reference eliminates the overhead of copying the object that represents the </a:t>
            </a:r>
            <a:r>
              <a:rPr lang="en-US" i="1" dirty="0" smtClean="0"/>
              <a:t>thrown</a:t>
            </a:r>
            <a:r>
              <a:rPr lang="en-US" dirty="0" smtClean="0"/>
              <a:t> exception</a:t>
            </a:r>
          </a:p>
          <a:p>
            <a:r>
              <a:rPr lang="en-US" dirty="0" smtClean="0"/>
              <a:t>Associating each type of runtime error with an appropriately named exception object improves program clarity.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E44346CA-CE1C-4BCD-A9F2-88FC8AA465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/>
              <a:t>When to Use Exception Handling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 process </a:t>
            </a:r>
            <a:r>
              <a:rPr lang="en-US" sz="2800" i="1" dirty="0"/>
              <a:t>synchronous</a:t>
            </a:r>
            <a:r>
              <a:rPr lang="en-US" sz="2800" dirty="0"/>
              <a:t> errors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Occur when a statement executes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to process </a:t>
            </a:r>
            <a:r>
              <a:rPr lang="en-US" sz="2800" i="1" dirty="0"/>
              <a:t>asynchronous</a:t>
            </a:r>
            <a:r>
              <a:rPr lang="en-US" sz="2800" dirty="0"/>
              <a:t> errors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Occur concurrently with, and independent of, program execution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 process problems arising in predefined software elements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Such as predefined functions and classes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handling can be performed by customized program code based on the application needs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4992000" y="609600"/>
            <a:ext cx="3510192" cy="1200329"/>
          </a:xfrm>
          <a:prstGeom prst="rect">
            <a:avLst/>
          </a:prstGeom>
          <a:solidFill>
            <a:srgbClr val="D4D4F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Don’t use for routine stuff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such as end-of-file </a:t>
            </a:r>
            <a:r>
              <a:rPr lang="en-US" sz="2400" dirty="0" smtClean="0">
                <a:latin typeface="+mn-lt"/>
              </a:rPr>
              <a:t>or null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string </a:t>
            </a:r>
            <a:r>
              <a:rPr lang="en-US" sz="2400" dirty="0">
                <a:latin typeface="+mn-lt"/>
              </a:rPr>
              <a:t>checking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90600"/>
          </a:xfrm>
        </p:spPr>
        <p:txBody>
          <a:bodyPr/>
          <a:lstStyle/>
          <a:p>
            <a:r>
              <a:rPr lang="en-US" dirty="0" smtClean="0"/>
              <a:t>Software Engineering Notes</a:t>
            </a:r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Incorporate exception-handling strategy into system design from the start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Very difficult to retrofit after the system has been implemented!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Exception handling provides uniform technique for processing problems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Helps with understandability of each other’s error handling code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Avoid using exception handling as an alternate form of flow of control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These “additional” exceptions can “get in the way” of genuine error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0FEEC92E-E8CE-4A0E-AC38-497818ABABD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Re-throwing an Exception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Empty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  <a:r>
              <a:rPr lang="en-US" sz="2800" dirty="0">
                <a:latin typeface="+mn-lt"/>
              </a:rPr>
              <a:t> statement</a:t>
            </a:r>
          </a:p>
          <a:p>
            <a:pPr lvl="2"/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Use when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800" dirty="0">
                <a:latin typeface="+mn-lt"/>
              </a:rPr>
              <a:t> handler cannot or can only partially process an exception</a:t>
            </a:r>
          </a:p>
          <a:p>
            <a:pPr lvl="2"/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Next enclosing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800" dirty="0">
                <a:latin typeface="+mn-lt"/>
              </a:rPr>
              <a:t> block attempts to match the exception with one of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800" dirty="0">
                <a:latin typeface="+mn-lt"/>
              </a:rPr>
              <a:t> handlers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4B668053-CE26-4DB6-B292-EBBA0524FE7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56708" name="Picture 4" descr="Henry David Thoreau / Henry David Catch 20x30 poster - Prints - 22294-8P2030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r="15790"/>
          <a:stretch>
            <a:fillRect/>
          </a:stretch>
        </p:blipFill>
        <p:spPr bwMode="auto">
          <a:xfrm>
            <a:off x="2743200" y="759619"/>
            <a:ext cx="3657600" cy="53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661400" cy="1143000"/>
          </a:xfrm>
        </p:spPr>
        <p:txBody>
          <a:bodyPr/>
          <a:lstStyle/>
          <a:p>
            <a:r>
              <a:rPr lang="en-US" dirty="0"/>
              <a:t>Common Programming Error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+mn-lt"/>
              </a:rPr>
              <a:t>	Executing an empty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800" dirty="0">
                <a:latin typeface="+mn-lt"/>
              </a:rPr>
              <a:t> statement outside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800" dirty="0">
                <a:latin typeface="+mn-lt"/>
              </a:rPr>
              <a:t> handler causes a </a:t>
            </a:r>
            <a:r>
              <a:rPr lang="en-US" sz="2800" dirty="0" smtClean="0">
                <a:latin typeface="+mn-lt"/>
              </a:rPr>
              <a:t>call </a:t>
            </a:r>
            <a:r>
              <a:rPr lang="en-US" sz="2800" dirty="0">
                <a:latin typeface="+mn-lt"/>
              </a:rPr>
              <a:t>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terminate()</a:t>
            </a:r>
            <a:r>
              <a:rPr lang="en-US" dirty="0"/>
              <a:t> function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latin typeface="+mn-lt"/>
              </a:rPr>
              <a:t>Abandons exception processing and terminates the program immediately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Specifications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>
                <a:latin typeface="+mn-lt"/>
              </a:rPr>
              <a:t>Also called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800" dirty="0">
                <a:latin typeface="+mn-lt"/>
              </a:rPr>
              <a:t> lists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>
                <a:latin typeface="+mn-lt"/>
              </a:rPr>
              <a:t>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400" dirty="0">
                <a:latin typeface="+mn-lt"/>
              </a:rPr>
              <a:t>Comma-separated list of exception classes in parentheses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>
                <a:latin typeface="+mn-lt"/>
              </a:rPr>
              <a:t>Example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double value 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throw (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400" dirty="0">
                <a:latin typeface="+mn-lt"/>
              </a:rPr>
              <a:t>Indicates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sz="2400" dirty="0">
                <a:latin typeface="+mn-lt"/>
              </a:rPr>
              <a:t> can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400" dirty="0">
                <a:latin typeface="+mn-lt"/>
              </a:rPr>
              <a:t> types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ExceptionA</a:t>
            </a:r>
            <a:r>
              <a:rPr lang="en-US" sz="2400" dirty="0">
                <a:latin typeface="+mn-lt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ExceptionB</a:t>
            </a:r>
            <a:r>
              <a:rPr lang="en-US" sz="2400" dirty="0">
                <a:latin typeface="+mn-lt"/>
              </a:rPr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4648201" y="1752600"/>
            <a:ext cx="42672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Optional</a:t>
            </a:r>
            <a:r>
              <a:rPr lang="en-US" sz="2400" dirty="0" smtClean="0">
                <a:latin typeface="+mn-lt"/>
              </a:rPr>
              <a:t>! (required in Java)</a:t>
            </a:r>
            <a:endParaRPr lang="en-US" sz="2400" dirty="0">
              <a:latin typeface="+mn-lt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Specifications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A function can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800" dirty="0">
                <a:latin typeface="+mn-lt"/>
              </a:rPr>
              <a:t> only exceptions of types in its specification (or derived types)</a:t>
            </a:r>
          </a:p>
          <a:p>
            <a:pPr lvl="1"/>
            <a:r>
              <a:rPr lang="en-US" sz="2400" dirty="0">
                <a:latin typeface="+mn-lt"/>
              </a:rPr>
              <a:t>If a function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2400" dirty="0">
                <a:latin typeface="+mn-lt"/>
              </a:rPr>
              <a:t> a non-specification exception, 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unexpected()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is called</a:t>
            </a:r>
          </a:p>
          <a:p>
            <a:pPr lvl="2"/>
            <a:r>
              <a:rPr lang="en-US" sz="2000" dirty="0">
                <a:latin typeface="+mn-lt"/>
              </a:rPr>
              <a:t>This usually terminates the program</a:t>
            </a:r>
          </a:p>
          <a:p>
            <a:r>
              <a:rPr lang="en-US" sz="2800" dirty="0">
                <a:latin typeface="+mn-lt"/>
              </a:rPr>
              <a:t>Absence of exception specification indicates that the function can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800" dirty="0">
                <a:latin typeface="+mn-lt"/>
              </a:rPr>
              <a:t> any exception</a:t>
            </a:r>
          </a:p>
          <a:p>
            <a:r>
              <a:rPr lang="en-US" sz="2800" dirty="0">
                <a:latin typeface="+mn-lt"/>
              </a:rPr>
              <a:t>An empty exception specification,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throw()</a:t>
            </a:r>
            <a:r>
              <a:rPr lang="en-US" dirty="0"/>
              <a:t>, </a:t>
            </a:r>
            <a:r>
              <a:rPr lang="en-US" sz="2800" dirty="0">
                <a:latin typeface="+mn-lt"/>
              </a:rPr>
              <a:t>indicates the function </a:t>
            </a:r>
            <a:r>
              <a:rPr lang="en-US" sz="2800" i="1" dirty="0">
                <a:latin typeface="+mn-lt"/>
              </a:rPr>
              <a:t>cannot</a:t>
            </a:r>
            <a:r>
              <a:rPr lang="en-US" sz="2800" dirty="0">
                <a:latin typeface="+mn-lt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800" dirty="0">
                <a:latin typeface="+mn-lt"/>
              </a:rPr>
              <a:t> any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Note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Compiler will </a:t>
            </a:r>
            <a:r>
              <a:rPr lang="en-US" sz="2800" i="1" dirty="0">
                <a:latin typeface="+mn-lt"/>
              </a:rPr>
              <a:t>not</a:t>
            </a:r>
            <a:r>
              <a:rPr lang="en-US" sz="2800" dirty="0">
                <a:latin typeface="+mn-lt"/>
              </a:rPr>
              <a:t> generate compilation error if </a:t>
            </a:r>
          </a:p>
          <a:p>
            <a:pPr lvl="1"/>
            <a:r>
              <a:rPr lang="en-US" sz="2400" dirty="0">
                <a:latin typeface="+mn-lt"/>
              </a:rPr>
              <a:t>Function contains 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400" dirty="0">
                <a:latin typeface="+mn-lt"/>
              </a:rPr>
              <a:t> expression for an exception not listed in exception specification</a:t>
            </a:r>
          </a:p>
          <a:p>
            <a:r>
              <a:rPr lang="en-US" sz="2800" dirty="0">
                <a:latin typeface="+mn-lt"/>
              </a:rPr>
              <a:t>Error occurs only when that function attempts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800" dirty="0">
                <a:latin typeface="+mn-lt"/>
              </a:rPr>
              <a:t> that exception</a:t>
            </a:r>
          </a:p>
          <a:p>
            <a:pPr lvl="1"/>
            <a:r>
              <a:rPr lang="en-US" sz="2400" dirty="0">
                <a:latin typeface="+mn-lt"/>
              </a:rPr>
              <a:t>At run time</a:t>
            </a:r>
          </a:p>
          <a:p>
            <a:r>
              <a:rPr lang="en-US" sz="2800" dirty="0">
                <a:latin typeface="+mn-lt"/>
              </a:rPr>
              <a:t>To avoid surprises at execution time, carefully check your code to ensure that functions do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800" dirty="0">
                <a:latin typeface="+mn-lt"/>
              </a:rPr>
              <a:t> exceptions not listed in their exception specifications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 and Destructors</a:t>
            </a:r>
            <a:endParaRPr lang="en-US" dirty="0"/>
          </a:p>
        </p:txBody>
      </p:sp>
      <p:sp>
        <p:nvSpPr>
          <p:cNvPr id="4382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Exceptions and constructors</a:t>
            </a:r>
          </a:p>
          <a:p>
            <a:pPr lvl="1"/>
            <a:r>
              <a:rPr lang="en-US" smtClean="0"/>
              <a:t>Exceptions enable constructors to report errors</a:t>
            </a:r>
          </a:p>
          <a:p>
            <a:pPr lvl="2"/>
            <a:r>
              <a:rPr lang="en-US" smtClean="0"/>
              <a:t>Unable to return values</a:t>
            </a:r>
          </a:p>
          <a:p>
            <a:pPr lvl="1"/>
            <a:r>
              <a:rPr lang="en-US" smtClean="0"/>
              <a:t>Exceptions thrown by constructors cause any already-constructed component objects to call their destructors</a:t>
            </a:r>
          </a:p>
          <a:p>
            <a:pPr lvl="2"/>
            <a:r>
              <a:rPr lang="en-US" smtClean="0"/>
              <a:t>Only objects that have already been constructed will be destroyed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 and Destructors</a:t>
            </a:r>
            <a:endParaRPr lang="en-US"/>
          </a:p>
        </p:txBody>
      </p:sp>
      <p:sp>
        <p:nvSpPr>
          <p:cNvPr id="4382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Exceptions and destructors</a:t>
            </a:r>
          </a:p>
          <a:p>
            <a:pPr lvl="1"/>
            <a:r>
              <a:rPr lang="en-US" smtClean="0"/>
              <a:t>Destructors are called for all automatic objects in the terminated try block when an exception is thrown</a:t>
            </a:r>
          </a:p>
          <a:p>
            <a:pPr lvl="2"/>
            <a:r>
              <a:rPr lang="en-US" smtClean="0"/>
              <a:t>Acquired resources can be placed in local objects to automatically release the resources when an exception occurs</a:t>
            </a:r>
          </a:p>
          <a:p>
            <a:pPr lvl="1"/>
            <a:r>
              <a:rPr lang="en-US" smtClean="0"/>
              <a:t>If a destructor invoked by stack unwinding throws an exception, function terminate() is called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3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8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8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8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When an exception is thrown from the </a:t>
            </a:r>
            <a:r>
              <a:rPr lang="en-US" sz="2800" u="sng" dirty="0">
                <a:latin typeface="+mn-lt"/>
              </a:rPr>
              <a:t>constructor</a:t>
            </a:r>
            <a:r>
              <a:rPr lang="en-US" sz="2800" dirty="0">
                <a:latin typeface="+mn-lt"/>
              </a:rPr>
              <a:t> for an object that is created in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+mn-lt"/>
              </a:rPr>
              <a:t> expression, </a:t>
            </a:r>
            <a:r>
              <a:rPr lang="en-US" sz="2800" b="1" dirty="0">
                <a:latin typeface="+mn-lt"/>
              </a:rPr>
              <a:t>…</a:t>
            </a:r>
            <a:endParaRPr lang="en-US" sz="2800" dirty="0">
              <a:latin typeface="+mn-lt"/>
            </a:endParaRPr>
          </a:p>
          <a:p>
            <a:pPr lvl="2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…</a:t>
            </a:r>
            <a:r>
              <a:rPr lang="en-US" sz="2800" dirty="0">
                <a:latin typeface="+mn-lt"/>
              </a:rPr>
              <a:t> the dynamically allocated memory for that object is released.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and Inheritance</a:t>
            </a:r>
          </a:p>
        </p:txBody>
      </p:sp>
      <p:sp>
        <p:nvSpPr>
          <p:cNvPr id="4423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New exception classes can be defined to inherit from existing exception classes</a:t>
            </a:r>
          </a:p>
          <a:p>
            <a:pPr lvl="2"/>
            <a:endParaRPr lang="en-US" sz="2000" dirty="0"/>
          </a:p>
          <a:p>
            <a:r>
              <a:rPr lang="en-US" sz="2800" dirty="0"/>
              <a:t>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800" dirty="0"/>
              <a:t> handler for a particular exception class can also catch exceptions of classes derived from that class</a:t>
            </a:r>
          </a:p>
          <a:p>
            <a:pPr lvl="2"/>
            <a:r>
              <a:rPr lang="en-US" sz="2400" dirty="0"/>
              <a:t>Enables catching related errors with a concise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of calls to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sp>
        <p:nvSpPr>
          <p:cNvPr id="4444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Some compilers throw a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2800" dirty="0">
                <a:latin typeface="+mn-lt"/>
              </a:rPr>
              <a:t> exception</a:t>
            </a:r>
          </a:p>
          <a:p>
            <a:pPr lvl="1"/>
            <a:r>
              <a:rPr lang="en-US" sz="2400" dirty="0">
                <a:latin typeface="+mn-lt"/>
              </a:rPr>
              <a:t>Compliant with the C++ standard specification</a:t>
            </a:r>
          </a:p>
          <a:p>
            <a:r>
              <a:rPr lang="en-US" sz="2800" dirty="0">
                <a:latin typeface="+mn-lt"/>
              </a:rPr>
              <a:t>Some compilers return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sz="2400" dirty="0">
                <a:latin typeface="+mn-lt"/>
              </a:rPr>
              <a:t>C++ standard-compliant compilers also have a version of </a:t>
            </a:r>
            <a:r>
              <a:rPr lang="en-US" sz="2400" i="1" dirty="0">
                <a:latin typeface="+mn-lt"/>
              </a:rPr>
              <a:t>new</a:t>
            </a:r>
            <a:r>
              <a:rPr lang="en-US" sz="2400" dirty="0">
                <a:latin typeface="+mn-lt"/>
              </a:rPr>
              <a:t> that returns </a:t>
            </a:r>
            <a:r>
              <a:rPr lang="en-US" sz="2400" i="1" dirty="0">
                <a:latin typeface="+mn-lt"/>
              </a:rPr>
              <a:t>0</a:t>
            </a:r>
          </a:p>
          <a:p>
            <a:pPr lvl="2"/>
            <a:r>
              <a:rPr lang="en-US" sz="2000" dirty="0">
                <a:latin typeface="+mn-lt"/>
              </a:rPr>
              <a:t>Use expression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2000" i="1" dirty="0">
                <a:latin typeface="+mn-lt"/>
              </a:rPr>
              <a:t>,</a:t>
            </a:r>
            <a:r>
              <a:rPr lang="en-US" sz="2000" dirty="0">
                <a:latin typeface="+mn-lt"/>
              </a:rPr>
              <a:t>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sz="2000" dirty="0">
                <a:latin typeface="+mn-lt"/>
              </a:rPr>
              <a:t> is of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nothrow_t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+mn-lt"/>
              </a:rPr>
              <a:t>Some compilers throw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2800" dirty="0">
                <a:latin typeface="+mn-lt"/>
              </a:rPr>
              <a:t> if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&lt;new&gt;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is included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4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4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4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4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4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0"/>
            <a:ext cx="7591425" cy="762000"/>
          </a:xfrm>
        </p:spPr>
        <p:txBody>
          <a:bodyPr/>
          <a:lstStyle/>
          <a:p>
            <a:r>
              <a:rPr lang="en-US" sz="4000" dirty="0"/>
              <a:t>Standard </a:t>
            </a:r>
            <a:r>
              <a:rPr lang="en-US" sz="4000" dirty="0" smtClean="0"/>
              <a:t>Library exception </a:t>
            </a:r>
            <a:r>
              <a:rPr lang="en-US" sz="4000" dirty="0"/>
              <a:t>classes  </a:t>
            </a:r>
          </a:p>
        </p:txBody>
      </p:sp>
      <p:pic>
        <p:nvPicPr>
          <p:cNvPr id="460803" name="Picture 3" descr="AAEVEB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109365"/>
            <a:ext cx="7391400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Indicate problems that occur during a program’s execution</a:t>
            </a:r>
          </a:p>
          <a:p>
            <a:pPr lvl="1"/>
            <a:r>
              <a:rPr lang="en-US" dirty="0" smtClean="0"/>
              <a:t>Occur infrequently</a:t>
            </a:r>
          </a:p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Can resolve exceptions</a:t>
            </a:r>
          </a:p>
          <a:p>
            <a:pPr lvl="2"/>
            <a:r>
              <a:rPr lang="en-US" dirty="0" smtClean="0"/>
              <a:t>Allow a program to continue executing or</a:t>
            </a:r>
          </a:p>
          <a:p>
            <a:pPr lvl="2"/>
            <a:r>
              <a:rPr lang="en-US" dirty="0" smtClean="0"/>
              <a:t>Notify the user of the problem and</a:t>
            </a:r>
          </a:p>
          <a:p>
            <a:pPr lvl="2"/>
            <a:r>
              <a:rPr lang="en-US" dirty="0" smtClean="0"/>
              <a:t>Terminate the program in a controlled manner</a:t>
            </a:r>
          </a:p>
          <a:p>
            <a:pPr lvl="1"/>
            <a:r>
              <a:rPr lang="en-US" dirty="0" smtClean="0"/>
              <a:t>Makes programs robust and fault-tolerant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876E23FD-FFF9-4D7C-9B71-7255DC9392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Exception Hierarchy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610600" cy="44577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Base-class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lvl="1"/>
            <a:r>
              <a:rPr lang="en-US" sz="2400" dirty="0">
                <a:latin typeface="+mn-lt"/>
              </a:rPr>
              <a:t>Contains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2400" dirty="0">
                <a:latin typeface="+mn-lt"/>
              </a:rPr>
              <a:t>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what()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for storing error messages</a:t>
            </a:r>
          </a:p>
          <a:p>
            <a:r>
              <a:rPr lang="en-US" sz="2800" dirty="0">
                <a:latin typeface="+mn-lt"/>
              </a:rPr>
              <a:t>Exception classes derived from </a:t>
            </a:r>
            <a:r>
              <a:rPr lang="en-US" sz="2800" i="1" dirty="0">
                <a:latin typeface="+mn-lt"/>
              </a:rPr>
              <a:t>exception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2400" dirty="0">
                <a:latin typeface="+mn-lt"/>
              </a:rPr>
              <a:t> – thrown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bad_cast</a:t>
            </a:r>
            <a:r>
              <a:rPr lang="en-US" sz="2400" dirty="0">
                <a:latin typeface="+mn-lt"/>
              </a:rPr>
              <a:t> – thrown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bad_typeid</a:t>
            </a:r>
            <a:r>
              <a:rPr lang="en-US" sz="2400" dirty="0">
                <a:latin typeface="+mn-lt"/>
              </a:rPr>
              <a:t> – thrown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bad_exception</a:t>
            </a:r>
            <a:r>
              <a:rPr lang="en-US" sz="2400" dirty="0">
                <a:latin typeface="+mn-lt"/>
              </a:rPr>
              <a:t> – thrown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</a:p>
          <a:p>
            <a:pPr lvl="2"/>
            <a:r>
              <a:rPr lang="en-US" sz="2000" dirty="0">
                <a:latin typeface="+mn-lt"/>
              </a:rPr>
              <a:t>Instead of terminating the program or calling the function specified by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set_unexpected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>
                <a:latin typeface="+mn-lt"/>
              </a:rPr>
              <a:t>Used only 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bad_exception</a:t>
            </a:r>
            <a:r>
              <a:rPr lang="en-US" sz="2000" dirty="0">
                <a:latin typeface="+mn-lt"/>
              </a:rPr>
              <a:t> is in function’s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000" dirty="0">
                <a:latin typeface="+mn-lt"/>
              </a:rPr>
              <a:t>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Handling Summary</a:t>
            </a:r>
          </a:p>
        </p:txBody>
      </p:sp>
      <p:sp>
        <p:nvSpPr>
          <p:cNvPr id="4505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Exceptions are derived from class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</a:p>
          <a:p>
            <a:r>
              <a:rPr lang="en-US" sz="2800" dirty="0">
                <a:latin typeface="+mn-lt"/>
              </a:rPr>
              <a:t>Exceptional or error condition is indicated by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sz="2800" dirty="0">
                <a:latin typeface="+mn-lt"/>
              </a:rPr>
              <a:t> an object of that class</a:t>
            </a:r>
          </a:p>
          <a:p>
            <a:pPr lvl="2"/>
            <a:r>
              <a:rPr lang="en-US" sz="2000" dirty="0">
                <a:latin typeface="+mn-lt"/>
              </a:rPr>
              <a:t>Created by constructor 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000" dirty="0">
                <a:latin typeface="+mn-lt"/>
              </a:rPr>
              <a:t> statement</a:t>
            </a:r>
          </a:p>
          <a:p>
            <a:r>
              <a:rPr lang="en-US" sz="2800" dirty="0">
                <a:latin typeface="+mn-lt"/>
              </a:rPr>
              <a:t>Calling programs can check for exceptions with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try...catch</a:t>
            </a:r>
            <a:r>
              <a:rPr lang="en-US" sz="2800" dirty="0">
                <a:latin typeface="+mn-lt"/>
              </a:rPr>
              <a:t> construct</a:t>
            </a:r>
          </a:p>
          <a:p>
            <a:r>
              <a:rPr lang="en-US" sz="2800" dirty="0">
                <a:latin typeface="+mn-lt"/>
              </a:rPr>
              <a:t>Unified method of handling exceptions</a:t>
            </a:r>
          </a:p>
          <a:p>
            <a:pPr lvl="2"/>
            <a:r>
              <a:rPr lang="en-US" sz="2000" dirty="0">
                <a:latin typeface="+mn-lt"/>
              </a:rPr>
              <a:t>Far superior to coding exception handling in long hand</a:t>
            </a:r>
          </a:p>
          <a:p>
            <a:r>
              <a:rPr lang="en-US" sz="2800" dirty="0">
                <a:latin typeface="+mn-lt"/>
              </a:rPr>
              <a:t>No performance impact when no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3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 Handling Summary (continued)</a:t>
            </a:r>
            <a:endParaRPr lang="en-US" dirty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more details — see</a:t>
            </a:r>
          </a:p>
          <a:p>
            <a:pPr lvl="2"/>
            <a:r>
              <a:rPr lang="en-US" smtClean="0"/>
              <a:t>Absolute C++, Chapter 18</a:t>
            </a:r>
          </a:p>
          <a:p>
            <a:pPr lvl="2"/>
            <a:r>
              <a:rPr lang="en-US" smtClean="0"/>
              <a:t>Any other textbook</a:t>
            </a:r>
          </a:p>
          <a:p>
            <a:pPr lvl="2"/>
            <a:r>
              <a:rPr lang="en-US" smtClean="0"/>
              <a:t>C++ standard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59FF952-6571-4CB7-913E-624BAF60589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standard mechanism for processing errors</a:t>
            </a:r>
          </a:p>
          <a:p>
            <a:pPr lvl="1"/>
            <a:r>
              <a:rPr lang="en-US" sz="2400" dirty="0"/>
              <a:t>Especially important when working on a project with a large team of programmers</a:t>
            </a:r>
          </a:p>
          <a:p>
            <a:pPr lvl="1"/>
            <a:endParaRPr lang="en-US" sz="2400" dirty="0"/>
          </a:p>
          <a:p>
            <a:r>
              <a:rPr lang="en-US" sz="2800" i="1" dirty="0"/>
              <a:t>C++</a:t>
            </a:r>
            <a:r>
              <a:rPr lang="en-US" sz="2800" dirty="0"/>
              <a:t> exception handling is much like </a:t>
            </a:r>
            <a:r>
              <a:rPr lang="en-US" sz="2800" i="1" dirty="0"/>
              <a:t>Java’s</a:t>
            </a:r>
          </a:p>
          <a:p>
            <a:pPr lvl="2"/>
            <a:endParaRPr lang="en-US" sz="2000" i="1" dirty="0"/>
          </a:p>
          <a:p>
            <a:r>
              <a:rPr lang="en-US" sz="2800" i="1" dirty="0"/>
              <a:t>Java’s</a:t>
            </a:r>
            <a:r>
              <a:rPr lang="en-US" sz="2800" dirty="0"/>
              <a:t> exception handling is much like </a:t>
            </a:r>
            <a:r>
              <a:rPr lang="en-US" sz="2800" i="1" dirty="0"/>
              <a:t>C</a:t>
            </a:r>
            <a:r>
              <a:rPr lang="en-US" sz="2800" dirty="0"/>
              <a:t>++</a:t>
            </a:r>
          </a:p>
          <a:p>
            <a:pPr lvl="2"/>
            <a:endParaRPr lang="en-US" sz="2000" i="1" dirty="0" smtClean="0"/>
          </a:p>
          <a:p>
            <a:r>
              <a:rPr lang="en-US" i="1" dirty="0" smtClean="0"/>
              <a:t>Python</a:t>
            </a:r>
            <a:r>
              <a:rPr lang="en-US" dirty="0" smtClean="0"/>
              <a:t> has very similar exception-handling facilities</a:t>
            </a: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Philosophy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Mechanism for sending an </a:t>
            </a:r>
            <a:r>
              <a:rPr lang="en-US" sz="2800" i="1" dirty="0">
                <a:latin typeface="+mn-lt"/>
              </a:rPr>
              <a:t>exception signal </a:t>
            </a:r>
            <a:r>
              <a:rPr lang="en-US" sz="2800" dirty="0">
                <a:latin typeface="+mn-lt"/>
              </a:rPr>
              <a:t>up the </a:t>
            </a:r>
            <a:r>
              <a:rPr lang="en-US" sz="2800" dirty="0" smtClean="0">
                <a:latin typeface="+mn-lt"/>
              </a:rPr>
              <a:t>Call Stack</a:t>
            </a:r>
            <a:endParaRPr lang="en-US" sz="2800" dirty="0">
              <a:latin typeface="+mn-lt"/>
            </a:endParaRPr>
          </a:p>
          <a:p>
            <a:pPr lvl="2"/>
            <a:r>
              <a:rPr lang="en-US" sz="2400" dirty="0">
                <a:latin typeface="+mn-lt"/>
              </a:rPr>
              <a:t>Regardless of intervening calls</a:t>
            </a:r>
          </a:p>
          <a:p>
            <a:pPr marL="914400" lvl="2" indent="0">
              <a:buNone/>
            </a:pPr>
            <a:endParaRPr lang="en-US" sz="2400" dirty="0">
              <a:latin typeface="+mn-lt"/>
            </a:endParaRPr>
          </a:p>
          <a:p>
            <a:pPr marL="914400" lvl="2" indent="0">
              <a:buNone/>
            </a:pPr>
            <a:endParaRPr lang="en-US" sz="2400" dirty="0" smtClean="0">
              <a:latin typeface="+mn-lt"/>
            </a:endParaRPr>
          </a:p>
          <a:p>
            <a:pPr marL="914400" lvl="2" indent="0">
              <a:buNone/>
            </a:pPr>
            <a:endParaRPr lang="en-US" sz="2400" dirty="0" smtClean="0">
              <a:latin typeface="+mn-lt"/>
            </a:endParaRPr>
          </a:p>
          <a:p>
            <a:pPr marL="914400" lvl="2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Note: there is a mechanism based on same philosophy in </a:t>
            </a:r>
            <a:r>
              <a:rPr lang="en-US" sz="2800" i="1" dirty="0">
                <a:latin typeface="+mn-lt"/>
              </a:rPr>
              <a:t>C</a:t>
            </a:r>
          </a:p>
          <a:p>
            <a:pPr lvl="2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i="1" dirty="0">
                <a:latin typeface="+mn-lt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longjmp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pPr lvl="2"/>
            <a:r>
              <a:rPr lang="en-US" sz="2400" dirty="0">
                <a:latin typeface="+mn-lt"/>
              </a:rPr>
              <a:t>See man pages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39670" y="2741151"/>
            <a:ext cx="5965329" cy="2046099"/>
            <a:chOff x="2264270" y="2133601"/>
            <a:chExt cx="5965329" cy="2046099"/>
          </a:xfrm>
        </p:grpSpPr>
        <p:grpSp>
          <p:nvGrpSpPr>
            <p:cNvPr id="9" name="Group 8"/>
            <p:cNvGrpSpPr/>
            <p:nvPr/>
          </p:nvGrpSpPr>
          <p:grpSpPr>
            <a:xfrm>
              <a:off x="2819400" y="2133601"/>
              <a:ext cx="4381438" cy="1223664"/>
              <a:chOff x="2819400" y="2133601"/>
              <a:chExt cx="4381438" cy="122366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114800" y="2895600"/>
                <a:ext cx="3086038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What is the </a:t>
                </a:r>
                <a:r>
                  <a:rPr lang="en-US" i="1" dirty="0" smtClean="0">
                    <a:latin typeface="Calibri" pitchFamily="34" charset="0"/>
                  </a:rPr>
                  <a:t>Call Stack?</a:t>
                </a:r>
                <a:endParaRPr 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7" name="Straight Arrow Connector 6"/>
              <p:cNvCxnSpPr>
                <a:stCxn id="2" idx="1"/>
              </p:cNvCxnSpPr>
              <p:nvPr/>
            </p:nvCxnSpPr>
            <p:spPr bwMode="auto">
              <a:xfrm flipH="1" flipV="1">
                <a:off x="2819400" y="2133601"/>
                <a:ext cx="1295400" cy="992832"/>
              </a:xfrm>
              <a:prstGeom prst="straightConnector1">
                <a:avLst/>
              </a:prstGeom>
              <a:noFill/>
              <a:ln w="19050">
                <a:solidFill>
                  <a:srgbClr val="00966F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</p:grpSp>
        <p:sp>
          <p:nvSpPr>
            <p:cNvPr id="13" name="TextBox 12"/>
            <p:cNvSpPr txBox="1"/>
            <p:nvPr/>
          </p:nvSpPr>
          <p:spPr>
            <a:xfrm>
              <a:off x="2264270" y="3348703"/>
              <a:ext cx="5965329" cy="830997"/>
            </a:xfrm>
            <a:prstGeom prst="rect">
              <a:avLst/>
            </a:prstGeom>
            <a:solidFill>
              <a:srgbClr val="FF4747"/>
            </a:solidFill>
            <a:ln>
              <a:solidFill>
                <a:srgbClr val="BC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Answer: the set of functions &amp; methods that have been called but not yet returned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10200" y="5638800"/>
            <a:ext cx="2985561" cy="523220"/>
          </a:xfrm>
          <a:prstGeom prst="rect">
            <a:avLst/>
          </a:prstGeom>
          <a:solidFill>
            <a:srgbClr val="00B0F0"/>
          </a:solidFill>
          <a:ln>
            <a:solidFill>
              <a:srgbClr val="605AD8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What is </a:t>
            </a:r>
            <a:r>
              <a:rPr lang="en-US" sz="2800" i="1" dirty="0" smtClean="0">
                <a:latin typeface="Calibri" pitchFamily="34" charset="0"/>
              </a:rPr>
              <a:t>The Stack?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7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Static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data — data whose memory is allocated at compile time</a:t>
            </a:r>
          </a:p>
          <a:p>
            <a:pPr lvl="2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Actual memory location is set by Linker and Loader</a:t>
            </a:r>
          </a:p>
          <a:p>
            <a:pPr lvl="2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Values are retained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across function calls</a:t>
            </a:r>
          </a:p>
          <a:p>
            <a:r>
              <a:rPr lang="en-US" sz="2800" i="1" dirty="0"/>
              <a:t>Automatic</a:t>
            </a:r>
            <a:r>
              <a:rPr lang="en-US" sz="2800" dirty="0"/>
              <a:t> data — data whose memory is allocated at run time on “</a:t>
            </a:r>
            <a:r>
              <a:rPr lang="en-US" sz="2800" i="1" dirty="0"/>
              <a:t>The Stack</a:t>
            </a:r>
            <a:r>
              <a:rPr lang="en-US" sz="2800" dirty="0"/>
              <a:t>”</a:t>
            </a:r>
          </a:p>
          <a:p>
            <a:pPr lvl="2"/>
            <a:r>
              <a:rPr lang="en-US" sz="2400" dirty="0"/>
              <a:t>Each time function is called or block is entered</a:t>
            </a:r>
          </a:p>
          <a:p>
            <a:pPr lvl="2"/>
            <a:r>
              <a:rPr lang="en-US" sz="2400" dirty="0"/>
              <a:t>Deleted when function or block exits!</a:t>
            </a:r>
          </a:p>
          <a:p>
            <a:pPr lvl="2"/>
            <a:r>
              <a:rPr lang="en-US" sz="2400" dirty="0"/>
              <a:t>Values are not preserved from one call to next</a:t>
            </a:r>
          </a:p>
          <a:p>
            <a:pPr lvl="2"/>
            <a:r>
              <a:rPr lang="en-US" sz="2400" dirty="0"/>
              <a:t>More about “</a:t>
            </a:r>
            <a:r>
              <a:rPr lang="en-US" sz="2400" i="1" dirty="0"/>
              <a:t>The Stack</a:t>
            </a:r>
            <a:r>
              <a:rPr lang="en-US" sz="2400" dirty="0"/>
              <a:t>” later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6400" y="674458"/>
            <a:ext cx="2151999" cy="523220"/>
          </a:xfrm>
          <a:prstGeom prst="rect">
            <a:avLst/>
          </a:prstGeom>
          <a:solidFill>
            <a:srgbClr val="FF4747"/>
          </a:solidFill>
          <a:ln>
            <a:solidFill>
              <a:srgbClr val="7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From Week 2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Allocation in Memory</a:t>
            </a:r>
            <a:endParaRPr lang="en-US" sz="3600" dirty="0"/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2182813" y="1995488"/>
            <a:ext cx="6515101" cy="4043362"/>
            <a:chOff x="679" y="672"/>
            <a:chExt cx="4104" cy="2547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679" y="2928"/>
              <a:ext cx="10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0x00000000</a:t>
              </a:r>
            </a:p>
          </p:txBody>
        </p:sp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715" y="672"/>
              <a:ext cx="10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0xFFFFFFFF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96" y="1712"/>
              <a:ext cx="10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address space</a:t>
              </a:r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(text)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405514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global and static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data</a:t>
              </a:r>
            </a:p>
          </p:txBody>
        </p:sp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 smtClean="0">
                  <a:latin typeface="+mn-lt"/>
                </a:rPr>
                <a:t>The Heap</a:t>
              </a:r>
              <a:endParaRPr lang="en-US" dirty="0">
                <a:latin typeface="+mn-lt"/>
              </a:endParaRP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5516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rgbClr val="D6D6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 smtClean="0">
                  <a:latin typeface="+mn-lt"/>
                </a:rPr>
                <a:t>The Stack</a:t>
              </a:r>
              <a:endParaRPr lang="en-US" dirty="0">
                <a:latin typeface="+mn-lt"/>
              </a:endParaRP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5518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 flipH="1">
              <a:off x="4224" y="11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 flipH="1">
              <a:off x="4224" y="289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4461" y="2745"/>
              <a:ext cx="3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62" y="1047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SP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48491" y="314722"/>
            <a:ext cx="259481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Automatic variables,</a:t>
            </a:r>
          </a:p>
          <a:p>
            <a:r>
              <a:rPr lang="en-US" sz="1800" dirty="0" smtClean="0">
                <a:latin typeface="Calibri" pitchFamily="34" charset="0"/>
              </a:rPr>
              <a:t>return links for functions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and methods, etc., are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stored here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 bwMode="auto">
          <a:xfrm flipH="1">
            <a:off x="6705600" y="1515051"/>
            <a:ext cx="840298" cy="556637"/>
          </a:xfrm>
          <a:prstGeom prst="straightConnector1">
            <a:avLst/>
          </a:prstGeom>
          <a:noFill/>
          <a:ln w="19050">
            <a:solidFill>
              <a:srgbClr val="605AD8"/>
            </a:solidFill>
            <a:miter lim="800000"/>
            <a:headEnd type="none" w="med" len="med"/>
            <a:tailEnd type="stealth" w="lg" len="lg"/>
          </a:ln>
          <a:effectLst/>
        </p:spPr>
      </p:cxn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Traditional Exception Handling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/>
              <a:t>Intermixing program and error-handling logic</a:t>
            </a:r>
          </a:p>
          <a:p>
            <a:pPr lvl="1">
              <a:spcBef>
                <a:spcPts val="0"/>
              </a:spcBef>
            </a:pPr>
            <a:r>
              <a:rPr lang="en-US" sz="2400" dirty="0" err="1"/>
              <a:t>Pseudocode</a:t>
            </a:r>
            <a:r>
              <a:rPr lang="en-US" sz="2400" dirty="0"/>
              <a:t> outline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100" i="1" dirty="0">
                <a:solidFill>
                  <a:schemeClr val="accent2"/>
                </a:solidFill>
              </a:rPr>
              <a:t>Perform a task</a:t>
            </a:r>
            <a:br>
              <a:rPr lang="en-US" sz="2100" i="1" dirty="0">
                <a:solidFill>
                  <a:schemeClr val="accent2"/>
                </a:solidFill>
              </a:rPr>
            </a:br>
            <a:r>
              <a:rPr lang="en-US" sz="2100" i="1" dirty="0">
                <a:solidFill>
                  <a:schemeClr val="accent2"/>
                </a:solidFill>
              </a:rPr>
              <a:t>	If the preceding task did not execute correctly</a:t>
            </a:r>
            <a:br>
              <a:rPr lang="en-US" sz="2100" i="1" dirty="0">
                <a:solidFill>
                  <a:schemeClr val="accent2"/>
                </a:solidFill>
              </a:rPr>
            </a:br>
            <a:r>
              <a:rPr lang="en-US" sz="2100" i="1" dirty="0">
                <a:solidFill>
                  <a:schemeClr val="accent2"/>
                </a:solidFill>
              </a:rPr>
              <a:t>	   Perform error processing</a:t>
            </a:r>
            <a:br>
              <a:rPr lang="en-US" sz="2100" i="1" dirty="0">
                <a:solidFill>
                  <a:schemeClr val="accent2"/>
                </a:solidFill>
              </a:rPr>
            </a:br>
            <a:r>
              <a:rPr lang="en-US" sz="2100" i="1" dirty="0">
                <a:solidFill>
                  <a:schemeClr val="accent2"/>
                </a:solidFill>
              </a:rPr>
              <a:t>	Perform next task</a:t>
            </a:r>
            <a:br>
              <a:rPr lang="en-US" sz="2100" i="1" dirty="0">
                <a:solidFill>
                  <a:schemeClr val="accent2"/>
                </a:solidFill>
              </a:rPr>
            </a:br>
            <a:r>
              <a:rPr lang="en-US" sz="2100" i="1" dirty="0">
                <a:solidFill>
                  <a:schemeClr val="accent2"/>
                </a:solidFill>
              </a:rPr>
              <a:t>	If the preceding task did not execute correctly</a:t>
            </a:r>
            <a:br>
              <a:rPr lang="en-US" sz="2100" i="1" dirty="0">
                <a:solidFill>
                  <a:schemeClr val="accent2"/>
                </a:solidFill>
              </a:rPr>
            </a:br>
            <a:r>
              <a:rPr lang="en-US" sz="2100" i="1" dirty="0">
                <a:solidFill>
                  <a:schemeClr val="accent2"/>
                </a:solidFill>
              </a:rPr>
              <a:t>	   Perform error processing</a:t>
            </a:r>
            <a:br>
              <a:rPr lang="en-US" sz="2100" i="1" dirty="0">
                <a:solidFill>
                  <a:schemeClr val="accent2"/>
                </a:solidFill>
              </a:rPr>
            </a:br>
            <a:r>
              <a:rPr lang="en-US" sz="2100" i="1" dirty="0">
                <a:solidFill>
                  <a:schemeClr val="accent2"/>
                </a:solidFill>
              </a:rPr>
              <a:t>	…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Makes the program difficult to read, modify, maintain and debug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Impacts performance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457200" y="6088559"/>
            <a:ext cx="7859100" cy="769441"/>
          </a:xfrm>
          <a:prstGeom prst="rect">
            <a:avLst/>
          </a:prstGeom>
          <a:solidFill>
            <a:srgbClr val="F0C2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200" dirty="0">
                <a:latin typeface="+mn-lt"/>
              </a:rPr>
              <a:t>Note:– In most large systems, code </a:t>
            </a:r>
            <a:r>
              <a:rPr lang="en-US" sz="2200" dirty="0" smtClean="0">
                <a:latin typeface="+mn-lt"/>
              </a:rPr>
              <a:t>to handle </a:t>
            </a:r>
            <a:r>
              <a:rPr lang="en-US" sz="2200" dirty="0">
                <a:latin typeface="+mn-lt"/>
              </a:rPr>
              <a:t>errors and exceptions </a:t>
            </a:r>
            <a:r>
              <a:rPr lang="en-US" sz="2200" dirty="0" smtClean="0">
                <a:latin typeface="+mn-lt"/>
              </a:rPr>
              <a:t>represents &gt;</a:t>
            </a:r>
            <a:r>
              <a:rPr lang="en-US" sz="2200" dirty="0">
                <a:latin typeface="+mn-lt"/>
              </a:rPr>
              <a:t>80% of the total code of the system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316B3EF9-6B0A-47F1-A2D1-54B45467F0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3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</p:bld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3618</TotalTime>
  <Words>1797</Words>
  <Application>Microsoft Office PowerPoint</Application>
  <PresentationFormat>On-screen Show (4:3)</PresentationFormat>
  <Paragraphs>360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Black</vt:lpstr>
      <vt:lpstr>Calibri</vt:lpstr>
      <vt:lpstr>Courier New</vt:lpstr>
      <vt:lpstr>Monotype Sorts</vt:lpstr>
      <vt:lpstr>Tahoma</vt:lpstr>
      <vt:lpstr>Times New Roman</vt:lpstr>
      <vt:lpstr>Contemporary Portrait</vt:lpstr>
      <vt:lpstr>Document</vt:lpstr>
      <vt:lpstr>CS2303: Systems Programming Concepts</vt:lpstr>
      <vt:lpstr>Outline</vt:lpstr>
      <vt:lpstr>PowerPoint Presentation</vt:lpstr>
      <vt:lpstr>Introduction</vt:lpstr>
      <vt:lpstr>Exceptions</vt:lpstr>
      <vt:lpstr>Fundamental Philosophy</vt:lpstr>
      <vt:lpstr>Definitions</vt:lpstr>
      <vt:lpstr>Data Allocation in Memory</vt:lpstr>
      <vt:lpstr>Traditional Exception Handling</vt:lpstr>
      <vt:lpstr>Fundamental Philosophy (continued)</vt:lpstr>
      <vt:lpstr>Fundamental Philosophy (continued)</vt:lpstr>
      <vt:lpstr>Fundamental Philosophy (continued)</vt:lpstr>
      <vt:lpstr>Class exception</vt:lpstr>
      <vt:lpstr>Example — Divide by Zero</vt:lpstr>
      <vt:lpstr>PowerPoint Presentation</vt:lpstr>
      <vt:lpstr>PowerPoint Presentation</vt:lpstr>
      <vt:lpstr>try Blocks</vt:lpstr>
      <vt:lpstr>Software Engineering Observation</vt:lpstr>
      <vt:lpstr>Catch Handlers</vt:lpstr>
      <vt:lpstr>Catch Handlers (continued)</vt:lpstr>
      <vt:lpstr>Common Programming Errors</vt:lpstr>
      <vt:lpstr>Fundamental Philosophy (continued)</vt:lpstr>
      <vt:lpstr>Stack “Unwinding”</vt:lpstr>
      <vt:lpstr>Observations</vt:lpstr>
      <vt:lpstr>Throwing an Exception</vt:lpstr>
      <vt:lpstr>Notes</vt:lpstr>
      <vt:lpstr>When to Use Exception Handling</vt:lpstr>
      <vt:lpstr>Software Engineering Notes</vt:lpstr>
      <vt:lpstr>Re-throwing an Exception</vt:lpstr>
      <vt:lpstr>Common Programming Error</vt:lpstr>
      <vt:lpstr>Exception Specifications</vt:lpstr>
      <vt:lpstr>Exception Specifications (continued)</vt:lpstr>
      <vt:lpstr>Error Note</vt:lpstr>
      <vt:lpstr>Constructors and Destructors</vt:lpstr>
      <vt:lpstr>Constructors and Destructors</vt:lpstr>
      <vt:lpstr>Note</vt:lpstr>
      <vt:lpstr>Exceptions and Inheritance</vt:lpstr>
      <vt:lpstr>Failure of calls to new</vt:lpstr>
      <vt:lpstr>Standard Library exception classes  </vt:lpstr>
      <vt:lpstr>Standard Library Exception Hierarchy</vt:lpstr>
      <vt:lpstr>Exception Handling Summary</vt:lpstr>
      <vt:lpstr>Exception Handling Summary (continued)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357</cp:revision>
  <dcterms:created xsi:type="dcterms:W3CDTF">2000-03-15T17:46:46Z</dcterms:created>
  <dcterms:modified xsi:type="dcterms:W3CDTF">2017-09-27T18:31:00Z</dcterms:modified>
</cp:coreProperties>
</file>