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309" r:id="rId18"/>
    <p:sldId id="310" r:id="rId19"/>
    <p:sldId id="311" r:id="rId20"/>
    <p:sldId id="312" r:id="rId21"/>
    <p:sldId id="313" r:id="rId22"/>
    <p:sldId id="314" r:id="rId23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00FF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101" d="100"/>
          <a:sy n="101" d="100"/>
        </p:scale>
        <p:origin x="-9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0A3A37E1-FD2C-4689-875E-1DEA2B992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B9E09161-F0F5-49DD-BEB9-2C8755292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6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9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6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B1090-63FA-4F6D-8E3B-157CD0F2B1C1}" type="slidenum">
              <a:rPr lang="en-US"/>
              <a:pPr/>
              <a:t>16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97B3A-EE49-42BF-B187-FFA93B0995D5}" type="slidenum">
              <a:rPr lang="en-US"/>
              <a:pPr/>
              <a:t>17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28400-CADE-4CEF-9395-F6A1BD523372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95A9E-6627-4145-A59D-14441822F92B}" type="slidenum">
              <a:rPr lang="en-US"/>
              <a:pPr/>
              <a:t>19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9B1D9-7336-43C7-BA5E-C6B978BCFC77}" type="slidenum">
              <a:rPr lang="en-US"/>
              <a:pPr/>
              <a:t>20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28400-CADE-4CEF-9395-F6A1BD523372}" type="slidenum">
              <a:rPr lang="en-US"/>
              <a:pPr/>
              <a:t>21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9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121475C-12E4-4F27-9DF2-F9F23217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7820F-5EFD-4006-9BBA-255291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0288-F9EF-44B6-B1EF-43EB015C4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Iterators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4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Iterators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2108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D0822-CE0A-40CB-AE71-257937007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322D-01BF-40CC-B689-2671BA0AB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3323-034B-4072-8813-2D9F14CE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A4C26-77F0-42F9-9176-B589129E6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C2137-4A73-45CB-BC2A-C0C2D7D2A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32B5A-57F8-4642-969E-1AF4E7F57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CD3C-CFAF-4B62-B5A4-EB7D7227A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E58C5-0F36-4C6A-97ED-E72BB223C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C74BECD-C99A-4D40-921A-78EAB1448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14A833-07A9-46DA-B6A6-2DD04E0F40A7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209800"/>
            <a:ext cx="9144000" cy="4495800"/>
          </a:xfrm>
        </p:spPr>
        <p:txBody>
          <a:bodyPr/>
          <a:lstStyle/>
          <a:p>
            <a:pPr algn="ctr"/>
            <a:r>
              <a:rPr lang="en-US" sz="3600" dirty="0" smtClean="0"/>
              <a:t>Class 21</a:t>
            </a:r>
          </a:p>
          <a:p>
            <a:pPr algn="ctr"/>
            <a:r>
              <a:rPr lang="en-US" sz="3600" dirty="0" smtClean="0"/>
              <a:t>Iterators</a:t>
            </a:r>
          </a:p>
          <a:p>
            <a:pPr algn="ctr"/>
            <a:endParaRPr lang="en-US" sz="3600" dirty="0"/>
          </a:p>
          <a:p>
            <a:pPr algn="ctr"/>
            <a:r>
              <a:rPr lang="en-US" sz="2000" dirty="0"/>
              <a:t>Thanks for Prof. Lauer for an earlier version of these slides</a:t>
            </a:r>
            <a:r>
              <a:rPr lang="en-US" sz="2000" dirty="0" smtClean="0"/>
              <a:t>.</a:t>
            </a:r>
          </a:p>
          <a:p>
            <a:pPr algn="ctr"/>
            <a:endParaRPr lang="en-US" sz="2000" dirty="0"/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some iterators, order might </a:t>
            </a:r>
            <a:r>
              <a:rPr lang="en-US" sz="2800" u="sng" dirty="0" smtClean="0"/>
              <a:t>seem</a:t>
            </a:r>
            <a:r>
              <a:rPr lang="en-US" sz="2800" dirty="0" smtClean="0"/>
              <a:t> random.</a:t>
            </a:r>
          </a:p>
          <a:p>
            <a:pPr lvl="1"/>
            <a:r>
              <a:rPr lang="en-US" sz="2400" dirty="0" smtClean="0"/>
              <a:t>But it has to return all the objects, with no omissions or duplicates.</a:t>
            </a:r>
          </a:p>
          <a:p>
            <a:r>
              <a:rPr lang="en-US" sz="2800" dirty="0" smtClean="0"/>
              <a:t>Binary </a:t>
            </a:r>
            <a:r>
              <a:rPr lang="en-US" sz="2800" dirty="0"/>
              <a:t>tree </a:t>
            </a:r>
            <a:r>
              <a:rPr lang="en-US" sz="2800" dirty="0" smtClean="0"/>
              <a:t>iterators</a:t>
            </a:r>
          </a:p>
          <a:p>
            <a:pPr lvl="1"/>
            <a:r>
              <a:rPr lang="en-US" sz="2400" dirty="0" smtClean="0"/>
              <a:t>Pre-order</a:t>
            </a:r>
            <a:endParaRPr lang="en-US" dirty="0"/>
          </a:p>
          <a:p>
            <a:pPr lvl="1"/>
            <a:r>
              <a:rPr lang="en-US" sz="2400" dirty="0" smtClean="0"/>
              <a:t>Post-order</a:t>
            </a:r>
          </a:p>
          <a:p>
            <a:pPr lvl="1"/>
            <a:r>
              <a:rPr lang="en-US" sz="2400" dirty="0" smtClean="0"/>
              <a:t>In-order</a:t>
            </a:r>
          </a:p>
          <a:p>
            <a:endParaRPr 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in-order iterator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38991" y="1828800"/>
            <a:ext cx="4114800" cy="4038600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600" dirty="0"/>
              <a:t>/* This iterator uses a stack object from Standard Template Library*/</a:t>
            </a:r>
          </a:p>
          <a:p>
            <a:pPr marL="0" indent="0" defTabSz="45720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sz="1700" dirty="0"/>
              <a:t>#include &lt;stack&gt;</a:t>
            </a:r>
          </a:p>
          <a:p>
            <a:pPr marL="0" indent="0" defTabSz="457200">
              <a:buNone/>
            </a:pPr>
            <a:endParaRPr lang="en-US" sz="1700" dirty="0"/>
          </a:p>
          <a:p>
            <a:pPr marL="0" indent="0" defTabSz="457200">
              <a:buNone/>
            </a:pPr>
            <a:r>
              <a:rPr lang="en-US" sz="1700" dirty="0"/>
              <a:t>class iterator {</a:t>
            </a:r>
          </a:p>
          <a:p>
            <a:pPr marL="0" indent="0" defTabSz="457200">
              <a:buNone/>
            </a:pPr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*node;</a:t>
            </a:r>
            <a:br>
              <a:rPr lang="en-US" sz="1700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smtClean="0"/>
              <a:t>// </a:t>
            </a:r>
            <a:r>
              <a:rPr lang="en-US" sz="1400" dirty="0"/>
              <a:t>pointer to current iteration</a:t>
            </a:r>
            <a:endParaRPr lang="en-US" dirty="0"/>
          </a:p>
          <a:p>
            <a:pPr marL="0" lvl="0" indent="0" defTabSz="457200">
              <a:buNone/>
            </a:pPr>
            <a:r>
              <a:rPr lang="en-US" sz="1700" dirty="0"/>
              <a:t> </a:t>
            </a:r>
            <a:r>
              <a:rPr lang="en-US" sz="1700" dirty="0" smtClean="0"/>
              <a:t> stack&lt;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*&gt; stack;</a:t>
            </a:r>
            <a:br>
              <a:rPr lang="en-US" sz="1700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smtClean="0"/>
              <a:t>// </a:t>
            </a:r>
            <a:r>
              <a:rPr lang="en-US" sz="1400" dirty="0"/>
              <a:t>record of how we got there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24400" y="1828800"/>
            <a:ext cx="4267200" cy="4038600"/>
          </a:xfrm>
        </p:spPr>
        <p:txBody>
          <a:bodyPr>
            <a:normAutofit/>
          </a:bodyPr>
          <a:lstStyle/>
          <a:p>
            <a:r>
              <a:rPr lang="en-US" sz="1700" dirty="0"/>
              <a:t>public: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iterator(); //</a:t>
            </a:r>
            <a:r>
              <a:rPr lang="en-US" sz="1700" dirty="0"/>
              <a:t>constructor</a:t>
            </a:r>
          </a:p>
          <a:p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smtClean="0"/>
              <a:t> 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*begin();</a:t>
            </a:r>
            <a:br>
              <a:rPr lang="en-US" sz="1700" dirty="0"/>
            </a:br>
            <a:r>
              <a:rPr lang="en-US" sz="1700" dirty="0" smtClean="0"/>
              <a:t> 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*end();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*operator++();</a:t>
            </a:r>
          </a:p>
          <a:p>
            <a:r>
              <a:rPr lang="en-US" sz="1700" dirty="0" smtClean="0"/>
              <a:t>  bool </a:t>
            </a:r>
            <a:r>
              <a:rPr lang="en-US" sz="1700" dirty="0"/>
              <a:t>operator==(iterator &amp;); </a:t>
            </a:r>
          </a:p>
          <a:p>
            <a:r>
              <a:rPr lang="en-US" sz="1700" dirty="0" smtClean="0"/>
              <a:t>  bool </a:t>
            </a:r>
            <a:r>
              <a:rPr lang="en-US" sz="1700" dirty="0"/>
              <a:t>operator!=(iterator &amp;); </a:t>
            </a:r>
          </a:p>
          <a:p>
            <a:r>
              <a:rPr lang="en-US" sz="1700" dirty="0" smtClean="0"/>
              <a:t>} //</a:t>
            </a:r>
            <a:r>
              <a:rPr lang="en-US" sz="1700" dirty="0"/>
              <a:t>class </a:t>
            </a:r>
            <a:r>
              <a:rPr lang="en-US" sz="1700" dirty="0" smtClean="0"/>
              <a:t>iterator</a:t>
            </a:r>
            <a:endParaRPr lang="en-US" sz="1700" dirty="0"/>
          </a:p>
        </p:txBody>
      </p:sp>
      <p:sp>
        <p:nvSpPr>
          <p:cNvPr id="7" name="Rectangle 6"/>
          <p:cNvSpPr/>
          <p:nvPr/>
        </p:nvSpPr>
        <p:spPr>
          <a:xfrm>
            <a:off x="3200400" y="6019800"/>
            <a:ext cx="23622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terator.h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in-order </a:t>
            </a:r>
            <a:r>
              <a:rPr lang="en-US" dirty="0" smtClean="0"/>
              <a:t>iterator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66700" y="1828800"/>
            <a:ext cx="3886200" cy="4267200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buNone/>
            </a:pPr>
            <a:r>
              <a:rPr lang="en-US" dirty="0" smtClean="0"/>
              <a:t>iterator::iterator()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stack.push</a:t>
            </a:r>
            <a:r>
              <a:rPr lang="en-US" dirty="0" smtClean="0"/>
              <a:t>(NULL);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// initialize stack</a:t>
            </a:r>
            <a:br>
              <a:rPr lang="en-US" dirty="0" smtClean="0"/>
            </a:br>
            <a:r>
              <a:rPr lang="en-US" dirty="0" smtClean="0"/>
              <a:t>  node = root;</a:t>
            </a:r>
            <a:br>
              <a:rPr lang="en-US" dirty="0" smtClean="0"/>
            </a:br>
            <a:r>
              <a:rPr lang="en-US" dirty="0" smtClean="0"/>
              <a:t>  if (node != NULL)</a:t>
            </a:r>
            <a:br>
              <a:rPr lang="en-US" dirty="0" smtClean="0"/>
            </a:br>
            <a:r>
              <a:rPr lang="en-US" dirty="0" smtClean="0"/>
              <a:t>    while (node-&gt;left)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stack.push</a:t>
            </a:r>
            <a:r>
              <a:rPr lang="en-US" dirty="0" smtClean="0"/>
              <a:t>(node);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node = node-&gt;left;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0" y="1828800"/>
            <a:ext cx="4343400" cy="4267200"/>
          </a:xfrm>
        </p:spPr>
        <p:txBody>
          <a:bodyPr>
            <a:normAutofit/>
          </a:bodyPr>
          <a:lstStyle/>
          <a:p>
            <a:r>
              <a:rPr lang="en-US" dirty="0"/>
              <a:t>iterator::operator++(){</a:t>
            </a:r>
            <a:br>
              <a:rPr lang="en-US" dirty="0"/>
            </a:br>
            <a:r>
              <a:rPr lang="en-US" dirty="0" smtClean="0"/>
              <a:t>  current </a:t>
            </a:r>
            <a:r>
              <a:rPr lang="en-US" dirty="0"/>
              <a:t>= node;</a:t>
            </a:r>
            <a:br>
              <a:rPr lang="en-US" dirty="0"/>
            </a:br>
            <a:r>
              <a:rPr lang="en-US" dirty="0" smtClean="0"/>
              <a:t>  if </a:t>
            </a:r>
            <a:r>
              <a:rPr lang="en-US" dirty="0"/>
              <a:t>(node -&gt; right) {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node </a:t>
            </a:r>
            <a:r>
              <a:rPr lang="en-US" dirty="0"/>
              <a:t>= node -&gt; right;</a:t>
            </a:r>
            <a:br>
              <a:rPr lang="en-US" dirty="0"/>
            </a:br>
            <a:r>
              <a:rPr lang="en-US" dirty="0" smtClean="0"/>
              <a:t>    while </a:t>
            </a:r>
            <a:r>
              <a:rPr lang="en-US" dirty="0"/>
              <a:t>(node -&gt; left) {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stack.push</a:t>
            </a:r>
            <a:r>
              <a:rPr lang="en-US" dirty="0" smtClean="0"/>
              <a:t>(node);</a:t>
            </a:r>
          </a:p>
          <a:p>
            <a:r>
              <a:rPr lang="en-US" dirty="0" smtClean="0"/>
              <a:t>      node </a:t>
            </a:r>
            <a:r>
              <a:rPr lang="en-US" dirty="0"/>
              <a:t>= node-&gt; left;</a:t>
            </a:r>
          </a:p>
          <a:p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}</a:t>
            </a:r>
            <a:r>
              <a:rPr lang="en-US" dirty="0"/>
              <a:t> </a:t>
            </a:r>
            <a:r>
              <a:rPr lang="en-US" dirty="0" smtClean="0"/>
              <a:t>else {</a:t>
            </a:r>
          </a:p>
          <a:p>
            <a:r>
              <a:rPr lang="en-US" dirty="0"/>
              <a:t> </a:t>
            </a:r>
            <a:r>
              <a:rPr lang="en-US" dirty="0" smtClean="0"/>
              <a:t>   node </a:t>
            </a:r>
            <a:r>
              <a:rPr lang="en-US" dirty="0"/>
              <a:t>= </a:t>
            </a:r>
            <a:r>
              <a:rPr lang="en-US" dirty="0" err="1"/>
              <a:t>stack.pop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current;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6172200"/>
            <a:ext cx="23622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iterator.cpp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5469855"/>
            <a:ext cx="4356112" cy="1133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lIns="25400" tIns="12700" rIns="25400" bIns="12700" rtlCol="0" anchor="ctr" anchorCtr="1">
            <a:spAutoFit/>
          </a:bodyPr>
          <a:lstStyle>
            <a:defPPr>
              <a:defRPr lang="en-US"/>
            </a:defPPr>
            <a:lvl1pPr algn="ctr">
              <a:defRPr>
                <a:latin typeface="Calibri" pitchFamily="34" charset="0"/>
              </a:defRPr>
            </a:lvl1pPr>
          </a:lstStyle>
          <a:p>
            <a:r>
              <a:rPr lang="en-US" dirty="0"/>
              <a:t>For these methods to work,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dirty="0" smtClean="0"/>
              <a:t>must </a:t>
            </a:r>
            <a:r>
              <a:rPr lang="en-US" dirty="0"/>
              <a:t>be a friend of 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in-order iterator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74643" y="1820717"/>
            <a:ext cx="4038600" cy="3657600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600" dirty="0"/>
              <a:t>/* This iterator uses a stack object from Standard Template Library*/</a:t>
            </a:r>
          </a:p>
          <a:p>
            <a:pPr marL="0" indent="0" defTabSz="45720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sz="1700" dirty="0"/>
              <a:t>#include &lt;stack&gt;</a:t>
            </a:r>
          </a:p>
          <a:p>
            <a:pPr marL="0" indent="0" defTabSz="457200">
              <a:buNone/>
            </a:pPr>
            <a:endParaRPr lang="en-US" sz="1700" dirty="0"/>
          </a:p>
          <a:p>
            <a:pPr marL="0" indent="0" defTabSz="457200">
              <a:buNone/>
            </a:pPr>
            <a:r>
              <a:rPr lang="en-US" sz="1700" dirty="0"/>
              <a:t>class iterator {</a:t>
            </a:r>
          </a:p>
          <a:p>
            <a:pPr marL="0" indent="0" defTabSz="457200">
              <a:buNone/>
            </a:pPr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*node;</a:t>
            </a:r>
            <a:br>
              <a:rPr lang="en-US" sz="1700" dirty="0"/>
            </a:br>
            <a:r>
              <a:rPr lang="en-US" sz="1700" dirty="0" smtClean="0"/>
              <a:t>    /</a:t>
            </a:r>
            <a:r>
              <a:rPr lang="en-US" sz="1400" dirty="0" smtClean="0"/>
              <a:t>/ </a:t>
            </a:r>
            <a:r>
              <a:rPr lang="en-US" sz="1400" dirty="0"/>
              <a:t>pointer to current iteration</a:t>
            </a:r>
            <a:endParaRPr lang="en-US" dirty="0"/>
          </a:p>
          <a:p>
            <a:pPr marL="0" lvl="0" indent="0" defTabSz="457200">
              <a:buNone/>
            </a:pPr>
            <a:r>
              <a:rPr lang="en-US" sz="1700" dirty="0"/>
              <a:t> </a:t>
            </a:r>
            <a:r>
              <a:rPr lang="en-US" sz="1700" dirty="0" smtClean="0"/>
              <a:t> stack&lt;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*&gt; stack;</a:t>
            </a:r>
            <a:br>
              <a:rPr lang="en-US" sz="1700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smtClean="0"/>
              <a:t>// </a:t>
            </a:r>
            <a:r>
              <a:rPr lang="en-US" sz="1400" dirty="0"/>
              <a:t>record of how we got there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44950" y="1828800"/>
            <a:ext cx="4191000" cy="3656444"/>
          </a:xfrm>
        </p:spPr>
        <p:txBody>
          <a:bodyPr>
            <a:normAutofit/>
          </a:bodyPr>
          <a:lstStyle/>
          <a:p>
            <a:r>
              <a:rPr lang="en-US" sz="1700" dirty="0"/>
              <a:t>public: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iterator();  //constructor</a:t>
            </a:r>
          </a:p>
          <a:p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smtClean="0"/>
              <a:t> 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*begin();</a:t>
            </a:r>
            <a:br>
              <a:rPr lang="en-US" sz="1700" dirty="0"/>
            </a:br>
            <a:r>
              <a:rPr lang="en-US" sz="1700" dirty="0" smtClean="0"/>
              <a:t> 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*end();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TreeNode</a:t>
            </a:r>
            <a:r>
              <a:rPr lang="en-US" sz="1700" dirty="0" smtClean="0"/>
              <a:t> </a:t>
            </a:r>
            <a:r>
              <a:rPr lang="en-US" sz="1700" dirty="0"/>
              <a:t>*operator++();</a:t>
            </a:r>
          </a:p>
          <a:p>
            <a:r>
              <a:rPr lang="en-US" sz="1700" dirty="0" smtClean="0"/>
              <a:t>  bool </a:t>
            </a:r>
            <a:r>
              <a:rPr lang="en-US" sz="1700" dirty="0"/>
              <a:t>operator==(iterator &amp;); </a:t>
            </a:r>
          </a:p>
          <a:p>
            <a:r>
              <a:rPr lang="en-US" sz="1700" dirty="0" smtClean="0"/>
              <a:t>  bool </a:t>
            </a:r>
            <a:r>
              <a:rPr lang="en-US" sz="1700" dirty="0"/>
              <a:t>operator!=(iterator &amp;); </a:t>
            </a:r>
          </a:p>
          <a:p>
            <a:r>
              <a:rPr lang="en-US" sz="1700" dirty="0" smtClean="0"/>
              <a:t>}  //</a:t>
            </a:r>
            <a:r>
              <a:rPr lang="en-US" sz="1700" dirty="0"/>
              <a:t>class </a:t>
            </a:r>
            <a:r>
              <a:rPr lang="en-US" sz="1700" dirty="0" smtClean="0"/>
              <a:t>iterator</a:t>
            </a:r>
            <a:endParaRPr lang="en-US" sz="2200" kern="1200" dirty="0"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5562600"/>
            <a:ext cx="3982950" cy="764312"/>
          </a:xfrm>
          <a:prstGeom prst="rect">
            <a:avLst/>
          </a:prstGeom>
          <a:solidFill>
            <a:srgbClr val="DBDBDB"/>
          </a:solidFill>
          <a:ln>
            <a:solidFill>
              <a:srgbClr val="000000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Private members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alibri" pitchFamily="34" charset="0"/>
              </a:rPr>
              <a:t/>
            </a:r>
            <a:br>
              <a:rPr lang="en-US" dirty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must become protected</a:t>
            </a:r>
          </a:p>
        </p:txBody>
      </p:sp>
    </p:spTree>
    <p:extLst>
      <p:ext uri="{BB962C8B-B14F-4D97-AF65-F5344CB8AC3E}">
        <p14:creationId xmlns:p14="http://schemas.microsoft.com/office/powerpoint/2010/main" val="30079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in-order iterator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76400"/>
            <a:ext cx="3886200" cy="4267200"/>
          </a:xfrm>
        </p:spPr>
        <p:txBody>
          <a:bodyPr>
            <a:normAutofit fontScale="77500" lnSpcReduction="20000"/>
          </a:bodyPr>
          <a:lstStyle/>
          <a:p>
            <a:pPr marL="0" indent="0" defTabSz="457200">
              <a:buNone/>
            </a:pPr>
            <a:r>
              <a:rPr lang="en-US" sz="2200" dirty="0" smtClean="0"/>
              <a:t>iterator::</a:t>
            </a:r>
            <a:r>
              <a:rPr lang="en-US" sz="2200" dirty="0" err="1" smtClean="0"/>
              <a:t>TreeNode</a:t>
            </a:r>
            <a:r>
              <a:rPr lang="en-US" sz="2200" dirty="0" smtClean="0"/>
              <a:t> </a:t>
            </a:r>
            <a:r>
              <a:rPr lang="en-US" sz="2200" dirty="0"/>
              <a:t>*begin</a:t>
            </a:r>
            <a:r>
              <a:rPr lang="en-US" sz="2200" dirty="0" smtClean="0"/>
              <a:t>(){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while (!</a:t>
            </a:r>
            <a:r>
              <a:rPr lang="en-US" sz="2200" dirty="0" err="1" smtClean="0"/>
              <a:t>stack.empty</a:t>
            </a:r>
            <a:r>
              <a:rPr lang="en-US" sz="2200" dirty="0" smtClean="0"/>
              <a:t>())</a:t>
            </a:r>
            <a:br>
              <a:rPr lang="en-US" sz="2200" dirty="0" smtClean="0"/>
            </a:b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/>
              <a:t>stack.pop</a:t>
            </a:r>
            <a:r>
              <a:rPr lang="en-US" sz="2200" dirty="0" smtClean="0"/>
              <a:t>();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stack.push</a:t>
            </a:r>
            <a:r>
              <a:rPr lang="en-US" sz="2200" dirty="0" smtClean="0"/>
              <a:t>(NULL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 smtClean="0"/>
              <a:t>    </a:t>
            </a:r>
            <a:r>
              <a:rPr lang="en-US" sz="2000" dirty="0" smtClean="0"/>
              <a:t>// re-initialize </a:t>
            </a:r>
            <a:r>
              <a:rPr lang="en-US" sz="2000" dirty="0"/>
              <a:t>stack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node </a:t>
            </a:r>
            <a:r>
              <a:rPr lang="en-US" sz="2200" dirty="0"/>
              <a:t>= root;</a:t>
            </a:r>
            <a:br>
              <a:rPr lang="en-US" sz="2200" dirty="0"/>
            </a:br>
            <a:r>
              <a:rPr lang="en-US" sz="2200" dirty="0" smtClean="0"/>
              <a:t>  if </a:t>
            </a:r>
            <a:r>
              <a:rPr lang="en-US" sz="2200" dirty="0"/>
              <a:t>(node != NULL)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 while </a:t>
            </a:r>
            <a:r>
              <a:rPr lang="en-US" sz="2200" dirty="0"/>
              <a:t>(node-&gt;left) {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 err="1" smtClean="0"/>
              <a:t>stack.push</a:t>
            </a:r>
            <a:r>
              <a:rPr lang="en-US" sz="2200" dirty="0" smtClean="0"/>
              <a:t>(node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   node </a:t>
            </a:r>
            <a:r>
              <a:rPr lang="en-US" sz="2200" dirty="0"/>
              <a:t>= node-&gt;left;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 }</a:t>
            </a:r>
            <a:endParaRPr lang="en-US" sz="2200" dirty="0"/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return node;</a:t>
            </a:r>
            <a:br>
              <a:rPr lang="en-US" sz="2200" dirty="0" smtClean="0"/>
            </a:br>
            <a:r>
              <a:rPr lang="en-US" sz="2200" dirty="0" smtClean="0"/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76400"/>
            <a:ext cx="4191000" cy="4267200"/>
          </a:xfrm>
        </p:spPr>
        <p:txBody>
          <a:bodyPr>
            <a:normAutofit/>
          </a:bodyPr>
          <a:lstStyle/>
          <a:p>
            <a:r>
              <a:rPr lang="en-US" sz="1700" dirty="0"/>
              <a:t>iterator::</a:t>
            </a:r>
            <a:r>
              <a:rPr lang="en-US" sz="1700" dirty="0" err="1"/>
              <a:t>TreeNode</a:t>
            </a:r>
            <a:r>
              <a:rPr lang="en-US" sz="1700" dirty="0"/>
              <a:t> *end(){</a:t>
            </a:r>
            <a:br>
              <a:rPr lang="en-US" sz="1700" dirty="0"/>
            </a:br>
            <a:r>
              <a:rPr lang="en-US" sz="1700" dirty="0" smtClean="0"/>
              <a:t>  return </a:t>
            </a:r>
            <a:r>
              <a:rPr lang="en-US" sz="1700" dirty="0"/>
              <a:t>NULL</a:t>
            </a:r>
          </a:p>
          <a:p>
            <a:r>
              <a:rPr lang="en-US" sz="1700" dirty="0" smtClean="0"/>
              <a:t>} </a:t>
            </a:r>
            <a:r>
              <a:rPr lang="en-US" sz="1500" dirty="0" smtClean="0"/>
              <a:t>//</a:t>
            </a:r>
            <a:r>
              <a:rPr lang="en-US" sz="1500" dirty="0"/>
              <a:t>iterator::</a:t>
            </a:r>
            <a:r>
              <a:rPr lang="en-US" sz="1500" dirty="0" err="1"/>
              <a:t>TreeNode</a:t>
            </a:r>
            <a:r>
              <a:rPr lang="en-US" sz="1500" dirty="0"/>
              <a:t> *end</a:t>
            </a:r>
          </a:p>
          <a:p>
            <a:endParaRPr lang="en-US" sz="1700" dirty="0"/>
          </a:p>
          <a:p>
            <a:pPr marL="914400" indent="-914400"/>
            <a:r>
              <a:rPr lang="en-US" sz="1700" dirty="0" smtClean="0"/>
              <a:t>bool iterator</a:t>
            </a:r>
            <a:r>
              <a:rPr lang="en-US" sz="1700" dirty="0"/>
              <a:t>::operator</a:t>
            </a:r>
            <a:r>
              <a:rPr lang="en-US" sz="1700" dirty="0" smtClean="0"/>
              <a:t>==</a:t>
            </a:r>
          </a:p>
          <a:p>
            <a:pPr marL="914400" indent="-914400"/>
            <a:r>
              <a:rPr lang="en-US" sz="1700" dirty="0" smtClean="0"/>
              <a:t>    (</a:t>
            </a:r>
            <a:r>
              <a:rPr lang="en-US" sz="1700" dirty="0"/>
              <a:t>iterator it &amp;){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return </a:t>
            </a:r>
            <a:r>
              <a:rPr lang="en-US" sz="1700" dirty="0"/>
              <a:t>node == </a:t>
            </a:r>
            <a:r>
              <a:rPr lang="en-US" sz="1700" dirty="0" err="1"/>
              <a:t>it.node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}  </a:t>
            </a:r>
            <a:r>
              <a:rPr lang="en-US" sz="1500" dirty="0" smtClean="0"/>
              <a:t>//</a:t>
            </a:r>
            <a:r>
              <a:rPr lang="en-US" sz="1500" dirty="0"/>
              <a:t>iterator::</a:t>
            </a:r>
            <a:r>
              <a:rPr lang="en-US" sz="1500" dirty="0" err="1"/>
              <a:t>TreeNode</a:t>
            </a:r>
            <a:r>
              <a:rPr lang="en-US" sz="1500" dirty="0"/>
              <a:t> *end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/>
          </a:p>
          <a:p>
            <a:pPr marL="914400" indent="-914400"/>
            <a:r>
              <a:rPr lang="en-US" sz="1700" dirty="0"/>
              <a:t>bool iterator::operator</a:t>
            </a:r>
            <a:r>
              <a:rPr lang="en-US" sz="1700" dirty="0" smtClean="0"/>
              <a:t>!=</a:t>
            </a:r>
          </a:p>
          <a:p>
            <a:pPr marL="914400" indent="-914400"/>
            <a:r>
              <a:rPr lang="en-US" sz="1700" dirty="0"/>
              <a:t> </a:t>
            </a:r>
            <a:r>
              <a:rPr lang="en-US" sz="1700" dirty="0" smtClean="0"/>
              <a:t>   (</a:t>
            </a:r>
            <a:r>
              <a:rPr lang="en-US" sz="1700" dirty="0"/>
              <a:t>iterator it &amp;){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return </a:t>
            </a:r>
            <a:r>
              <a:rPr lang="en-US" sz="1700" dirty="0"/>
              <a:t>node != </a:t>
            </a:r>
            <a:r>
              <a:rPr lang="en-US" sz="1700" dirty="0" err="1"/>
              <a:t>it.node</a:t>
            </a:r>
            <a:r>
              <a:rPr lang="en-US" sz="1700" dirty="0"/>
              <a:t>;</a:t>
            </a:r>
          </a:p>
          <a:p>
            <a:r>
              <a:rPr lang="en-US" sz="1700" dirty="0"/>
              <a:t>} </a:t>
            </a:r>
            <a:r>
              <a:rPr lang="en-US" sz="1500" dirty="0" smtClean="0"/>
              <a:t>//</a:t>
            </a:r>
            <a:r>
              <a:rPr lang="en-US" sz="1500" dirty="0"/>
              <a:t>bool iterator::operator!=</a:t>
            </a:r>
          </a:p>
        </p:txBody>
      </p:sp>
    </p:spTree>
    <p:extLst>
      <p:ext uri="{BB962C8B-B14F-4D97-AF65-F5344CB8AC3E}">
        <p14:creationId xmlns:p14="http://schemas.microsoft.com/office/powerpoint/2010/main" val="17284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in-order iterator </a:t>
            </a:r>
            <a:r>
              <a:rPr lang="en-US" sz="2800" dirty="0" smtClean="0"/>
              <a:t>(concluded)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iterator that steps through the binary tree in the appropriate order</a:t>
            </a:r>
            <a:endParaRPr lang="en-US" dirty="0"/>
          </a:p>
          <a:p>
            <a:r>
              <a:rPr lang="en-US" sz="2800" dirty="0" smtClean="0"/>
              <a:t>Needs access to protected members of the </a:t>
            </a:r>
            <a:r>
              <a:rPr lang="en-US" sz="2800" dirty="0" err="1" smtClean="0"/>
              <a:t>TreeNode</a:t>
            </a:r>
            <a:r>
              <a:rPr lang="en-US" sz="2800" dirty="0" smtClean="0"/>
              <a:t> class</a:t>
            </a:r>
            <a:endParaRPr lang="en-US" dirty="0"/>
          </a:p>
          <a:p>
            <a:r>
              <a:rPr lang="en-US" sz="2800" dirty="0" smtClean="0"/>
              <a:t>Pre-order and post-order traversal are easy and obvious extensions</a:t>
            </a:r>
            <a:endParaRPr lang="en-US" dirty="0"/>
          </a:p>
          <a:p>
            <a:r>
              <a:rPr lang="en-US" sz="2800" dirty="0" smtClean="0"/>
              <a:t>Allows the design of a Binary Tree independent of what we want to do with it.</a:t>
            </a:r>
            <a:endParaRPr lang="en-US" sz="2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5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Absolute </a:t>
            </a:r>
            <a:r>
              <a:rPr lang="en-US" sz="2800" i="1" dirty="0" smtClean="0"/>
              <a:t>C++</a:t>
            </a:r>
            <a:r>
              <a:rPr lang="en-US" sz="2800" dirty="0" smtClean="0"/>
              <a:t>, </a:t>
            </a:r>
            <a:r>
              <a:rPr lang="en-US" sz="2800" dirty="0" smtClean="0">
                <a:cs typeface="Arial" charset="0"/>
              </a:rPr>
              <a:t>§17.3 &amp; 19.1</a:t>
            </a:r>
            <a:endParaRPr lang="en-US" sz="2800" dirty="0">
              <a:cs typeface="Arial" charset="0"/>
            </a:endParaRPr>
          </a:p>
          <a:p>
            <a:pPr lvl="2"/>
            <a:endParaRPr lang="en-US" dirty="0">
              <a:cs typeface="Arial" charset="0"/>
            </a:endParaRPr>
          </a:p>
          <a:p>
            <a:pPr lvl="2"/>
            <a:endParaRPr lang="en-US" dirty="0">
              <a:cs typeface="Arial" charset="0"/>
            </a:endParaRPr>
          </a:p>
          <a:p>
            <a:r>
              <a:rPr lang="en-US" sz="2800" dirty="0">
                <a:cs typeface="Arial" charset="0"/>
              </a:rPr>
              <a:t>Iterators also exist in </a:t>
            </a:r>
            <a:r>
              <a:rPr lang="en-US" sz="2800" i="1" dirty="0">
                <a:cs typeface="Arial" charset="0"/>
              </a:rPr>
              <a:t>Java</a:t>
            </a:r>
            <a:endParaRPr lang="en-US" sz="2800" dirty="0">
              <a:cs typeface="Arial" charset="0"/>
            </a:endParaRPr>
          </a:p>
          <a:p>
            <a:pPr lvl="2"/>
            <a:r>
              <a:rPr lang="en-US" sz="2400" dirty="0">
                <a:cs typeface="Arial" charset="0"/>
              </a:rPr>
              <a:t>Similar in concept</a:t>
            </a:r>
          </a:p>
          <a:p>
            <a:pPr lvl="2"/>
            <a:r>
              <a:rPr lang="en-US" sz="2400" dirty="0">
                <a:cs typeface="Arial" charset="0"/>
              </a:rPr>
              <a:t>Different in detail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– An Abstraction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Generalization of pointer into an array</a:t>
            </a:r>
          </a:p>
          <a:p>
            <a:pPr lvl="2"/>
            <a:endParaRPr lang="en-US" sz="2400" dirty="0"/>
          </a:p>
          <a:p>
            <a:r>
              <a:rPr lang="en-US" sz="2800" dirty="0"/>
              <a:t>Key concepts</a:t>
            </a:r>
          </a:p>
          <a:p>
            <a:pPr lvl="2"/>
            <a:r>
              <a:rPr lang="en-US" sz="2400" dirty="0"/>
              <a:t>Access to current element:–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</a:t>
            </a:r>
            <a:r>
              <a:rPr lang="en-US" sz="2400" b="1" dirty="0">
                <a:latin typeface="Courier New" pitchFamily="49" charset="0"/>
              </a:rPr>
              <a:t>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(Sometimes also random access:–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)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dirty="0"/>
              <a:t>Next element:–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(Sometimes also previous element:–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Equality:–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02412"/>
            <a:ext cx="9067800" cy="49720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list&lt;Event&gt;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EventQueue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list&lt;Event&gt;::iterator it;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EventQueue.begin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();it!=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EventQueue.end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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newEvent.time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EventQueue.insert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newEvent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if(it -&gt;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</p:txBody>
      </p:sp>
      <p:grpSp>
        <p:nvGrpSpPr>
          <p:cNvPr id="376853" name="Group 21"/>
          <p:cNvGrpSpPr>
            <a:grpSpLocks/>
          </p:cNvGrpSpPr>
          <p:nvPr/>
        </p:nvGrpSpPr>
        <p:grpSpPr bwMode="auto">
          <a:xfrm>
            <a:off x="1971125" y="3106796"/>
            <a:ext cx="5572125" cy="2028824"/>
            <a:chOff x="1872" y="1776"/>
            <a:chExt cx="3510" cy="1278"/>
          </a:xfrm>
        </p:grpSpPr>
        <p:sp>
          <p:nvSpPr>
            <p:cNvPr id="376837" name="Line 5"/>
            <p:cNvSpPr>
              <a:spLocks noChangeShapeType="1"/>
            </p:cNvSpPr>
            <p:nvPr/>
          </p:nvSpPr>
          <p:spPr bwMode="auto">
            <a:xfrm flipH="1" flipV="1">
              <a:off x="1872" y="2016"/>
              <a:ext cx="20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38" name="Line 6"/>
            <p:cNvSpPr>
              <a:spLocks noChangeShapeType="1"/>
            </p:cNvSpPr>
            <p:nvPr/>
          </p:nvSpPr>
          <p:spPr bwMode="auto">
            <a:xfrm flipV="1">
              <a:off x="3888" y="1776"/>
              <a:ext cx="115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36" name="Text Box 4"/>
            <p:cNvSpPr txBox="1">
              <a:spLocks noChangeArrowheads="1"/>
            </p:cNvSpPr>
            <p:nvPr/>
          </p:nvSpPr>
          <p:spPr bwMode="auto">
            <a:xfrm>
              <a:off x="3120" y="2805"/>
              <a:ext cx="2262" cy="2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5400" tIns="12700" rIns="25400" bIns="12700" anchor="ctr">
              <a:spAutoFit/>
            </a:bodyPr>
            <a:lstStyle/>
            <a:p>
              <a:r>
                <a:rPr lang="en-US" dirty="0">
                  <a:latin typeface="+mn-lt"/>
                </a:rPr>
                <a:t>Iterator acts like a pointer</a:t>
              </a:r>
            </a:p>
          </p:txBody>
        </p:sp>
      </p:grpSp>
      <p:grpSp>
        <p:nvGrpSpPr>
          <p:cNvPr id="376844" name="Group 12"/>
          <p:cNvGrpSpPr>
            <a:grpSpLocks/>
          </p:cNvGrpSpPr>
          <p:nvPr/>
        </p:nvGrpSpPr>
        <p:grpSpPr bwMode="auto">
          <a:xfrm>
            <a:off x="381000" y="2968683"/>
            <a:ext cx="6199188" cy="2562224"/>
            <a:chOff x="1860" y="2160"/>
            <a:chExt cx="3905" cy="1614"/>
          </a:xfrm>
        </p:grpSpPr>
        <p:sp>
          <p:nvSpPr>
            <p:cNvPr id="376842" name="Line 10"/>
            <p:cNvSpPr>
              <a:spLocks noChangeShapeType="1"/>
            </p:cNvSpPr>
            <p:nvPr/>
          </p:nvSpPr>
          <p:spPr bwMode="auto">
            <a:xfrm flipV="1">
              <a:off x="3168" y="2160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43" name="Text Box 11"/>
            <p:cNvSpPr txBox="1">
              <a:spLocks noChangeArrowheads="1"/>
            </p:cNvSpPr>
            <p:nvPr/>
          </p:nvSpPr>
          <p:spPr bwMode="auto">
            <a:xfrm>
              <a:off x="1860" y="3525"/>
              <a:ext cx="3905" cy="249"/>
            </a:xfrm>
            <a:prstGeom prst="rect">
              <a:avLst/>
            </a:prstGeom>
            <a:solidFill>
              <a:srgbClr val="A7A9E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 anchorCtr="1">
              <a:spAutoFit/>
            </a:bodyPr>
            <a:lstStyle/>
            <a:p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begin()</a:t>
              </a:r>
              <a:r>
                <a:rPr lang="en-US" i="1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method set “pointer” to first element</a:t>
              </a:r>
              <a:endParaRPr lang="en-US" i="1" dirty="0">
                <a:latin typeface="+mn-lt"/>
              </a:endParaRPr>
            </a:p>
          </p:txBody>
        </p:sp>
      </p:grpSp>
      <p:grpSp>
        <p:nvGrpSpPr>
          <p:cNvPr id="376855" name="Group 23"/>
          <p:cNvGrpSpPr>
            <a:grpSpLocks/>
          </p:cNvGrpSpPr>
          <p:nvPr/>
        </p:nvGrpSpPr>
        <p:grpSpPr bwMode="auto">
          <a:xfrm>
            <a:off x="5359644" y="2839049"/>
            <a:ext cx="3282951" cy="1770063"/>
            <a:chOff x="4053" y="1613"/>
            <a:chExt cx="2068" cy="1115"/>
          </a:xfrm>
        </p:grpSpPr>
        <p:sp>
          <p:nvSpPr>
            <p:cNvPr id="376854" name="Line 22"/>
            <p:cNvSpPr>
              <a:spLocks noChangeShapeType="1"/>
            </p:cNvSpPr>
            <p:nvPr/>
          </p:nvSpPr>
          <p:spPr bwMode="auto">
            <a:xfrm flipV="1">
              <a:off x="5088" y="1613"/>
              <a:ext cx="139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48" name="Text Box 16"/>
            <p:cNvSpPr txBox="1">
              <a:spLocks noChangeArrowheads="1"/>
            </p:cNvSpPr>
            <p:nvPr/>
          </p:nvSpPr>
          <p:spPr bwMode="auto">
            <a:xfrm>
              <a:off x="4053" y="2247"/>
              <a:ext cx="2068" cy="481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 anchorCtr="1">
              <a:spAutoFit/>
            </a:bodyPr>
            <a:lstStyle/>
            <a:p>
              <a:pPr algn="ctr"/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end()</a:t>
              </a:r>
              <a:r>
                <a:rPr lang="en-US" dirty="0"/>
                <a:t> </a:t>
              </a:r>
              <a:r>
                <a:rPr lang="en-US" dirty="0">
                  <a:latin typeface="+mn-lt"/>
                </a:rPr>
                <a:t>method points to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one </a:t>
              </a:r>
              <a:r>
                <a:rPr lang="en-US" i="1" dirty="0">
                  <a:latin typeface="+mn-lt"/>
                </a:rPr>
                <a:t>after</a:t>
              </a:r>
              <a:r>
                <a:rPr lang="en-US" dirty="0">
                  <a:latin typeface="+mn-lt"/>
                </a:rPr>
                <a:t> last element!</a:t>
              </a:r>
              <a:endParaRPr lang="en-US" i="1" dirty="0">
                <a:latin typeface="+mn-lt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Iterators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Can build own iterators for own container classes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Different iterators provide different operations</a:t>
            </a:r>
          </a:p>
          <a:p>
            <a:pPr lvl="2"/>
            <a:r>
              <a:rPr lang="en-US" sz="2400" dirty="0">
                <a:latin typeface="+mn-lt"/>
              </a:rPr>
              <a:t>E.g., linked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latin typeface="+mn-lt"/>
              </a:rPr>
              <a:t> does not offer </a:t>
            </a:r>
            <a:r>
              <a:rPr lang="en-US" sz="2400" b="1" dirty="0">
                <a:cs typeface="Arial" charset="0"/>
              </a:rPr>
              <a:t>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smtClean="0">
                <a:latin typeface="+mn-lt"/>
                <a:cs typeface="Arial" charset="0"/>
              </a:rPr>
              <a:t>"</a:t>
            </a:r>
            <a:r>
              <a:rPr lang="en-US" sz="2400" i="1" dirty="0" smtClean="0">
                <a:latin typeface="+mn-lt"/>
                <a:cs typeface="Arial" charset="0"/>
              </a:rPr>
              <a:t> </a:t>
            </a:r>
            <a:r>
              <a:rPr lang="en-US" sz="2400" dirty="0">
                <a:latin typeface="+mn-lt"/>
              </a:rPr>
              <a:t>or </a:t>
            </a:r>
            <a:r>
              <a:rPr lang="en-US" sz="2400" b="1" dirty="0" smtClean="0">
                <a:cs typeface="Arial" charset="0"/>
              </a:rPr>
              <a:t>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b="1" dirty="0" smtClean="0">
                <a:cs typeface="Arial" charset="0"/>
              </a:rPr>
              <a:t> "</a:t>
            </a:r>
            <a:endParaRPr lang="en-US" sz="2400" i="1" dirty="0">
              <a:latin typeface="+mn-lt"/>
              <a:cs typeface="Arial" charset="0"/>
            </a:endParaRPr>
          </a:p>
          <a:p>
            <a:pPr lvl="2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+mn-lt"/>
              </a:rPr>
              <a:t> and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400" dirty="0">
                <a:latin typeface="+mn-lt"/>
              </a:rPr>
              <a:t> containers do offer </a:t>
            </a:r>
            <a:r>
              <a:rPr lang="en-US" sz="2400" b="1" dirty="0" smtClean="0">
                <a:cs typeface="Arial" charset="0"/>
              </a:rPr>
              <a:t>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cs typeface="Arial" charset="0"/>
              </a:rPr>
              <a:t>"</a:t>
            </a:r>
            <a:r>
              <a:rPr lang="en-US" sz="2400" i="1" dirty="0" smtClean="0">
                <a:latin typeface="+mn-lt"/>
                <a:cs typeface="Arial" charset="0"/>
              </a:rPr>
              <a:t>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b="1" dirty="0" smtClean="0">
                <a:cs typeface="Arial" charset="0"/>
              </a:rPr>
              <a:t>"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b="1" dirty="0" smtClean="0">
                <a:cs typeface="Arial" charset="0"/>
              </a:rPr>
              <a:t> "</a:t>
            </a:r>
            <a:endParaRPr lang="en-US" sz="2400" i="1" dirty="0">
              <a:latin typeface="+mn-lt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 the Binary Tree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words from input</a:t>
            </a:r>
          </a:p>
          <a:p>
            <a:endParaRPr lang="en-US" smtClean="0"/>
          </a:p>
          <a:p>
            <a:r>
              <a:rPr lang="en-US" smtClean="0"/>
              <a:t>Store in binary tree</a:t>
            </a:r>
          </a:p>
          <a:p>
            <a:endParaRPr lang="en-US" smtClean="0"/>
          </a:p>
          <a:p>
            <a:r>
              <a:rPr lang="en-US" smtClean="0"/>
              <a:t>Print out words in alphabetical order, along with  number of occurrences of each word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Iterators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help you sequence through objects of a container — e.g.,</a:t>
            </a:r>
          </a:p>
          <a:p>
            <a:pPr lvl="2"/>
            <a:r>
              <a:rPr lang="en-US" sz="2400" dirty="0"/>
              <a:t>Arrays, vectors</a:t>
            </a:r>
          </a:p>
          <a:p>
            <a:pPr lvl="2"/>
            <a:r>
              <a:rPr lang="en-US" sz="2400" dirty="0"/>
              <a:t>Lists (singly- doubly-linked)</a:t>
            </a:r>
          </a:p>
          <a:p>
            <a:pPr lvl="2"/>
            <a:r>
              <a:rPr lang="en-US" sz="2400" dirty="0"/>
              <a:t>Trees</a:t>
            </a:r>
          </a:p>
          <a:p>
            <a:pPr lvl="2"/>
            <a:r>
              <a:rPr lang="en-US" sz="2400" dirty="0"/>
              <a:t>Input</a:t>
            </a:r>
          </a:p>
          <a:p>
            <a:pPr lvl="2"/>
            <a:r>
              <a:rPr lang="en-US" sz="2400" dirty="0"/>
              <a:t>Output</a:t>
            </a:r>
          </a:p>
          <a:p>
            <a:pPr lvl="2"/>
            <a:r>
              <a:rPr lang="en-US" sz="2400" b="1" dirty="0"/>
              <a:t>…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Example </a:t>
            </a:r>
            <a:r>
              <a:rPr lang="en-US" sz="2800" dirty="0" smtClean="0"/>
              <a:t>(again)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list&lt;Event&gt;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EventQueue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list&lt;Event&gt;::iterator it;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(it=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EventQueue.begin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EventQueue.end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{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(it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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time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newEvent.time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EventQueue.insert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(it,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newEvent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 // for (it = ...)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99442" y="1328738"/>
            <a:ext cx="1274765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105401" y="761916"/>
            <a:ext cx="4038600" cy="1133644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 anchorCtr="1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In this case, it appears that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iterator is a member class or</a:t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+mn-lt"/>
              </a:rPr>
              <a:t>struct</a:t>
            </a:r>
            <a:r>
              <a:rPr lang="en-US" dirty="0" smtClean="0">
                <a:latin typeface="+mn-lt"/>
              </a:rPr>
              <a:t> of class list&lt;class T&gt;</a:t>
            </a:r>
            <a:endParaRPr lang="en-US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Classes: The following is legal in </a:t>
            </a:r>
            <a:r>
              <a:rPr lang="en-US" i="1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defTabSz="4572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pPr marL="0" indent="0" defTabSz="45720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D {</a:t>
            </a:r>
          </a:p>
          <a:p>
            <a:pPr marL="0" indent="0" defTabSz="4572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defTabSz="4572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//	class 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62488" y="1752600"/>
            <a:ext cx="4024312" cy="4581524"/>
          </a:xfrm>
        </p:spPr>
        <p:txBody>
          <a:bodyPr/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D</a:t>
            </a:r>
            <a:r>
              <a:rPr lang="en-US" sz="2400" dirty="0" smtClean="0"/>
              <a:t> is a nested class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</a:t>
            </a:r>
          </a:p>
          <a:p>
            <a:pPr lvl="1"/>
            <a:r>
              <a:rPr lang="en-US" sz="2000" i="1" dirty="0" smtClean="0"/>
              <a:t>aka</a:t>
            </a:r>
            <a:r>
              <a:rPr lang="en-US" sz="2000" dirty="0" smtClean="0"/>
              <a:t> “local class”</a:t>
            </a:r>
            <a:endParaRPr lang="en-US" sz="2000" i="1" dirty="0" smtClean="0"/>
          </a:p>
          <a:p>
            <a:r>
              <a:rPr lang="en-US" sz="2400" dirty="0" smtClean="0"/>
              <a:t>Member functions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 smtClean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/>
              <a:t> can access members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dirty="0"/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</a:t>
            </a:r>
            <a:r>
              <a:rPr lang="en-US" sz="2400" dirty="0" smtClean="0"/>
              <a:t> may be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 smtClean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2400" dirty="0" smtClean="0"/>
              <a:t>See </a:t>
            </a:r>
            <a:r>
              <a:rPr lang="en-US" sz="2400" i="1" dirty="0" smtClean="0"/>
              <a:t>Absolute C++ §7.2 </a:t>
            </a:r>
            <a:r>
              <a:rPr lang="en-US" sz="2000" dirty="0" smtClean="0"/>
              <a:t>(end)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8685" y="5867400"/>
            <a:ext cx="2987036" cy="641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</a:rPr>
              <a:t>You can also declare classes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inside of functions!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Recommended implementation in </a:t>
            </a:r>
            <a:r>
              <a:rPr lang="en-US" i="1" smtClean="0"/>
              <a:t>C++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39896" y="1828800"/>
            <a:ext cx="4419600" cy="3886200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{</a:t>
            </a:r>
          </a:p>
          <a:p>
            <a:pPr marL="0" indent="0" defTabSz="457200">
              <a:buNone/>
            </a:pPr>
            <a:r>
              <a:rPr lang="en-US" sz="1600" dirty="0" smtClean="0"/>
              <a:t>public:</a:t>
            </a:r>
          </a:p>
          <a:p>
            <a:pPr marL="0" indent="0" defTabSz="45720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getCount</a:t>
            </a:r>
            <a:r>
              <a:rPr lang="en-US" sz="1600" dirty="0" smtClean="0"/>
              <a:t>();</a:t>
            </a:r>
          </a:p>
          <a:p>
            <a:pPr marL="0" indent="0" defTabSz="457200">
              <a:buNone/>
            </a:pPr>
            <a:r>
              <a:rPr lang="en-US" sz="1600" dirty="0" smtClean="0"/>
              <a:t>	string </a:t>
            </a:r>
            <a:r>
              <a:rPr lang="en-US" sz="1600" dirty="0" err="1" smtClean="0"/>
              <a:t>getWord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compare(</a:t>
            </a:r>
            <a:r>
              <a:rPr lang="en-US" sz="1600" dirty="0" err="1" smtClean="0"/>
              <a:t>const</a:t>
            </a:r>
            <a:r>
              <a:rPr lang="en-US" sz="1600" dirty="0" smtClean="0"/>
              <a:t> string &amp;w2);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*</a:t>
            </a:r>
            <a:r>
              <a:rPr lang="en-US" sz="1600" dirty="0" err="1" smtClean="0"/>
              <a:t>setleft</a:t>
            </a:r>
            <a:r>
              <a:rPr lang="en-US" sz="1600" dirty="0" smtClean="0"/>
              <a:t>(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*t);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*</a:t>
            </a:r>
            <a:r>
              <a:rPr lang="en-US" sz="1600" dirty="0" err="1" smtClean="0"/>
              <a:t>setright</a:t>
            </a:r>
            <a:r>
              <a:rPr lang="en-US" sz="1600" dirty="0" smtClean="0"/>
              <a:t>(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*t);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*</a:t>
            </a:r>
            <a:r>
              <a:rPr lang="en-US" sz="1600" dirty="0" err="1" smtClean="0"/>
              <a:t>getleft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 *</a:t>
            </a:r>
            <a:r>
              <a:rPr lang="en-US" sz="1600" dirty="0" err="1" smtClean="0"/>
              <a:t>getright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string &amp;w);</a:t>
            </a:r>
          </a:p>
          <a:p>
            <a:r>
              <a:rPr lang="en-US" sz="1600" dirty="0" smtClean="0"/>
              <a:t>	~</a:t>
            </a:r>
            <a:r>
              <a:rPr lang="en-US" sz="1600" dirty="0" err="1" smtClean="0"/>
              <a:t>TreeNode</a:t>
            </a:r>
            <a:r>
              <a:rPr lang="en-US" sz="1600" dirty="0" smtClean="0"/>
              <a:t>();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735696" y="1828800"/>
            <a:ext cx="4255904" cy="3886200"/>
          </a:xfrm>
        </p:spPr>
        <p:txBody>
          <a:bodyPr/>
          <a:lstStyle/>
          <a:p>
            <a:r>
              <a:rPr lang="en-US" sz="1700" smtClean="0"/>
              <a:t>private:</a:t>
            </a:r>
          </a:p>
          <a:p>
            <a:r>
              <a:rPr lang="en-US" sz="1700" smtClean="0"/>
              <a:t>	const string word;</a:t>
            </a:r>
            <a:br>
              <a:rPr lang="en-US" sz="1700" smtClean="0"/>
            </a:br>
            <a:r>
              <a:rPr lang="en-US" sz="1700" smtClean="0"/>
              <a:t>	int count;</a:t>
            </a:r>
            <a:br>
              <a:rPr lang="en-US" sz="1700" smtClean="0"/>
            </a:br>
            <a:r>
              <a:rPr lang="en-US" sz="1700" smtClean="0"/>
              <a:t>	TreeNode *left, *right;</a:t>
            </a:r>
            <a:br>
              <a:rPr lang="en-US" sz="1700" smtClean="0"/>
            </a:br>
            <a:endParaRPr lang="en-US" sz="1700" smtClean="0"/>
          </a:p>
          <a:p>
            <a:r>
              <a:rPr lang="en-US" sz="1700" smtClean="0"/>
              <a:t>};	// class TreeNode</a:t>
            </a:r>
            <a:endParaRPr lang="en-US" sz="1700" i="1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5791200"/>
            <a:ext cx="1162178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TreeNode.h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5792276"/>
            <a:ext cx="1364476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TreeNode.cpp</a:t>
            </a:r>
          </a:p>
        </p:txBody>
      </p:sp>
    </p:spTree>
    <p:extLst>
      <p:ext uri="{BB962C8B-B14F-4D97-AF65-F5344CB8AC3E}">
        <p14:creationId xmlns:p14="http://schemas.microsoft.com/office/powerpoint/2010/main" val="2422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90" y="371182"/>
            <a:ext cx="8388910" cy="848018"/>
          </a:xfrm>
        </p:spPr>
        <p:txBody>
          <a:bodyPr/>
          <a:lstStyle/>
          <a:p>
            <a:r>
              <a:rPr lang="en-US" dirty="0" smtClean="0"/>
              <a:t>Recommended implementation </a:t>
            </a:r>
            <a:r>
              <a:rPr lang="en-US" sz="2800" i="1" dirty="0" smtClean="0"/>
              <a:t>(continued)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8448"/>
            <a:ext cx="8445416" cy="5057342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BinaryTree</a:t>
            </a:r>
            <a:r>
              <a:rPr lang="en-US" sz="1800" dirty="0"/>
              <a:t> {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public: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getTotalNodes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BinaryTree</a:t>
            </a:r>
            <a:r>
              <a:rPr lang="en-US" sz="1800" dirty="0"/>
              <a:t>();	</a:t>
            </a:r>
            <a:r>
              <a:rPr lang="en-US" sz="1800" dirty="0" smtClean="0"/>
              <a:t>	//</a:t>
            </a:r>
            <a:r>
              <a:rPr lang="en-US" sz="1800" dirty="0"/>
              <a:t>Default constructor</a:t>
            </a:r>
            <a:br>
              <a:rPr lang="en-US" sz="1800" dirty="0"/>
            </a:br>
            <a:r>
              <a:rPr lang="en-US" sz="1800" dirty="0"/>
              <a:t>	~</a:t>
            </a:r>
            <a:r>
              <a:rPr lang="en-US" sz="1800" dirty="0" err="1"/>
              <a:t>BinaryTree</a:t>
            </a:r>
            <a:r>
              <a:rPr lang="en-US" sz="1800" dirty="0"/>
              <a:t>();	//Destructor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private: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totalNodes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*root;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};	//	class </a:t>
            </a:r>
            <a:r>
              <a:rPr lang="en-US" sz="1800" dirty="0" err="1"/>
              <a:t>BinaryTree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458107"/>
            <a:ext cx="1262590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BinaryTree.h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02" y="457200"/>
            <a:ext cx="8388910" cy="762000"/>
          </a:xfrm>
        </p:spPr>
        <p:txBody>
          <a:bodyPr/>
          <a:lstStyle/>
          <a:p>
            <a:r>
              <a:rPr lang="en-US" dirty="0" smtClean="0"/>
              <a:t>Recommended implementation </a:t>
            </a:r>
            <a:r>
              <a:rPr lang="en-US" sz="2800" i="1" dirty="0" smtClean="0"/>
              <a:t>(continued)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8448"/>
            <a:ext cx="8445416" cy="5057342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BinaryTree</a:t>
            </a:r>
            <a:r>
              <a:rPr lang="en-US" sz="1800" dirty="0"/>
              <a:t> {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public: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getTotalNodes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BinaryTree</a:t>
            </a:r>
            <a:r>
              <a:rPr lang="en-US" sz="1800" dirty="0"/>
              <a:t>();	</a:t>
            </a:r>
            <a:r>
              <a:rPr lang="en-US" sz="1800" dirty="0" smtClean="0"/>
              <a:t>	//</a:t>
            </a:r>
            <a:r>
              <a:rPr lang="en-US" sz="1800" dirty="0"/>
              <a:t>Default constructor</a:t>
            </a:r>
            <a:br>
              <a:rPr lang="en-US" sz="1800" dirty="0"/>
            </a:br>
            <a:r>
              <a:rPr lang="en-US" sz="1800" dirty="0"/>
              <a:t>	~</a:t>
            </a:r>
            <a:r>
              <a:rPr lang="en-US" sz="1800" dirty="0" err="1"/>
              <a:t>BinaryTree</a:t>
            </a:r>
            <a:r>
              <a:rPr lang="en-US" sz="1800" dirty="0"/>
              <a:t>();	//Destructor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private: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totalNodes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*root;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};	//	class </a:t>
            </a:r>
            <a:r>
              <a:rPr lang="en-US" sz="1800" dirty="0" err="1"/>
              <a:t>BinaryTree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6400800"/>
            <a:ext cx="1262590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BinaryTree.h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2729145" cy="1897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25400" rIns="25400" bIns="25400" rtlCol="0" anchor="ctr" anchorCtr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There is something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unsatisfying about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this implementation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4427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90" y="371182"/>
            <a:ext cx="8388910" cy="848018"/>
          </a:xfrm>
        </p:spPr>
        <p:txBody>
          <a:bodyPr/>
          <a:lstStyle/>
          <a:p>
            <a:r>
              <a:rPr lang="en-US" dirty="0" smtClean="0"/>
              <a:t>Recommended implementation </a:t>
            </a:r>
            <a:r>
              <a:rPr lang="en-US" sz="2800" i="1" dirty="0" smtClean="0"/>
              <a:t>(continued)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89475"/>
            <a:ext cx="8445416" cy="5057342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BinaryTree</a:t>
            </a:r>
            <a:r>
              <a:rPr lang="en-US" sz="1800" dirty="0"/>
              <a:t> {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public: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getTotalNodes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BinaryTree</a:t>
            </a:r>
            <a:r>
              <a:rPr lang="en-US" sz="1800" dirty="0"/>
              <a:t>();	</a:t>
            </a:r>
            <a:r>
              <a:rPr lang="en-US" sz="1800" dirty="0" smtClean="0"/>
              <a:t>	//</a:t>
            </a:r>
            <a:r>
              <a:rPr lang="en-US" sz="1800" dirty="0"/>
              <a:t>Default constructor</a:t>
            </a:r>
            <a:br>
              <a:rPr lang="en-US" sz="1800" dirty="0"/>
            </a:br>
            <a:r>
              <a:rPr lang="en-US" sz="1800" dirty="0"/>
              <a:t>	~</a:t>
            </a:r>
            <a:r>
              <a:rPr lang="en-US" sz="1800" dirty="0" err="1"/>
              <a:t>BinaryTree</a:t>
            </a:r>
            <a:r>
              <a:rPr lang="en-US" sz="1800" dirty="0"/>
              <a:t>();	//Destructor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private: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totalNodes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*root;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};	//	class </a:t>
            </a:r>
            <a:r>
              <a:rPr lang="en-US" sz="1800" dirty="0" err="1"/>
              <a:t>BinaryTree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6414655"/>
            <a:ext cx="1262590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BinaryTree.h</a:t>
            </a:r>
            <a:endParaRPr lang="en-US" sz="1800" dirty="0" smtClean="0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16830" y="2979946"/>
            <a:ext cx="4993462" cy="1600200"/>
            <a:chOff x="4038600" y="3124200"/>
            <a:chExt cx="4993462" cy="1600200"/>
          </a:xfrm>
        </p:grpSpPr>
        <p:sp>
          <p:nvSpPr>
            <p:cNvPr id="11" name="TextBox 10"/>
            <p:cNvSpPr txBox="1"/>
            <p:nvPr/>
          </p:nvSpPr>
          <p:spPr>
            <a:xfrm>
              <a:off x="5917042" y="3200400"/>
              <a:ext cx="3115020" cy="1159292"/>
            </a:xfrm>
            <a:prstGeom prst="rect">
              <a:avLst/>
            </a:prstGeom>
            <a:solidFill>
              <a:srgbClr val="F0C2C2"/>
            </a:solidFill>
            <a:ln>
              <a:solidFill>
                <a:schemeClr val="tx1"/>
              </a:solidFill>
            </a:ln>
          </p:spPr>
          <p:txBody>
            <a:bodyPr wrap="none" lIns="25400" tIns="25400" rIns="25400" bIns="25400" rtlCol="0" anchor="ctr" anchorCtr="1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These two functions are</a:t>
              </a:r>
              <a:br>
                <a:rPr lang="en-US" dirty="0" smtClean="0">
                  <a:latin typeface="Calibri" pitchFamily="34" charset="0"/>
                </a:rPr>
              </a:br>
              <a:r>
                <a:rPr lang="en-US" dirty="0" smtClean="0">
                  <a:latin typeface="Calibri" pitchFamily="34" charset="0"/>
                </a:rPr>
                <a:t>problem specific — not </a:t>
              </a:r>
              <a:br>
                <a:rPr lang="en-US" dirty="0" smtClean="0">
                  <a:latin typeface="Calibri" pitchFamily="34" charset="0"/>
                </a:rPr>
              </a:br>
              <a:r>
                <a:rPr lang="en-US" dirty="0" smtClean="0">
                  <a:latin typeface="Calibri" pitchFamily="34" charset="0"/>
                </a:rPr>
                <a:t>about binary trees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4495800" y="3124200"/>
              <a:ext cx="1421242" cy="4572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4038600" y="3962400"/>
              <a:ext cx="1878442" cy="7620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547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Would like to make tree traversal part of Binary Tree class …</a:t>
            </a:r>
          </a:p>
          <a:p>
            <a:pPr lvl="1"/>
            <a:endParaRPr lang="en-US" dirty="0"/>
          </a:p>
          <a:p>
            <a:r>
              <a:rPr lang="en-US" sz="2800" dirty="0" smtClean="0"/>
              <a:t>… while printing details (and other problem-specific issues) are handled </a:t>
            </a:r>
            <a:r>
              <a:rPr lang="en-US" sz="2800" i="1" dirty="0" smtClean="0"/>
              <a:t>outside</a:t>
            </a:r>
            <a:r>
              <a:rPr lang="en-US" sz="2800" dirty="0" smtClean="0"/>
              <a:t> of Binary Tree class</a:t>
            </a:r>
            <a:endParaRPr 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construct that allows cycling through objects of a data structure (</a:t>
            </a:r>
            <a:r>
              <a:rPr lang="en-US" sz="2800" i="1" dirty="0" smtClean="0"/>
              <a:t>container</a:t>
            </a:r>
            <a:r>
              <a:rPr lang="en-US" sz="2800" dirty="0" smtClean="0"/>
              <a:t>) in some useful order…</a:t>
            </a:r>
          </a:p>
          <a:p>
            <a:pPr lvl="1"/>
            <a:endParaRPr lang="en-US" dirty="0"/>
          </a:p>
          <a:p>
            <a:r>
              <a:rPr lang="en-US" sz="2800" dirty="0" smtClean="0"/>
              <a:t>… so program can operate on those objects in sequence</a:t>
            </a:r>
          </a:p>
          <a:p>
            <a:pPr lvl="1"/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an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972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Is itself an object (in C, could be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So it has a constructor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And you can have more than one iterator!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Has state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So it can keep track of where </a:t>
            </a:r>
            <a:r>
              <a:rPr lang="en-US" sz="2400" dirty="0"/>
              <a:t>you </a:t>
            </a:r>
            <a:r>
              <a:rPr lang="en-US" sz="2400" dirty="0" smtClean="0"/>
              <a:t>are in the data structure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Has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sz="2800" dirty="0" smtClean="0"/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sz="2800" dirty="0" smtClean="0"/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800" dirty="0" smtClean="0"/>
              <a:t>,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800" dirty="0" smtClean="0"/>
              <a:t>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So program can start iterator, compare iterator objects, and know when it has finished iterating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Has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800" dirty="0" smtClean="0"/>
              <a:t> operator (and possibly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800" dirty="0" smtClean="0"/>
              <a:t> operator)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So program can step to next object (and possibly previous object)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May have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/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 smtClean="0"/>
              <a:t> operators</a:t>
            </a:r>
            <a:endParaRPr lang="en-US" sz="32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So program can access specific objects from iterator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3798</TotalTime>
  <Words>805</Words>
  <Application>Microsoft Office PowerPoint</Application>
  <PresentationFormat>On-screen Show (4:3)</PresentationFormat>
  <Paragraphs>254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Contemporary Portrait</vt:lpstr>
      <vt:lpstr>CS2303: Systems Programming Concepts</vt:lpstr>
      <vt:lpstr>Recall the Binary Tree Assignment</vt:lpstr>
      <vt:lpstr>Recommended implementation in C++</vt:lpstr>
      <vt:lpstr>Recommended implementation (continued)</vt:lpstr>
      <vt:lpstr>Recommended implementation (continued)</vt:lpstr>
      <vt:lpstr>Recommended implementation (continued)</vt:lpstr>
      <vt:lpstr>Preference</vt:lpstr>
      <vt:lpstr>Definition: Iterator</vt:lpstr>
      <vt:lpstr>Characteristics of an Iterator</vt:lpstr>
      <vt:lpstr>Order</vt:lpstr>
      <vt:lpstr>Binary tree in-order iterator</vt:lpstr>
      <vt:lpstr>Binary tree in-order iterator (continued)</vt:lpstr>
      <vt:lpstr>Binary tree in-order iterator</vt:lpstr>
      <vt:lpstr>Binary tree in-order iterator (continued)</vt:lpstr>
      <vt:lpstr>Binary tree in-order iterator (concluded)</vt:lpstr>
      <vt:lpstr>Reading</vt:lpstr>
      <vt:lpstr>Iterator – An Abstraction</vt:lpstr>
      <vt:lpstr>Iterator Example</vt:lpstr>
      <vt:lpstr>More on Iterators</vt:lpstr>
      <vt:lpstr>Uses of Iterators</vt:lpstr>
      <vt:lpstr>Iterator Example (again)</vt:lpstr>
      <vt:lpstr>Nested Classes: The following is legal in C++</vt:lpstr>
    </vt:vector>
  </TitlesOfParts>
  <Company>WPI Dept of 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375</cp:revision>
  <dcterms:created xsi:type="dcterms:W3CDTF">2000-03-15T17:46:46Z</dcterms:created>
  <dcterms:modified xsi:type="dcterms:W3CDTF">2017-02-27T16:00:30Z</dcterms:modified>
</cp:coreProperties>
</file>