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322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851" autoAdjust="0"/>
  </p:normalViewPr>
  <p:slideViewPr>
    <p:cSldViewPr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198D6A9-3FD8-4283-B3B7-5CC87FF63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5F0101B-C6A8-4049-8B6C-6A281239C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AFD5F-39D9-4F99-9F09-F62D81F313E2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3DB4A-289E-4E5C-86E5-B1F3A02E26B9}" type="slidenum">
              <a:rPr lang="en-US"/>
              <a:pPr/>
              <a:t>11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3ACEF-1431-4422-930D-FACB7314D592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3C818-406F-41E5-AA6A-2DAD8EA00366}" type="slidenum">
              <a:rPr lang="en-US"/>
              <a:pPr/>
              <a:t>13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37459-9BC3-49DE-A95C-F6CA5CF71041}" type="slidenum">
              <a:rPr lang="en-US"/>
              <a:pPr/>
              <a:t>14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17CF9-E4DC-4941-9B14-B3D69358B460}" type="slidenum">
              <a:rPr lang="en-US"/>
              <a:pPr/>
              <a:t>15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512B4-5B47-4EEB-B461-80A6615DB5D5}" type="slidenum">
              <a:rPr lang="en-US"/>
              <a:pPr/>
              <a:t>16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688F7-A877-4593-8FF7-7AB7C1BDAE09}" type="slidenum">
              <a:rPr lang="en-US"/>
              <a:pPr/>
              <a:t>17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6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24727-8BBF-45C8-8732-4DD4D2A1F718}" type="slidenum">
              <a:rPr lang="en-US"/>
              <a:pPr/>
              <a:t>18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5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DDD9A-BB79-4C0B-BECB-540E73C35EAD}" type="slidenum">
              <a:rPr lang="en-US"/>
              <a:pPr/>
              <a:t>19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39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38A-B5E0-410C-B377-B7C4C58091D9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FBD78-A6A3-4BB0-8AA8-D1E9453695E2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429B4-7FDD-413F-89D1-658A919EA01A}" type="slidenum">
              <a:rPr lang="en-US"/>
              <a:pPr/>
              <a:t>21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3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EE495-375B-4DAE-AAB7-7AA8DBC82477}" type="slidenum">
              <a:rPr lang="en-US"/>
              <a:pPr/>
              <a:t>22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7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C865B-9918-4199-BF21-4F0FC8E1C2F0}" type="slidenum">
              <a:rPr lang="en-US"/>
              <a:pPr/>
              <a:t>23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4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0C3C5-E7B0-472F-9615-D963DC6A38D4}" type="slidenum">
              <a:rPr lang="en-US"/>
              <a:pPr/>
              <a:t>24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2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15E7D-C75D-452E-A11B-6DA009203762}" type="slidenum">
              <a:rPr lang="en-US"/>
              <a:pPr/>
              <a:t>25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6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A42CA-C37A-4CCC-A993-9F2A5ED8F9AD}" type="slidenum">
              <a:rPr lang="en-US"/>
              <a:pPr/>
              <a:t>26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3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9041E-B593-47C4-BD38-281058B03673}" type="slidenum">
              <a:rPr lang="en-US"/>
              <a:pPr/>
              <a:t>27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1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353AD-C5EB-47A3-A94F-57FD6B507B3C}" type="slidenum">
              <a:rPr lang="en-US"/>
              <a:pPr/>
              <a:t>28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3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ED690-0DC5-44C8-B49D-9F89FFBC6DE9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8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05D74-6EA1-4EA5-BD78-C056E238D065}" type="slidenum">
              <a:rPr lang="en-US"/>
              <a:pPr/>
              <a:t>30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E95AC-9567-4E09-BF9A-7434A095355F}" type="slidenum">
              <a:rPr lang="en-US"/>
              <a:pPr/>
              <a:t>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2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4CC5E-420A-41BA-9B0E-822868D81038}" type="slidenum">
              <a:rPr lang="en-US"/>
              <a:pPr/>
              <a:t>31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B0CBE-4C37-4B8D-88F8-8E39E775DF36}" type="slidenum">
              <a:rPr lang="en-US"/>
              <a:pPr/>
              <a:t>5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5A943-D6BA-4BDF-A5CF-80A900AD721E}" type="slidenum">
              <a:rPr lang="en-US"/>
              <a:pPr/>
              <a:t>6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C2067-3D42-4157-AC8E-B698FFFF186E}" type="slidenum">
              <a:rPr lang="en-US"/>
              <a:pPr/>
              <a:t>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C2067-3D42-4157-AC8E-B698FFFF186E}" type="slidenum">
              <a:rPr lang="en-US"/>
              <a:pPr/>
              <a:t>8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08816-878F-4261-A0D3-809B2454171E}" type="slidenum">
              <a:rPr lang="en-US"/>
              <a:pPr/>
              <a:t>9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4553784"/>
            <a:ext cx="5839464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18F59-C326-402F-9A86-17F6C01D0DE6}" type="slidenum">
              <a:rPr lang="en-US"/>
              <a:pPr/>
              <a:t>10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35F954C-DA3B-45BC-A65C-F875EF2AF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995B2-0EBE-4C3C-9027-A24986C4C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123CD-700C-45CF-8FFF-8A46BCD61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38D07-E7B3-44A8-A536-4874E185A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C155-EEC8-4A04-AD8D-8A6F52963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DCA51-FB7F-43C5-A480-951EF2D64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AAE7C-F833-4BFE-9F06-E10914003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50B44-F0CE-4132-ADB9-4D34CC0E3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EA8E-FEEF-43BF-A765-EFFE58657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9B985-EDCB-4C86-B8D4-335843A4B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897BE-08D2-418F-8A64-ABB5A461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9115418-9EE7-447E-892C-3332ED8EF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DD4056-9DC9-4E88-B1BE-1F134B862E6C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4000" dirty="0" smtClean="0"/>
              <a:t>Class 22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/>
              <a:t>More on Templates</a:t>
            </a:r>
          </a:p>
          <a:p>
            <a:pPr algn="ctr">
              <a:spcBef>
                <a:spcPct val="0"/>
              </a:spcBef>
            </a:pPr>
            <a:endParaRPr lang="en-US" sz="3600" dirty="0" smtClean="0"/>
          </a:p>
          <a:p>
            <a:pPr algn="ctr">
              <a:spcBef>
                <a:spcPct val="0"/>
              </a:spcBef>
            </a:pPr>
            <a:r>
              <a:rPr lang="en-US" sz="2000" dirty="0"/>
              <a:t>Thanks for Prof. Lauer for an earlier version of these slides</a:t>
            </a:r>
            <a:r>
              <a:rPr lang="en-US" sz="2000" dirty="0" smtClean="0"/>
              <a:t>.</a:t>
            </a:r>
            <a:endParaRPr lang="en-US" sz="3600" dirty="0" smtClean="0"/>
          </a:p>
          <a:p>
            <a:pPr marL="457200" lvl="1" indent="0" algn="ctr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 Templates</a:t>
            </a:r>
            <a:endParaRPr lang="en-US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DD4056-9DC9-4E88-B1BE-1F134B862E6C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91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Class-template definitions are preceded by a header</a:t>
            </a:r>
          </a:p>
          <a:p>
            <a:pPr lvl="1"/>
            <a:r>
              <a:rPr lang="en-US" sz="2400" dirty="0">
                <a:latin typeface="+mn-lt"/>
              </a:rPr>
              <a:t>Such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dirty="0">
                <a:latin typeface="+mn-lt"/>
              </a:rPr>
              <a:t>Type parameter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dirty="0">
                <a:latin typeface="+mn-lt"/>
              </a:rPr>
              <a:t> can be used as data type in members functions and data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type parameters can be specified using comma-separated list – e.g., 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T1,</a:t>
            </a:r>
            <a:r>
              <a:rPr lang="en-US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019800" y="304800"/>
            <a:ext cx="3041143" cy="764312"/>
          </a:xfrm>
          <a:prstGeom prst="rect">
            <a:avLst/>
          </a:prstGeom>
          <a:solidFill>
            <a:srgbClr val="A8A8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Also known as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Parameterized Types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/>
          <a:p>
            <a:fld id="{034E773E-4355-416D-89A8-0F4AFC2267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1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932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 templates encourage </a:t>
            </a:r>
            <a:r>
              <a:rPr lang="en-US" sz="2800" i="1" dirty="0"/>
              <a:t>software reusability</a:t>
            </a:r>
            <a:r>
              <a:rPr lang="en-US" sz="2800" dirty="0"/>
              <a:t> </a:t>
            </a:r>
            <a:r>
              <a:rPr lang="en-US" sz="2800" b="1" dirty="0"/>
              <a:t>…</a:t>
            </a:r>
            <a:endParaRPr lang="en-US" sz="2800" dirty="0"/>
          </a:p>
          <a:p>
            <a:pPr lvl="2"/>
            <a:endParaRPr lang="en-US" sz="2400" dirty="0"/>
          </a:p>
          <a:p>
            <a:r>
              <a:rPr lang="en-US" sz="2800" b="1" dirty="0"/>
              <a:t>…</a:t>
            </a:r>
            <a:r>
              <a:rPr lang="en-US" sz="2800" dirty="0"/>
              <a:t> by enabling type-specific versions of generic classes to be instantiated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62882D9D-625F-4BC8-8B9F-8DB400C92DA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57762" y="228600"/>
            <a:ext cx="7591425" cy="762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6B831B58-3691-4F9B-8A59-931A444C2EE7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>
            <p:extLst/>
          </p:nvPr>
        </p:nvGraphicFramePr>
        <p:xfrm>
          <a:off x="1053306" y="995362"/>
          <a:ext cx="7037388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7078494" imgH="5433388" progId="Word.Document.8">
                  <p:embed/>
                </p:oleObj>
              </mc:Choice>
              <mc:Fallback>
                <p:oleObj name="Document" r:id="rId4" imgW="7078494" imgH="5433388" progId="Word.Document.8">
                  <p:embed/>
                  <p:pic>
                    <p:nvPicPr>
                      <p:cNvPr id="395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995362"/>
                        <a:ext cx="7037388" cy="54054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5269" name="Group 5"/>
          <p:cNvGrpSpPr>
            <a:grpSpLocks/>
          </p:cNvGrpSpPr>
          <p:nvPr/>
        </p:nvGrpSpPr>
        <p:grpSpPr bwMode="auto">
          <a:xfrm>
            <a:off x="2590800" y="2290762"/>
            <a:ext cx="5180013" cy="527050"/>
            <a:chOff x="960" y="864"/>
            <a:chExt cx="3263" cy="332"/>
          </a:xfrm>
        </p:grpSpPr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2592" y="866"/>
              <a:ext cx="1631" cy="330"/>
            </a:xfrm>
            <a:prstGeom prst="rect">
              <a:avLst/>
            </a:prstGeom>
            <a:solidFill>
              <a:srgbClr val="C0EAB8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5400" tIns="12700" rIns="25400" bIns="1270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5000"/>
                </a:spcAft>
                <a:buClr>
                  <a:schemeClr val="tx1"/>
                </a:buClr>
              </a:pP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Create class template </a:t>
              </a:r>
              <a:r>
                <a:rPr lang="en-US" sz="1600" i="1" dirty="0">
                  <a:latin typeface="+mn-lt"/>
                  <a:ea typeface="Times New Roman" pitchFamily="18" charset="0"/>
                  <a:cs typeface="AGaramond" pitchFamily="18" charset="0"/>
                </a:rPr>
                <a:t>Stack</a:t>
              </a: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 with type parameter </a:t>
              </a:r>
              <a:r>
                <a:rPr lang="en-US" sz="1600" i="1" dirty="0">
                  <a:latin typeface="+mn-lt"/>
                  <a:ea typeface="Times New Roman" pitchFamily="18" charset="0"/>
                  <a:cs typeface="AGaramond" pitchFamily="18" charset="0"/>
                </a:rPr>
                <a:t>T</a:t>
              </a:r>
            </a:p>
          </p:txBody>
        </p:sp>
        <p:sp>
          <p:nvSpPr>
            <p:cNvPr id="395271" name="Line 7"/>
            <p:cNvSpPr>
              <a:spLocks noChangeShapeType="1"/>
            </p:cNvSpPr>
            <p:nvPr/>
          </p:nvSpPr>
          <p:spPr bwMode="auto">
            <a:xfrm flipH="1" flipV="1">
              <a:off x="960" y="864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95272" name="Group 8"/>
          <p:cNvGrpSpPr>
            <a:grpSpLocks/>
          </p:cNvGrpSpPr>
          <p:nvPr/>
        </p:nvGrpSpPr>
        <p:grpSpPr bwMode="auto">
          <a:xfrm>
            <a:off x="3124200" y="3971925"/>
            <a:ext cx="5867400" cy="590550"/>
            <a:chOff x="1968" y="1920"/>
            <a:chExt cx="3696" cy="372"/>
          </a:xfrm>
        </p:grpSpPr>
        <p:sp>
          <p:nvSpPr>
            <p:cNvPr id="395273" name="Text Box 9"/>
            <p:cNvSpPr txBox="1">
              <a:spLocks noChangeArrowheads="1"/>
            </p:cNvSpPr>
            <p:nvPr/>
          </p:nvSpPr>
          <p:spPr bwMode="auto">
            <a:xfrm>
              <a:off x="3360" y="1920"/>
              <a:ext cx="2304" cy="372"/>
            </a:xfrm>
            <a:prstGeom prst="rect">
              <a:avLst/>
            </a:prstGeom>
            <a:solidFill>
              <a:srgbClr val="A8A8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5000"/>
                </a:spcAft>
                <a:buClr>
                  <a:schemeClr val="tx1"/>
                </a:buClr>
              </a:pP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Member functions with type parameter </a:t>
              </a:r>
              <a:r>
                <a:rPr lang="en-US" sz="1600" i="1" dirty="0">
                  <a:latin typeface="+mn-lt"/>
                  <a:ea typeface="Times New Roman" pitchFamily="18" charset="0"/>
                  <a:cs typeface="AGaramond" pitchFamily="18" charset="0"/>
                </a:rPr>
                <a:t>T</a:t>
              </a: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 in parameter lists</a:t>
              </a:r>
            </a:p>
          </p:txBody>
        </p:sp>
        <p:sp>
          <p:nvSpPr>
            <p:cNvPr id="395274" name="Line 10"/>
            <p:cNvSpPr>
              <a:spLocks noChangeShapeType="1"/>
            </p:cNvSpPr>
            <p:nvPr/>
          </p:nvSpPr>
          <p:spPr bwMode="auto">
            <a:xfrm flipH="1">
              <a:off x="1968" y="2064"/>
              <a:ext cx="1392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7949187" y="228600"/>
            <a:ext cx="9950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err="1">
                <a:latin typeface="+mn-lt"/>
              </a:rPr>
              <a:t>Stack.h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</a:t>
            </a:r>
            <a:r>
              <a:rPr lang="en-US" dirty="0">
                <a:latin typeface="+mn-lt"/>
              </a:rPr>
              <a:t>1 of 3)</a:t>
            </a:r>
          </a:p>
        </p:txBody>
      </p:sp>
    </p:spTree>
    <p:extLst>
      <p:ext uri="{BB962C8B-B14F-4D97-AF65-F5344CB8AC3E}">
        <p14:creationId xmlns:p14="http://schemas.microsoft.com/office/powerpoint/2010/main" val="1805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B5254FE8-763A-4E73-A6D0-08052B35FDD4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97314" name="Object 2"/>
          <p:cNvGraphicFramePr>
            <a:graphicFrameLocks noChangeAspect="1"/>
          </p:cNvGraphicFramePr>
          <p:nvPr>
            <p:extLst/>
          </p:nvPr>
        </p:nvGraphicFramePr>
        <p:xfrm>
          <a:off x="1053306" y="990600"/>
          <a:ext cx="703738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074123" imgH="5198645" progId="Word.Document.8">
                  <p:embed/>
                </p:oleObj>
              </mc:Choice>
              <mc:Fallback>
                <p:oleObj name="Document" r:id="rId4" imgW="7074123" imgH="5198645" progId="Word.Document.8">
                  <p:embed/>
                  <p:pic>
                    <p:nvPicPr>
                      <p:cNvPr id="397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990600"/>
                        <a:ext cx="7037388" cy="518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7325" name="Group 13"/>
          <p:cNvGrpSpPr>
            <a:grpSpLocks/>
          </p:cNvGrpSpPr>
          <p:nvPr/>
        </p:nvGrpSpPr>
        <p:grpSpPr bwMode="auto">
          <a:xfrm>
            <a:off x="3124200" y="3429000"/>
            <a:ext cx="5453063" cy="706438"/>
            <a:chOff x="1968" y="2160"/>
            <a:chExt cx="3435" cy="445"/>
          </a:xfrm>
        </p:grpSpPr>
        <p:sp>
          <p:nvSpPr>
            <p:cNvPr id="397316" name="Text Box 4"/>
            <p:cNvSpPr txBox="1">
              <a:spLocks noChangeArrowheads="1"/>
            </p:cNvSpPr>
            <p:nvPr/>
          </p:nvSpPr>
          <p:spPr bwMode="auto">
            <a:xfrm>
              <a:off x="3984" y="2279"/>
              <a:ext cx="1419" cy="326"/>
            </a:xfrm>
            <a:prstGeom prst="rect">
              <a:avLst/>
            </a:prstGeom>
            <a:solidFill>
              <a:srgbClr val="CFEFC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5000"/>
                </a:spcAft>
                <a:buClr>
                  <a:schemeClr val="tx1"/>
                </a:buClr>
              </a:pP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Data member </a:t>
              </a:r>
              <a:r>
                <a:rPr lang="en-US" sz="1600" dirty="0" err="1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stackPtr</a:t>
              </a: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/>
              </a:r>
              <a:b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</a:b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is pointer to </a:t>
              </a:r>
              <a:r>
                <a:rPr lang="en-US" sz="1600" dirty="0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T</a:t>
              </a:r>
            </a:p>
          </p:txBody>
        </p:sp>
        <p:sp>
          <p:nvSpPr>
            <p:cNvPr id="397317" name="Line 5"/>
            <p:cNvSpPr>
              <a:spLocks noChangeShapeType="1"/>
            </p:cNvSpPr>
            <p:nvPr/>
          </p:nvSpPr>
          <p:spPr bwMode="auto">
            <a:xfrm flipH="1" flipV="1">
              <a:off x="1968" y="2160"/>
              <a:ext cx="20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3577817" y="4648200"/>
            <a:ext cx="5119688" cy="1716088"/>
            <a:chOff x="2256" y="2736"/>
            <a:chExt cx="3225" cy="1081"/>
          </a:xfrm>
        </p:grpSpPr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3216" y="3333"/>
              <a:ext cx="2265" cy="484"/>
            </a:xfrm>
            <a:prstGeom prst="rect">
              <a:avLst/>
            </a:prstGeom>
            <a:solidFill>
              <a:srgbClr val="F0C2C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5000"/>
                </a:spcAft>
                <a:buClr>
                  <a:schemeClr val="tx1"/>
                </a:buClr>
              </a:pP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Member-function template definitions</a:t>
              </a:r>
              <a:b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</a:b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appearing outside class-template</a:t>
              </a:r>
              <a:b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</a:br>
              <a:r>
                <a:rPr lang="en-US" sz="1600" dirty="0">
                  <a:latin typeface="+mn-lt"/>
                  <a:ea typeface="Times New Roman" pitchFamily="18" charset="0"/>
                  <a:cs typeface="AGaramond" pitchFamily="18" charset="0"/>
                </a:rPr>
                <a:t>definition begin with template header</a:t>
              </a:r>
            </a:p>
          </p:txBody>
        </p:sp>
        <p:sp>
          <p:nvSpPr>
            <p:cNvPr id="397320" name="Line 8"/>
            <p:cNvSpPr>
              <a:spLocks noChangeShapeType="1"/>
            </p:cNvSpPr>
            <p:nvPr/>
          </p:nvSpPr>
          <p:spPr bwMode="auto">
            <a:xfrm flipH="1" flipV="1">
              <a:off x="2256" y="2736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949187" y="228600"/>
            <a:ext cx="9950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err="1">
                <a:latin typeface="+mn-lt"/>
              </a:rPr>
              <a:t>Stack.h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(2 </a:t>
            </a:r>
            <a:r>
              <a:rPr lang="en-US" dirty="0">
                <a:latin typeface="+mn-lt"/>
              </a:rPr>
              <a:t>of 3)</a:t>
            </a:r>
          </a:p>
        </p:txBody>
      </p:sp>
      <p:sp>
        <p:nvSpPr>
          <p:cNvPr id="16" name="Rectangle 11"/>
          <p:cNvSpPr txBox="1">
            <a:spLocks noChangeArrowheads="1"/>
          </p:cNvSpPr>
          <p:nvPr/>
        </p:nvSpPr>
        <p:spPr bwMode="auto">
          <a:xfrm>
            <a:off x="357762" y="22860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/>
              <a:t>Example </a:t>
            </a:r>
            <a:r>
              <a:rPr lang="en-US" sz="2800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5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62" name="Object 2"/>
          <p:cNvGraphicFramePr>
            <a:graphicFrameLocks noChangeAspect="1"/>
          </p:cNvGraphicFramePr>
          <p:nvPr>
            <p:extLst/>
          </p:nvPr>
        </p:nvGraphicFramePr>
        <p:xfrm>
          <a:off x="1053306" y="258762"/>
          <a:ext cx="7037388" cy="644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7074123" imgH="6473493" progId="Word.Document.8">
                  <p:embed/>
                </p:oleObj>
              </mc:Choice>
              <mc:Fallback>
                <p:oleObj name="Document" r:id="rId4" imgW="7074123" imgH="6473493" progId="Word.Document.8">
                  <p:embed/>
                  <p:pic>
                    <p:nvPicPr>
                      <p:cNvPr id="399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258762"/>
                        <a:ext cx="7037388" cy="64468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0C4D61E9-F3DC-4021-BBFB-BDF68068E793}" type="slidenum">
              <a:rPr lang="en-US"/>
              <a:pPr/>
              <a:t>15</a:t>
            </a:fld>
            <a:endParaRPr lang="en-US"/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6251133" y="2501151"/>
            <a:ext cx="2603020" cy="1041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38100" bIns="12700" anchor="ctr">
            <a:spAutoFit/>
          </a:bodyPr>
          <a:lstStyle/>
          <a:p>
            <a:r>
              <a:rPr lang="en-US" sz="2200" dirty="0">
                <a:latin typeface="+mn-lt"/>
              </a:rPr>
              <a:t>Note: function bodies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are spelled out in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class header file!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949187" y="228600"/>
            <a:ext cx="9950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err="1">
                <a:latin typeface="+mn-lt"/>
              </a:rPr>
              <a:t>Stack.h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(3 </a:t>
            </a:r>
            <a:r>
              <a:rPr lang="en-US" dirty="0">
                <a:latin typeface="+mn-lt"/>
              </a:rPr>
              <a:t>of 3)</a:t>
            </a:r>
          </a:p>
        </p:txBody>
      </p:sp>
    </p:spTree>
    <p:extLst>
      <p:ext uri="{BB962C8B-B14F-4D97-AF65-F5344CB8AC3E}">
        <p14:creationId xmlns:p14="http://schemas.microsoft.com/office/powerpoint/2010/main" val="198300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37D4040B-65C2-4E01-8E48-8B24483AEF32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436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002366"/>
              </p:ext>
            </p:extLst>
          </p:nvPr>
        </p:nvGraphicFramePr>
        <p:xfrm>
          <a:off x="1066800" y="205581"/>
          <a:ext cx="7037388" cy="644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4" imgW="7074123" imgH="6473493" progId="Word.Document.8">
                  <p:embed/>
                </p:oleObj>
              </mc:Choice>
              <mc:Fallback>
                <p:oleObj name="Document" r:id="rId4" imgW="7074123" imgH="6473493" progId="Word.Document.8">
                  <p:embed/>
                  <p:pic>
                    <p:nvPicPr>
                      <p:cNvPr id="436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581"/>
                        <a:ext cx="7037388" cy="644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5577872" y="5267156"/>
            <a:ext cx="3413728" cy="113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38100" bIns="12700" anchor="ctr">
            <a:spAutoFit/>
          </a:bodyPr>
          <a:lstStyle/>
          <a:p>
            <a:r>
              <a:rPr lang="en-US" dirty="0">
                <a:latin typeface="+mn-lt"/>
              </a:rPr>
              <a:t>Digression: What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dirty="0">
                <a:latin typeface="+mn-lt"/>
              </a:rPr>
              <a:t>is an abstract class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with subclasses?</a:t>
            </a:r>
          </a:p>
        </p:txBody>
      </p:sp>
      <p:grpSp>
        <p:nvGrpSpPr>
          <p:cNvPr id="436235" name="Group 11"/>
          <p:cNvGrpSpPr>
            <a:grpSpLocks/>
          </p:cNvGrpSpPr>
          <p:nvPr/>
        </p:nvGrpSpPr>
        <p:grpSpPr bwMode="auto">
          <a:xfrm>
            <a:off x="3124200" y="1981200"/>
            <a:ext cx="5888039" cy="2865438"/>
            <a:chOff x="1968" y="1123"/>
            <a:chExt cx="3709" cy="1805"/>
          </a:xfrm>
        </p:grpSpPr>
        <p:grpSp>
          <p:nvGrpSpPr>
            <p:cNvPr id="436233" name="Group 9"/>
            <p:cNvGrpSpPr>
              <a:grpSpLocks/>
            </p:cNvGrpSpPr>
            <p:nvPr/>
          </p:nvGrpSpPr>
          <p:grpSpPr bwMode="auto">
            <a:xfrm>
              <a:off x="1968" y="1160"/>
              <a:ext cx="2175" cy="1768"/>
              <a:chOff x="1968" y="1160"/>
              <a:chExt cx="2175" cy="1768"/>
            </a:xfrm>
          </p:grpSpPr>
          <p:sp>
            <p:nvSpPr>
              <p:cNvPr id="436231" name="Freeform 7"/>
              <p:cNvSpPr>
                <a:spLocks/>
              </p:cNvSpPr>
              <p:nvPr/>
            </p:nvSpPr>
            <p:spPr bwMode="auto">
              <a:xfrm>
                <a:off x="2448" y="1160"/>
                <a:ext cx="1695" cy="328"/>
              </a:xfrm>
              <a:custGeom>
                <a:avLst/>
                <a:gdLst>
                  <a:gd name="T0" fmla="*/ 1695 w 1695"/>
                  <a:gd name="T1" fmla="*/ 328 h 328"/>
                  <a:gd name="T2" fmla="*/ 617 w 1695"/>
                  <a:gd name="T3" fmla="*/ 323 h 328"/>
                  <a:gd name="T4" fmla="*/ 0 w 1695"/>
                  <a:gd name="T5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95" h="328">
                    <a:moveTo>
                      <a:pt x="1695" y="328"/>
                    </a:moveTo>
                    <a:lnTo>
                      <a:pt x="617" y="32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32" name="Line 8"/>
              <p:cNvSpPr>
                <a:spLocks noChangeShapeType="1"/>
              </p:cNvSpPr>
              <p:nvPr/>
            </p:nvSpPr>
            <p:spPr bwMode="auto">
              <a:xfrm flipH="1">
                <a:off x="1968" y="1484"/>
                <a:ext cx="1098" cy="1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3845" y="1123"/>
              <a:ext cx="1832" cy="714"/>
            </a:xfrm>
            <a:prstGeom prst="rect">
              <a:avLst/>
            </a:prstGeom>
            <a:solidFill>
              <a:srgbClr val="F0C2C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i="1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might have to 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overload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operator=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dirty="0">
                  <a:latin typeface="+mn-lt"/>
                </a:rPr>
                <a:t>Why?</a:t>
              </a: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949187" y="228600"/>
            <a:ext cx="9950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err="1">
                <a:latin typeface="+mn-lt"/>
              </a:rPr>
              <a:t>Stack.h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(3ʹ </a:t>
            </a:r>
            <a:r>
              <a:rPr lang="en-US" dirty="0">
                <a:latin typeface="+mn-lt"/>
              </a:rPr>
              <a:t>of 3)</a:t>
            </a:r>
          </a:p>
        </p:txBody>
      </p:sp>
    </p:spTree>
    <p:extLst>
      <p:ext uri="{BB962C8B-B14F-4D97-AF65-F5344CB8AC3E}">
        <p14:creationId xmlns:p14="http://schemas.microsoft.com/office/powerpoint/2010/main" val="406676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D42AF520-8FAD-4A21-A105-68FDF1BBC6D2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401410" name="Object 2"/>
          <p:cNvGraphicFramePr>
            <a:graphicFrameLocks noChangeAspect="1"/>
          </p:cNvGraphicFramePr>
          <p:nvPr>
            <p:extLst/>
          </p:nvPr>
        </p:nvGraphicFramePr>
        <p:xfrm>
          <a:off x="1053306" y="413544"/>
          <a:ext cx="7037388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7078494" imgH="6064557" progId="Word.Document.8">
                  <p:embed/>
                </p:oleObj>
              </mc:Choice>
              <mc:Fallback>
                <p:oleObj name="Document" r:id="rId4" imgW="7078494" imgH="6064557" progId="Word.Document.8">
                  <p:embed/>
                  <p:pic>
                    <p:nvPicPr>
                      <p:cNvPr id="401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413544"/>
                        <a:ext cx="7037388" cy="6030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1418" name="Group 10"/>
          <p:cNvGrpSpPr>
            <a:grpSpLocks/>
          </p:cNvGrpSpPr>
          <p:nvPr/>
        </p:nvGrpSpPr>
        <p:grpSpPr bwMode="auto">
          <a:xfrm>
            <a:off x="3200400" y="1861307"/>
            <a:ext cx="5856288" cy="636588"/>
            <a:chOff x="1968" y="1087"/>
            <a:chExt cx="3689" cy="401"/>
          </a:xfrm>
        </p:grpSpPr>
        <p:sp>
          <p:nvSpPr>
            <p:cNvPr id="401413" name="Freeform 5"/>
            <p:cNvSpPr>
              <a:spLocks/>
            </p:cNvSpPr>
            <p:nvPr/>
          </p:nvSpPr>
          <p:spPr bwMode="auto">
            <a:xfrm>
              <a:off x="1968" y="1198"/>
              <a:ext cx="1014" cy="290"/>
            </a:xfrm>
            <a:custGeom>
              <a:avLst/>
              <a:gdLst>
                <a:gd name="T0" fmla="*/ 1014 w 1014"/>
                <a:gd name="T1" fmla="*/ 0 h 290"/>
                <a:gd name="T2" fmla="*/ 600 w 1014"/>
                <a:gd name="T3" fmla="*/ 2 h 290"/>
                <a:gd name="T4" fmla="*/ 0 w 1014"/>
                <a:gd name="T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4" h="290">
                  <a:moveTo>
                    <a:pt x="1014" y="0"/>
                  </a:moveTo>
                  <a:lnTo>
                    <a:pt x="600" y="2"/>
                  </a:lnTo>
                  <a:lnTo>
                    <a:pt x="0" y="29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412" name="Text Box 4"/>
            <p:cNvSpPr txBox="1">
              <a:spLocks noChangeArrowheads="1"/>
            </p:cNvSpPr>
            <p:nvPr/>
          </p:nvSpPr>
          <p:spPr bwMode="auto">
            <a:xfrm>
              <a:off x="2796" y="1087"/>
              <a:ext cx="2861" cy="249"/>
            </a:xfrm>
            <a:prstGeom prst="rect">
              <a:avLst/>
            </a:prstGeom>
            <a:solidFill>
              <a:srgbClr val="D4D4F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5000"/>
                </a:spcAft>
                <a:buClr>
                  <a:schemeClr val="tx1"/>
                </a:buClr>
              </a:pPr>
              <a:r>
                <a:rPr lang="en-US" sz="2000" dirty="0">
                  <a:latin typeface="+mn-lt"/>
                  <a:ea typeface="Times New Roman" pitchFamily="18" charset="0"/>
                  <a:cs typeface="AGaramond" pitchFamily="18" charset="0"/>
                </a:rPr>
                <a:t>Create specialization </a:t>
              </a:r>
              <a:r>
                <a:rPr lang="en-US" sz="2000" dirty="0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Stack&lt;</a:t>
              </a:r>
              <a:r>
                <a:rPr lang="en-US" dirty="0"/>
                <a:t> </a:t>
              </a:r>
              <a:r>
                <a:rPr lang="en-US" sz="2000" dirty="0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 </a:t>
              </a:r>
              <a:r>
                <a:rPr lang="en-US" sz="2000" dirty="0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529519" y="228600"/>
            <a:ext cx="16144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smtClean="0">
                <a:latin typeface="+mn-lt"/>
              </a:rPr>
              <a:t>Example.cpp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(1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2)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26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BE29FF2C-8812-43E2-9813-78FD192ADF46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403458" name="Object 2"/>
          <p:cNvGraphicFramePr>
            <a:graphicFrameLocks noChangeAspect="1"/>
          </p:cNvGraphicFramePr>
          <p:nvPr>
            <p:extLst/>
          </p:nvPr>
        </p:nvGraphicFramePr>
        <p:xfrm>
          <a:off x="1053306" y="830263"/>
          <a:ext cx="7037388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4" imgW="7074123" imgH="5213749" progId="Word.Document.8">
                  <p:embed/>
                </p:oleObj>
              </mc:Choice>
              <mc:Fallback>
                <p:oleObj name="Document" r:id="rId4" imgW="7074123" imgH="5213749" progId="Word.Document.8">
                  <p:embed/>
                  <p:pic>
                    <p:nvPicPr>
                      <p:cNvPr id="403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830263"/>
                        <a:ext cx="7037388" cy="5197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465" name="Group 9"/>
          <p:cNvGrpSpPr>
            <a:grpSpLocks/>
          </p:cNvGrpSpPr>
          <p:nvPr/>
        </p:nvGrpSpPr>
        <p:grpSpPr bwMode="auto">
          <a:xfrm>
            <a:off x="3048000" y="1676400"/>
            <a:ext cx="6026150" cy="1174750"/>
            <a:chOff x="2016" y="960"/>
            <a:chExt cx="3796" cy="740"/>
          </a:xfrm>
        </p:grpSpPr>
        <p:sp>
          <p:nvSpPr>
            <p:cNvPr id="403461" name="Line 5"/>
            <p:cNvSpPr>
              <a:spLocks noChangeShapeType="1"/>
            </p:cNvSpPr>
            <p:nvPr/>
          </p:nvSpPr>
          <p:spPr bwMode="auto">
            <a:xfrm flipH="1" flipV="1">
              <a:off x="2016" y="960"/>
              <a:ext cx="16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3460" name="Text Box 4"/>
            <p:cNvSpPr txBox="1">
              <a:spLocks noChangeArrowheads="1"/>
            </p:cNvSpPr>
            <p:nvPr/>
          </p:nvSpPr>
          <p:spPr bwMode="auto">
            <a:xfrm>
              <a:off x="3198" y="1490"/>
              <a:ext cx="2614" cy="210"/>
            </a:xfrm>
            <a:prstGeom prst="rect">
              <a:avLst/>
            </a:prstGeom>
            <a:solidFill>
              <a:srgbClr val="F0C2C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5000"/>
                </a:spcAft>
                <a:buClr>
                  <a:schemeClr val="tx1"/>
                </a:buClr>
              </a:pPr>
              <a:r>
                <a:rPr lang="en-US" sz="2000" dirty="0">
                  <a:latin typeface="+mn-lt"/>
                  <a:ea typeface="Times New Roman" pitchFamily="18" charset="0"/>
                  <a:cs typeface="AGaramond" pitchFamily="18" charset="0"/>
                </a:rPr>
                <a:t>Create specialization </a:t>
              </a:r>
              <a:r>
                <a:rPr lang="en-US" sz="2000" dirty="0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Stack&lt; </a:t>
              </a:r>
              <a:r>
                <a:rPr lang="en-US" sz="2000" dirty="0" err="1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 &gt;</a:t>
              </a: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529519" y="228600"/>
            <a:ext cx="16144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smtClean="0">
                <a:latin typeface="+mn-lt"/>
              </a:rPr>
              <a:t>Example.cpp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(2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2)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9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4DFF914-A56A-4F55-B08F-E71E11D6980A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405506" name="Object 2"/>
          <p:cNvGraphicFramePr>
            <a:graphicFrameLocks noChangeAspect="1"/>
          </p:cNvGraphicFramePr>
          <p:nvPr>
            <p:extLst/>
          </p:nvPr>
        </p:nvGraphicFramePr>
        <p:xfrm>
          <a:off x="1053306" y="413544"/>
          <a:ext cx="7037388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7078494" imgH="6064557" progId="Word.Document.8">
                  <p:embed/>
                </p:oleObj>
              </mc:Choice>
              <mc:Fallback>
                <p:oleObj name="Document" r:id="rId4" imgW="7078494" imgH="6064557" progId="Word.Document.8">
                  <p:embed/>
                  <p:pic>
                    <p:nvPicPr>
                      <p:cNvPr id="405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413544"/>
                        <a:ext cx="7037388" cy="6030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13" name="Group 9"/>
          <p:cNvGrpSpPr>
            <a:grpSpLocks/>
          </p:cNvGrpSpPr>
          <p:nvPr/>
        </p:nvGrpSpPr>
        <p:grpSpPr bwMode="auto">
          <a:xfrm>
            <a:off x="3581400" y="2133600"/>
            <a:ext cx="5334000" cy="1016000"/>
            <a:chOff x="2256" y="1344"/>
            <a:chExt cx="3360" cy="640"/>
          </a:xfrm>
        </p:grpSpPr>
        <p:sp>
          <p:nvSpPr>
            <p:cNvPr id="405508" name="Text Box 4"/>
            <p:cNvSpPr txBox="1">
              <a:spLocks noChangeArrowheads="1"/>
            </p:cNvSpPr>
            <p:nvPr/>
          </p:nvSpPr>
          <p:spPr bwMode="auto">
            <a:xfrm>
              <a:off x="3408" y="1344"/>
              <a:ext cx="2208" cy="640"/>
            </a:xfrm>
            <a:prstGeom prst="rect">
              <a:avLst/>
            </a:prstGeom>
            <a:solidFill>
              <a:srgbClr val="CFEFC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5000"/>
                </a:spcAft>
                <a:buClr>
                  <a:schemeClr val="tx1"/>
                </a:buClr>
              </a:pPr>
              <a:r>
                <a:rPr lang="en-US" sz="2000" dirty="0">
                  <a:latin typeface="+mn-lt"/>
                  <a:ea typeface="Times New Roman" pitchFamily="18" charset="0"/>
                  <a:cs typeface="AGaramond" pitchFamily="18" charset="0"/>
                </a:rPr>
                <a:t>Use a function template to process </a:t>
              </a:r>
              <a:r>
                <a:rPr lang="en-US" sz="2000" dirty="0">
                  <a:latin typeface="Courier New" panose="02070309020205020404" pitchFamily="49" charset="0"/>
                  <a:ea typeface="Times New Roman" pitchFamily="18" charset="0"/>
                  <a:cs typeface="Courier New" panose="02070309020205020404" pitchFamily="49" charset="0"/>
                </a:rPr>
                <a:t>Stack</a:t>
              </a:r>
              <a:r>
                <a:rPr lang="en-US" sz="2000" dirty="0">
                  <a:latin typeface="+mn-lt"/>
                  <a:ea typeface="Times New Roman" pitchFamily="18" charset="0"/>
                  <a:cs typeface="AGaramond" pitchFamily="18" charset="0"/>
                </a:rPr>
                <a:t> class-template specializations</a:t>
              </a: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 flipH="1">
              <a:off x="2256" y="1632"/>
              <a:ext cx="11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927900" y="228600"/>
            <a:ext cx="10376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smtClean="0">
                <a:latin typeface="+mn-lt"/>
              </a:rPr>
              <a:t>Test.cpp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(1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2)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5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78800" cy="461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Function templates and related (overloaded) functions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Distinguishing between function templates and function-template specializations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Class templates to create a group of related types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Distinguishing between class templates and class-template specializations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Overloading function templates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Relationships among templates, inheritance, friends, and static 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F907-4215-40C9-86F4-1626C604D5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EA8D621-4FE7-453C-9E67-592F11E31871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407554" name="Object 2"/>
          <p:cNvGraphicFramePr>
            <a:graphicFrameLocks noChangeAspect="1"/>
          </p:cNvGraphicFramePr>
          <p:nvPr>
            <p:extLst/>
          </p:nvPr>
        </p:nvGraphicFramePr>
        <p:xfrm>
          <a:off x="1034256" y="942975"/>
          <a:ext cx="7075488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4" imgW="7074123" imgH="4970287" progId="Word.Document.8">
                  <p:embed/>
                </p:oleObj>
              </mc:Choice>
              <mc:Fallback>
                <p:oleObj name="Document" r:id="rId4" imgW="7074123" imgH="4970287" progId="Word.Document.8">
                  <p:embed/>
                  <p:pic>
                    <p:nvPicPr>
                      <p:cNvPr id="407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256" y="942975"/>
                        <a:ext cx="7075488" cy="4972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927900" y="228600"/>
            <a:ext cx="10376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i="1" dirty="0" smtClean="0">
                <a:latin typeface="+mn-lt"/>
              </a:rPr>
              <a:t>Test.cpp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(2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2)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0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/>
          <a:p>
            <a:fld id="{9F8C7E7C-B442-4BF4-A400-D72DC589806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600200"/>
          </a:xfrm>
        </p:spPr>
        <p:txBody>
          <a:bodyPr/>
          <a:lstStyle/>
          <a:p>
            <a:r>
              <a:rPr lang="en-US" dirty="0"/>
              <a:t>Non-type Parameters and</a:t>
            </a:r>
            <a:br>
              <a:rPr lang="en-US" dirty="0"/>
            </a:br>
            <a:r>
              <a:rPr lang="en-US" dirty="0"/>
              <a:t>Default Types for Class Templates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2057400"/>
            <a:ext cx="7896225" cy="455845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>
                <a:latin typeface="+mn-lt"/>
              </a:rPr>
              <a:t>Nontype</a:t>
            </a:r>
            <a:r>
              <a:rPr lang="en-US" sz="2800" dirty="0">
                <a:latin typeface="+mn-lt"/>
              </a:rPr>
              <a:t> template parameters</a:t>
            </a:r>
          </a:p>
          <a:p>
            <a:pPr lvl="1"/>
            <a:r>
              <a:rPr lang="en-US" sz="2400" dirty="0">
                <a:latin typeface="+mn-lt"/>
              </a:rPr>
              <a:t>Can have default arguments</a:t>
            </a:r>
          </a:p>
          <a:p>
            <a:pPr lvl="1"/>
            <a:r>
              <a:rPr lang="en-US" sz="2400" dirty="0">
                <a:latin typeface="+mn-lt"/>
              </a:rPr>
              <a:t>Are treated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+mn-lt"/>
              </a:rPr>
              <a:t>Example</a:t>
            </a:r>
            <a:endParaRPr lang="en-US" sz="2400" dirty="0">
              <a:latin typeface="+mn-lt"/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latin typeface="+mn-lt"/>
              </a:rPr>
              <a:t>Template header: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elements&gt;...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Declaration: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 double, 100 &gt;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salesFigures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+mn-lt"/>
              </a:rPr>
              <a:t>Type </a:t>
            </a:r>
            <a:r>
              <a:rPr lang="en-US" sz="2800" dirty="0">
                <a:latin typeface="+mn-lt"/>
              </a:rPr>
              <a:t>parameters can have default arguments – example:–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+mn-lt"/>
              </a:rPr>
              <a:t>Template header: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string &gt;...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Declaration: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Stack&lt;&gt;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jobDescriptions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1AA2737C-4F6C-444B-924B-D28B7770C7F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Explicit Specializations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Used when a particular type will not work with the general template or requires customized processing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Example for an explicit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latin typeface="+mn-lt"/>
              </a:rPr>
              <a:t> specialization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Stack&lt; Employee 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Complete replacements for the general template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n-lt"/>
              </a:rPr>
              <a:t>Might not use anything from the original class template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+mn-lt"/>
              </a:rPr>
              <a:t>Might </a:t>
            </a:r>
            <a:r>
              <a:rPr lang="en-US" sz="2000" dirty="0">
                <a:latin typeface="+mn-lt"/>
              </a:rPr>
              <a:t>even have different members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0E8388E4-345E-4759-AA39-CF91307AACB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Templates and Inheritance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/>
              <a:t>class template</a:t>
            </a:r>
            <a:r>
              <a:rPr lang="en-US" sz="2800" dirty="0"/>
              <a:t> can be derived from a class-template specialization</a:t>
            </a:r>
          </a:p>
          <a:p>
            <a:r>
              <a:rPr lang="en-US" sz="2800" dirty="0"/>
              <a:t>A </a:t>
            </a:r>
            <a:r>
              <a:rPr lang="en-US" sz="2800" i="1" dirty="0" smtClean="0"/>
              <a:t>class template</a:t>
            </a:r>
            <a:r>
              <a:rPr lang="en-US" sz="2800" dirty="0" smtClean="0"/>
              <a:t> can </a:t>
            </a:r>
            <a:r>
              <a:rPr lang="en-US" sz="2800" dirty="0"/>
              <a:t>be derived from a non-template class</a:t>
            </a:r>
          </a:p>
          <a:p>
            <a:r>
              <a:rPr lang="en-US" sz="2800" dirty="0"/>
              <a:t>A </a:t>
            </a:r>
            <a:r>
              <a:rPr lang="en-US" sz="2800" i="1" dirty="0"/>
              <a:t>class-template specialization</a:t>
            </a:r>
            <a:r>
              <a:rPr lang="en-US" sz="2800" dirty="0"/>
              <a:t> can be derived from a class-template specialization</a:t>
            </a:r>
          </a:p>
          <a:p>
            <a:r>
              <a:rPr lang="en-US" sz="2800" dirty="0"/>
              <a:t>A </a:t>
            </a:r>
            <a:r>
              <a:rPr lang="en-US" sz="2800" i="1" dirty="0"/>
              <a:t>non-template class</a:t>
            </a:r>
            <a:r>
              <a:rPr lang="en-US" sz="2800" dirty="0"/>
              <a:t> can be derived from a class-template specialization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C45426B8-65C7-4228-8704-DAA986F322B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and Friends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+mn-lt"/>
              </a:rPr>
              <a:t>Assume:–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T&gt; class X</a:t>
            </a:r>
          </a:p>
          <a:p>
            <a:r>
              <a:rPr lang="en-US" sz="2800" dirty="0">
                <a:latin typeface="+mn-lt"/>
              </a:rPr>
              <a:t>A function can be a </a:t>
            </a:r>
            <a:r>
              <a:rPr lang="en-US" sz="2800" i="1" dirty="0">
                <a:latin typeface="+mn-lt"/>
              </a:rPr>
              <a:t>friend</a:t>
            </a:r>
            <a:r>
              <a:rPr lang="en-US" sz="2800" dirty="0">
                <a:latin typeface="+mn-lt"/>
              </a:rPr>
              <a:t> of every class-template specialization instantiated from a class template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 void f1();</a:t>
            </a: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is a friend </a:t>
            </a:r>
            <a:r>
              <a:rPr lang="en-US" dirty="0">
                <a:latin typeface="+mn-lt"/>
              </a:rPr>
              <a:t>of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X&lt;double&gt;</a:t>
            </a:r>
            <a:r>
              <a:rPr lang="en-US" sz="2400" i="1" dirty="0">
                <a:latin typeface="+mn-lt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X&lt;string&gt;</a:t>
            </a:r>
            <a:r>
              <a:rPr lang="en-US" sz="2400" i="1" dirty="0">
                <a:latin typeface="+mn-lt"/>
              </a:rPr>
              <a:t>,</a:t>
            </a:r>
            <a:r>
              <a:rPr lang="en-US" dirty="0">
                <a:latin typeface="+mn-lt"/>
              </a:rPr>
              <a:t> etc. </a:t>
            </a:r>
          </a:p>
          <a:p>
            <a:r>
              <a:rPr lang="en-US" sz="2800" dirty="0">
                <a:latin typeface="+mn-lt"/>
              </a:rPr>
              <a:t>A function can be the </a:t>
            </a:r>
            <a:r>
              <a:rPr lang="en-US" sz="2800" i="1" dirty="0">
                <a:latin typeface="+mn-lt"/>
              </a:rPr>
              <a:t>friend</a:t>
            </a:r>
            <a:r>
              <a:rPr lang="en-US" sz="2800" dirty="0">
                <a:latin typeface="+mn-lt"/>
              </a:rPr>
              <a:t> of only a class-template specialization with the same type argument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 void f2( X&lt;T&gt; &amp; );</a:t>
            </a: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f2(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X&lt;float&gt;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+mn-lt"/>
              </a:rPr>
              <a:t> is a </a:t>
            </a:r>
            <a:r>
              <a:rPr lang="en-US" sz="2400" i="1" dirty="0">
                <a:latin typeface="+mn-lt"/>
              </a:rPr>
              <a:t>friend</a:t>
            </a:r>
            <a:r>
              <a:rPr lang="en-US" dirty="0">
                <a:latin typeface="+mn-lt"/>
              </a:rPr>
              <a:t>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X&lt;float&gt;</a:t>
            </a:r>
            <a:r>
              <a:rPr lang="en-US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but not a </a:t>
            </a:r>
            <a:r>
              <a:rPr lang="en-US" sz="2400" i="1" dirty="0">
                <a:latin typeface="+mn-lt"/>
              </a:rPr>
              <a:t>friend</a:t>
            </a:r>
            <a:r>
              <a:rPr lang="en-US" dirty="0">
                <a:latin typeface="+mn-lt"/>
              </a:rPr>
              <a:t>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X&lt;string&gt;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3A77BA84-4815-4D0C-9F0A-E163BFE56795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Templates and Friends </a:t>
            </a:r>
            <a:r>
              <a:rPr lang="en-US" sz="3200" dirty="0"/>
              <a:t>(continued)</a:t>
            </a:r>
            <a:endParaRPr lang="en-US" sz="4000" dirty="0"/>
          </a:p>
        </p:txBody>
      </p:sp>
      <p:sp>
        <p:nvSpPr>
          <p:cNvPr id="41984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6125" cy="4800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A member function of another class can be a </a:t>
            </a:r>
            <a:r>
              <a:rPr lang="en-US" sz="2800" i="1" dirty="0">
                <a:latin typeface="+mn-lt"/>
              </a:rPr>
              <a:t>friend</a:t>
            </a:r>
            <a:r>
              <a:rPr lang="en-US" sz="2800" dirty="0">
                <a:latin typeface="+mn-lt"/>
              </a:rPr>
              <a:t> of </a:t>
            </a:r>
            <a:r>
              <a:rPr lang="en-US" sz="2800" i="1" dirty="0">
                <a:latin typeface="+mn-lt"/>
              </a:rPr>
              <a:t>every</a:t>
            </a:r>
            <a:r>
              <a:rPr lang="en-US" sz="2800" dirty="0">
                <a:latin typeface="+mn-lt"/>
              </a:rPr>
              <a:t> class-template specialization instantiated from a class template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 void A::f3();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  <a:r>
              <a:rPr lang="en-US" sz="2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of class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+mn-lt"/>
              </a:rPr>
              <a:t> is a friend of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X&lt;double&gt;</a:t>
            </a:r>
            <a:r>
              <a:rPr lang="en-US" sz="2000" i="1" dirty="0" smtClean="0">
                <a:latin typeface="+mn-lt"/>
              </a:rPr>
              <a:t>,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X&lt;string&gt;</a:t>
            </a:r>
            <a:r>
              <a:rPr lang="en-US" sz="2000" i="1" dirty="0" smtClean="0">
                <a:latin typeface="+mn-lt"/>
              </a:rPr>
              <a:t>,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etc.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A member function of another class can be a </a:t>
            </a:r>
            <a:r>
              <a:rPr lang="en-US" sz="2800" i="1" dirty="0">
                <a:latin typeface="+mn-lt"/>
              </a:rPr>
              <a:t>friend</a:t>
            </a:r>
            <a:r>
              <a:rPr lang="en-US" sz="2800" dirty="0">
                <a:latin typeface="+mn-lt"/>
              </a:rPr>
              <a:t> of only a class-template specialization </a:t>
            </a:r>
            <a:r>
              <a:rPr lang="en-US" sz="2800" i="1" dirty="0">
                <a:latin typeface="+mn-lt"/>
              </a:rPr>
              <a:t>with the same type argument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C&lt;T&gt;::f4(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X&lt;T&gt;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);</a:t>
            </a:r>
            <a:endParaRPr lang="en-US" dirty="0"/>
          </a:p>
          <a:p>
            <a:pPr lvl="2">
              <a:lnSpc>
                <a:spcPct val="110000"/>
              </a:lnSpc>
              <a:spcAft>
                <a:spcPct val="20000"/>
              </a:spcAft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C&lt;float&gt;::f4(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X&lt;float&gt;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  <a:r>
              <a:rPr lang="en-US" sz="2400" dirty="0">
                <a:latin typeface="+mn-lt"/>
              </a:rPr>
              <a:t>is a friend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X&lt;float&gt;</a:t>
            </a:r>
            <a:r>
              <a:rPr lang="en-US" sz="2400" dirty="0">
                <a:latin typeface="+mn-lt"/>
              </a:rPr>
              <a:t> but not a friend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X&lt;string&gt;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B498F11F-BB65-4F7A-B12E-BB1F6143D39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Templates and Friends </a:t>
            </a:r>
            <a:r>
              <a:rPr lang="en-US" sz="3200" dirty="0"/>
              <a:t>(continued)</a:t>
            </a:r>
            <a:endParaRPr lang="en-US" sz="4000" dirty="0"/>
          </a:p>
        </p:txBody>
      </p:sp>
      <p:sp>
        <p:nvSpPr>
          <p:cNvPr id="4218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6863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Another class can be a friend of every class-template specialization instantiated from a class template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en-US" dirty="0"/>
          </a:p>
          <a:p>
            <a:pPr lvl="2"/>
            <a:r>
              <a:rPr lang="en-US" sz="2000" dirty="0">
                <a:latin typeface="+mn-lt"/>
              </a:rPr>
              <a:t>Every member function of class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+mn-lt"/>
              </a:rPr>
              <a:t> is a friend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X&lt;double&gt;</a:t>
            </a:r>
            <a:r>
              <a:rPr lang="en-US" sz="2000" i="1" dirty="0">
                <a:latin typeface="+mn-lt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X&lt;string&gt;</a:t>
            </a:r>
            <a:r>
              <a:rPr lang="en-US" sz="2000" i="1" dirty="0">
                <a:latin typeface="+mn-lt"/>
              </a:rPr>
              <a:t>,</a:t>
            </a:r>
            <a:r>
              <a:rPr lang="en-US" sz="2000" dirty="0">
                <a:latin typeface="+mn-lt"/>
              </a:rPr>
              <a:t> etc. </a:t>
            </a:r>
          </a:p>
          <a:p>
            <a:r>
              <a:rPr lang="en-US" sz="2800" dirty="0">
                <a:latin typeface="+mn-lt"/>
              </a:rPr>
              <a:t>A class-template specialization can be the friend of only a class-template specialization with the same type parameter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Z&lt;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dirty="0"/>
          </a:p>
          <a:p>
            <a:pPr lvl="2"/>
            <a:r>
              <a:rPr lang="en-US" sz="2000" dirty="0">
                <a:latin typeface="+mn-lt"/>
              </a:rPr>
              <a:t>Class-template specialization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Z&lt;float&gt;</a:t>
            </a:r>
            <a:r>
              <a:rPr lang="en-US" sz="2000" dirty="0">
                <a:latin typeface="+mn-lt"/>
              </a:rPr>
              <a:t> is a friend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X&lt;float&gt;</a:t>
            </a:r>
            <a:r>
              <a:rPr lang="en-US" sz="2000" i="1" dirty="0">
                <a:latin typeface="+mn-lt"/>
              </a:rPr>
              <a:t>,</a:t>
            </a:r>
            <a:r>
              <a:rPr lang="en-US" sz="2000" dirty="0">
                <a:latin typeface="+mn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Z&lt;string&gt;</a:t>
            </a:r>
            <a:r>
              <a:rPr lang="en-US" sz="2000" dirty="0">
                <a:latin typeface="+mn-lt"/>
              </a:rPr>
              <a:t> is a friend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X&lt;string&gt;</a:t>
            </a:r>
            <a:r>
              <a:rPr lang="en-US" sz="2000" i="1" dirty="0">
                <a:latin typeface="+mn-lt"/>
              </a:rPr>
              <a:t>,</a:t>
            </a:r>
            <a:r>
              <a:rPr lang="en-US" sz="2000" dirty="0">
                <a:latin typeface="+mn-lt"/>
              </a:rPr>
              <a:t>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60C3F1D1-F998-40E2-8A41-A56E8CF8A74C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and static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239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Each class-template specialization has </a:t>
            </a:r>
            <a:r>
              <a:rPr lang="en-US" sz="2800" i="1" dirty="0">
                <a:latin typeface="+mn-lt"/>
              </a:rPr>
              <a:t>own copy </a:t>
            </a:r>
            <a:r>
              <a:rPr lang="en-US" sz="2800" dirty="0">
                <a:latin typeface="+mn-lt"/>
              </a:rPr>
              <a:t>of each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800" dirty="0">
                <a:latin typeface="+mn-lt"/>
              </a:rPr>
              <a:t> data member</a:t>
            </a:r>
          </a:p>
          <a:p>
            <a:pPr lvl="1"/>
            <a:r>
              <a:rPr lang="en-US" sz="2400" dirty="0">
                <a:latin typeface="+mn-lt"/>
              </a:rPr>
              <a:t>All objects of that specialization share that one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+mn-lt"/>
              </a:rPr>
              <a:t> data member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+mn-lt"/>
              </a:rPr>
              <a:t> data members must be defined and, if necessary, initialized at file scope</a:t>
            </a:r>
          </a:p>
          <a:p>
            <a:r>
              <a:rPr lang="en-US" sz="2800" dirty="0">
                <a:latin typeface="+mn-lt"/>
              </a:rPr>
              <a:t>Each class-template specialization gets its own copy of the class template’s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800" dirty="0">
                <a:latin typeface="+mn-lt"/>
              </a:rPr>
              <a:t> member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B05B3CEC-00E3-42EB-B1AB-5F57DFBC2B8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 about Class Templates?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/>
          <a:p>
            <a:fld id="{6068BD19-A078-4DEB-8C4A-D59691C9DE28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— Function Templates</a:t>
            </a: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372600" cy="461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Written by programmer once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Defines a whole family of overloaded functions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Begins with the template keyword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Contains template parameter list of formal types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Formal type parameters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Enclosed in angle brackets (&lt; &gt;)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Preceded by keyword </a:t>
            </a:r>
            <a:r>
              <a:rPr lang="en-US" dirty="0" err="1" smtClean="0"/>
              <a:t>typename</a:t>
            </a:r>
            <a:r>
              <a:rPr lang="en-US" dirty="0" smtClean="0"/>
              <a:t> or keyword class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Placeholders for fundamental or user-defined types</a:t>
            </a:r>
          </a:p>
          <a:p>
            <a:pPr lvl="3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Similar to macros in C, but with full type checking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0102D308-B467-416F-840B-2CFE6D08E0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4662854" y="715039"/>
            <a:ext cx="3398687" cy="46166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§</a:t>
            </a:r>
            <a:r>
              <a:rPr lang="en-US" dirty="0">
                <a:latin typeface="+mn-lt"/>
              </a:rPr>
              <a:t>16.1 of Absolute </a:t>
            </a:r>
            <a:r>
              <a:rPr lang="en-US" i="1" dirty="0">
                <a:latin typeface="+mn-lt"/>
              </a:rPr>
              <a:t>C++</a:t>
            </a:r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1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in the C++ Standard Library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Strings</a:t>
            </a:r>
          </a:p>
          <a:p>
            <a:pPr lvl="2">
              <a:lnSpc>
                <a:spcPct val="9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latin typeface="+mn-lt"/>
              </a:rPr>
              <a:t> is the template class</a:t>
            </a:r>
          </a:p>
          <a:p>
            <a:pPr lvl="2">
              <a:lnSpc>
                <a:spcPct val="9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+mn-lt"/>
              </a:rPr>
              <a:t> is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i="1" dirty="0">
                <a:latin typeface="+mn-lt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</a:t>
            </a:r>
            <a:r>
              <a:rPr lang="en-US" sz="2400" i="1" dirty="0">
                <a:latin typeface="+mn-lt"/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There are lots of other kinds of strings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+mn-lt"/>
              </a:rPr>
              <a:t>Japanese, Chinese,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w_char</a:t>
            </a:r>
            <a:r>
              <a:rPr lang="en-US" dirty="0">
                <a:latin typeface="+mn-lt"/>
              </a:rPr>
              <a:t>, etc.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Vector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Generalization of one-dimensional array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Includes (stack operations, etc.)</a:t>
            </a:r>
          </a:p>
          <a:p>
            <a:pPr lvl="2">
              <a:lnSpc>
                <a:spcPct val="9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i="1" dirty="0">
                <a:latin typeface="+mn-lt"/>
              </a:rPr>
              <a:t>&gt;</a:t>
            </a:r>
            <a:r>
              <a:rPr lang="en-US" sz="2400" dirty="0">
                <a:latin typeface="+mn-lt"/>
              </a:rPr>
              <a:t> is a specialization for one bit per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latin typeface="+mn-lt"/>
              </a:rPr>
              <a:t> item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n-lt"/>
              </a:rPr>
              <a:t>List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Ditto</a:t>
            </a:r>
            <a:endParaRPr lang="en-US" sz="2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B2CDF68-E48C-4281-A274-18F6AD7463A8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C++ Standard Library </a:t>
            </a:r>
            <a:r>
              <a:rPr lang="en-US" sz="3200" dirty="0"/>
              <a:t>(continued)</a:t>
            </a:r>
            <a:endParaRPr lang="en-US" sz="4000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+mn-lt"/>
              </a:rPr>
              <a:t>ValArray</a:t>
            </a:r>
            <a:endParaRPr lang="en-US" sz="2800" dirty="0" smtClean="0">
              <a:latin typeface="+mn-lt"/>
            </a:endParaRP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latin typeface="+mn-lt"/>
              </a:rPr>
              <a:t>Bitwise operations on bits</a:t>
            </a:r>
          </a:p>
          <a:p>
            <a:r>
              <a:rPr lang="en-US" sz="2800" dirty="0">
                <a:latin typeface="+mn-lt"/>
              </a:rPr>
              <a:t>Iterators</a:t>
            </a:r>
          </a:p>
          <a:p>
            <a:pPr lvl="2"/>
            <a:r>
              <a:rPr lang="en-US" sz="2400" dirty="0">
                <a:latin typeface="+mn-lt"/>
              </a:rPr>
              <a:t>For sequencing through collections of objects</a:t>
            </a:r>
          </a:p>
          <a:p>
            <a:r>
              <a:rPr lang="en-US" sz="2800" b="1" dirty="0">
                <a:latin typeface="+mn-lt"/>
              </a:rPr>
              <a:t>…</a:t>
            </a:r>
            <a:endParaRPr lang="en-US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5D193053-C5FC-44EA-A4F3-B93B86CF86B5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Engineering Note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C++ compilers require complete definition of template in client source-code using the template</a:t>
            </a:r>
          </a:p>
          <a:p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Templates often defined in header files</a:t>
            </a:r>
          </a:p>
          <a:p>
            <a:pPr lvl="1"/>
            <a:r>
              <a:rPr lang="en-US" dirty="0" smtClean="0"/>
              <a:t>Included via #include into the appropriate client files</a:t>
            </a:r>
          </a:p>
          <a:p>
            <a:r>
              <a:rPr lang="en-US" dirty="0" smtClean="0"/>
              <a:t>For class templates, member functions must also be defined in </a:t>
            </a:r>
            <a:r>
              <a:rPr lang="en-US" u="sng" dirty="0" smtClean="0"/>
              <a:t>header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D47274B6-2F32-4FA7-9DA0-AFB6D032B7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 — Example Forms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T&gt; f()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g(){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h()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B41DA7E0-B1A8-43FA-8104-ED03C844D4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0934" name="Line 6"/>
          <p:cNvSpPr>
            <a:spLocks noChangeShapeType="1"/>
          </p:cNvSpPr>
          <p:nvPr/>
        </p:nvSpPr>
        <p:spPr bwMode="auto">
          <a:xfrm rot="1204147" flipH="1">
            <a:off x="3545851" y="261903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4270362" y="2362081"/>
            <a:ext cx="3900488" cy="10461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+mn-lt"/>
              </a:rPr>
              <a:t>Common Programming error:–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Forgetting to say </a:t>
            </a:r>
            <a:r>
              <a:rPr lang="en-US" sz="2000" i="1" dirty="0">
                <a:latin typeface="+mn-lt"/>
              </a:rPr>
              <a:t>class</a:t>
            </a:r>
            <a:r>
              <a:rPr lang="en-US" dirty="0">
                <a:latin typeface="+mn-lt"/>
              </a:rPr>
              <a:t> or</a:t>
            </a:r>
            <a:br>
              <a:rPr lang="en-US" dirty="0">
                <a:latin typeface="+mn-lt"/>
              </a:rPr>
            </a:br>
            <a:r>
              <a:rPr lang="en-US" sz="2000" i="1" dirty="0" err="1">
                <a:latin typeface="+mn-lt"/>
              </a:rPr>
              <a:t>typename</a:t>
            </a:r>
            <a:endParaRPr lang="en-US" sz="2000" i="1" dirty="0">
              <a:latin typeface="+mn-lt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6731000" y="4495800"/>
            <a:ext cx="584201" cy="540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384300" y="3927795"/>
            <a:ext cx="5346700" cy="1108074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+mn-lt"/>
              </a:rPr>
              <a:t>Another common Programming error:–  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Forgetting to say </a:t>
            </a:r>
            <a:r>
              <a:rPr lang="en-US" sz="2000" i="1" dirty="0">
                <a:latin typeface="+mn-lt"/>
              </a:rPr>
              <a:t>class </a:t>
            </a:r>
            <a:r>
              <a:rPr lang="en-US" dirty="0">
                <a:latin typeface="+mn-lt"/>
              </a:rPr>
              <a:t>or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i="1" dirty="0" err="1">
                <a:latin typeface="+mn-lt"/>
              </a:rPr>
              <a:t>typename</a:t>
            </a:r>
            <a:r>
              <a:rPr lang="en-US" sz="2000" i="1" dirty="0">
                <a:latin typeface="+mn-lt"/>
              </a:rPr>
              <a:t/>
            </a:r>
            <a:br>
              <a:rPr lang="en-US" sz="2000" i="1" dirty="0">
                <a:latin typeface="+mn-lt"/>
              </a:rPr>
            </a:br>
            <a:r>
              <a:rPr lang="en-US" sz="2000" i="1" dirty="0">
                <a:latin typeface="+mn-lt"/>
              </a:rPr>
              <a:t>for </a:t>
            </a:r>
            <a:r>
              <a:rPr lang="en-US" dirty="0">
                <a:latin typeface="+mn-lt"/>
              </a:rPr>
              <a:t>every parameter</a:t>
            </a:r>
          </a:p>
        </p:txBody>
      </p:sp>
    </p:spTree>
    <p:extLst>
      <p:ext uri="{BB962C8B-B14F-4D97-AF65-F5344CB8AC3E}">
        <p14:creationId xmlns:p14="http://schemas.microsoft.com/office/powerpoint/2010/main" val="13723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dirty="0" smtClean="0"/>
              <a:t>Common Programming Error</a:t>
            </a:r>
            <a:endParaRPr lang="en-US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template is invoked with user-defined type, and …</a:t>
            </a:r>
          </a:p>
          <a:p>
            <a:r>
              <a:rPr lang="en-US" dirty="0" smtClean="0"/>
              <a:t>… if template uses functions or operators (e.g., ==, +, &lt;=) with objects of class type, then …</a:t>
            </a:r>
          </a:p>
          <a:p>
            <a:r>
              <a:rPr lang="en-US" dirty="0" smtClean="0"/>
              <a:t>… those functions and operators must be overloaded for the user-defined type</a:t>
            </a:r>
          </a:p>
          <a:p>
            <a:pPr lvl="1"/>
            <a:r>
              <a:rPr lang="en-US" dirty="0" smtClean="0"/>
              <a:t>Forgetting to overload such operators causes compilation errors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0A3C4594-5CBD-4EE1-AED9-3FDB6A6BE8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 Specialization</a:t>
            </a:r>
            <a:endParaRPr lang="en-US"/>
          </a:p>
        </p:txBody>
      </p:sp>
      <p:sp>
        <p:nvSpPr>
          <p:cNvPr id="3850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Specialization</a:t>
            </a:r>
            <a:r>
              <a:rPr lang="en-US" dirty="0" smtClean="0"/>
              <a:t>:– the automatic generation of a new “overloaded function” from the template as needed</a:t>
            </a:r>
          </a:p>
          <a:p>
            <a:pPr lvl="2"/>
            <a:r>
              <a:rPr lang="en-US" dirty="0" smtClean="0"/>
              <a:t>I.e., whenever a function template is called with a particular type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81F4-84FE-4730-966F-836866D552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0" y="0"/>
            <a:ext cx="1720850" cy="4667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Definition:–</a:t>
            </a:r>
          </a:p>
        </p:txBody>
      </p:sp>
    </p:spTree>
    <p:extLst>
      <p:ext uri="{BB962C8B-B14F-4D97-AF65-F5344CB8AC3E}">
        <p14:creationId xmlns:p14="http://schemas.microsoft.com/office/powerpoint/2010/main" val="17536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 Specialization</a:t>
            </a:r>
            <a:endParaRPr lang="en-US"/>
          </a:p>
        </p:txBody>
      </p:sp>
      <p:sp>
        <p:nvSpPr>
          <p:cNvPr id="3850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max </a:t>
            </a:r>
            <a:r>
              <a:rPr lang="en-US" dirty="0" smtClean="0"/>
              <a:t>with type parameter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called with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arguments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Compiler detects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 invocation in the program code.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is substituted for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throughout the template definition.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This produces function-template specialization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81F4-84FE-4730-966F-836866D552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0" y="0"/>
            <a:ext cx="1720850" cy="4667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Definition:–</a:t>
            </a:r>
          </a:p>
        </p:txBody>
      </p:sp>
    </p:spTree>
    <p:extLst>
      <p:ext uri="{BB962C8B-B14F-4D97-AF65-F5344CB8AC3E}">
        <p14:creationId xmlns:p14="http://schemas.microsoft.com/office/powerpoint/2010/main" val="24733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Function Templates</a:t>
            </a:r>
            <a:endParaRPr lang="en-US" dirty="0"/>
          </a:p>
        </p:txBody>
      </p:sp>
      <p:sp>
        <p:nvSpPr>
          <p:cNvPr id="387077" name="Rectangle 5"/>
          <p:cNvSpPr>
            <a:spLocks noGrp="1" noChangeArrowheads="1"/>
          </p:cNvSpPr>
          <p:nvPr>
            <p:ph idx="1"/>
          </p:nvPr>
        </p:nvSpPr>
        <p:spPr>
          <a:xfrm>
            <a:off x="452902" y="1524000"/>
            <a:ext cx="8610600" cy="4838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Other function templates that specify the same name but different parameters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Non-template functions that specify the same name but different parameters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compiler chooses best function or specialization to match the function call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non-template function is chosen over a template specialization in case of a tie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Otherwise, multiple matches results in a compilation error (the compiler considers the function call to be an ambiguous function call 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457959D8-C183-4945-8DCE-1D719FED6F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7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7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7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3988</TotalTime>
  <Words>1048</Words>
  <Application>Microsoft Office PowerPoint</Application>
  <PresentationFormat>On-screen Show (4:3)</PresentationFormat>
  <Paragraphs>224</Paragraphs>
  <Slides>31</Slides>
  <Notes>30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AGaramond</vt:lpstr>
      <vt:lpstr>Arial</vt:lpstr>
      <vt:lpstr>Arial Black</vt:lpstr>
      <vt:lpstr>Calibri</vt:lpstr>
      <vt:lpstr>Courier New</vt:lpstr>
      <vt:lpstr>Monotype Sorts</vt:lpstr>
      <vt:lpstr>Symbol</vt:lpstr>
      <vt:lpstr>Tahoma</vt:lpstr>
      <vt:lpstr>Times New Roman</vt:lpstr>
      <vt:lpstr>Contemporary Portrait</vt:lpstr>
      <vt:lpstr>Document</vt:lpstr>
      <vt:lpstr>CS2303: Systems Programming Concepts</vt:lpstr>
      <vt:lpstr>Outline</vt:lpstr>
      <vt:lpstr>Review — Function Templates</vt:lpstr>
      <vt:lpstr>Software Engineering Note</vt:lpstr>
      <vt:lpstr>Function Template — Example Forms</vt:lpstr>
      <vt:lpstr>Common Programming Error</vt:lpstr>
      <vt:lpstr>Function Template Specialization</vt:lpstr>
      <vt:lpstr>Function Template Specialization</vt:lpstr>
      <vt:lpstr>Overloading Function Templates</vt:lpstr>
      <vt:lpstr>Class Templates</vt:lpstr>
      <vt:lpstr>Class Templates</vt:lpstr>
      <vt:lpstr>Class Templates (continued)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Non-type Parameters and Default Types for Class Templates</vt:lpstr>
      <vt:lpstr>Explicit Specializations</vt:lpstr>
      <vt:lpstr>Templates and Inheritance</vt:lpstr>
      <vt:lpstr>Templates and Friends</vt:lpstr>
      <vt:lpstr>Templates and Friends (continued)</vt:lpstr>
      <vt:lpstr>Templates and Friends (continued)</vt:lpstr>
      <vt:lpstr>Templates and static members</vt:lpstr>
      <vt:lpstr>Questions about Class Templates?</vt:lpstr>
      <vt:lpstr>Templates in the C++ Standard Library</vt:lpstr>
      <vt:lpstr>Templates in the C++ Standard Library (continued)</vt:lpstr>
    </vt:vector>
  </TitlesOfParts>
  <Company>WPI Dept of 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405</cp:revision>
  <dcterms:created xsi:type="dcterms:W3CDTF">2000-03-15T17:46:46Z</dcterms:created>
  <dcterms:modified xsi:type="dcterms:W3CDTF">2017-10-02T00:03:45Z</dcterms:modified>
</cp:coreProperties>
</file>