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  <p:sldMasterId id="2147483749" r:id="rId2"/>
    <p:sldMasterId id="2147483761" r:id="rId3"/>
    <p:sldMasterId id="2147483773" r:id="rId4"/>
    <p:sldMasterId id="2147483785" r:id="rId5"/>
    <p:sldMasterId id="2147483797" r:id="rId6"/>
    <p:sldMasterId id="2147483809" r:id="rId7"/>
  </p:sldMasterIdLst>
  <p:notesMasterIdLst>
    <p:notesMasterId r:id="rId20"/>
  </p:notesMasterIdLst>
  <p:handoutMasterIdLst>
    <p:handoutMasterId r:id="rId21"/>
  </p:handoutMasterIdLst>
  <p:sldIdLst>
    <p:sldId id="292" r:id="rId8"/>
    <p:sldId id="308" r:id="rId9"/>
    <p:sldId id="313" r:id="rId10"/>
    <p:sldId id="314" r:id="rId11"/>
    <p:sldId id="315" r:id="rId12"/>
    <p:sldId id="316" r:id="rId13"/>
    <p:sldId id="317" r:id="rId14"/>
    <p:sldId id="318" r:id="rId15"/>
    <p:sldId id="320" r:id="rId16"/>
    <p:sldId id="321" r:id="rId17"/>
    <p:sldId id="322" r:id="rId18"/>
    <p:sldId id="319" r:id="rId19"/>
  </p:sldIdLst>
  <p:sldSz cx="9144000" cy="6858000" type="screen4x3"/>
  <p:notesSz cx="7150100" cy="9448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88851" autoAdjust="0"/>
  </p:normalViewPr>
  <p:slideViewPr>
    <p:cSldViewPr>
      <p:cViewPr varScale="1">
        <p:scale>
          <a:sx n="82" d="100"/>
          <a:sy n="82" d="100"/>
        </p:scale>
        <p:origin x="8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9713" y="0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5725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9713" y="8975725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fld id="{94C2EFAC-9025-47F6-A229-D0CD1910F4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28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49713" y="0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2850" y="708025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2500" y="4486275"/>
            <a:ext cx="5245100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5725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9713" y="8975725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fld id="{A100B0D3-DB05-4E57-8D74-7CE3133A48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25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819400"/>
            <a:ext cx="6400800" cy="2514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CC4CD5F7-7334-454C-BF30-B36F7A206B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600200" y="5486400"/>
            <a:ext cx="6400800" cy="457200"/>
          </a:xfrm>
        </p:spPr>
        <p:txBody>
          <a:bodyPr/>
          <a:lstStyle>
            <a:lvl1pPr marL="0" indent="0" algn="ctr">
              <a:buFontTx/>
              <a:buNone/>
              <a:defRPr sz="1600" baseline="0"/>
            </a:lvl1pPr>
          </a:lstStyle>
          <a:p>
            <a:pPr lvl="0"/>
            <a:r>
              <a:rPr lang="en-US" dirty="0" smtClean="0"/>
              <a:t>Click to edit copyright text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5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86B2F-71EE-4CAF-AD69-B8A8C57B4F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2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4AC0B-1CFB-4793-A4E1-EAED9BE100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5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CD5F7-7334-454C-BF30-B36F7A206B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57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B1A40DC2-A712-4F4B-B6DB-E778C13AD5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57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5CCA0-7175-4FE8-92FB-DF58704530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85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DB9AF-D7FA-482D-94DF-1EC10F3417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730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EC5E8-247A-4E15-9647-BDA22F0F64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934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65CFA-2E1D-4EF0-A820-55438F8B0A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9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CF1AD-468B-4BC0-9BC7-536E05DBD8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290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19F4E-1199-4FCB-9BE6-C09AFB3890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05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B7760-8BD6-4E3D-A273-BCF4C1A419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5032F-68AD-459F-BDA7-9E9A45DD8B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CC4CD5F7-7334-454C-BF30-B36F7A206B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Courier New" pitchFamily="49" charset="0"/>
        <a:buChar char="o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CS2303: Systems Programming Concepts</a:t>
            </a:r>
          </a:p>
        </p:txBody>
      </p:sp>
      <p:sp>
        <p:nvSpPr>
          <p:cNvPr id="3076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819400"/>
            <a:ext cx="7924800" cy="2514600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 smtClean="0"/>
              <a:t>23.1</a:t>
            </a:r>
            <a:endParaRPr lang="en-US" dirty="0" smtClean="0"/>
          </a:p>
          <a:p>
            <a:r>
              <a:rPr lang="en-US" dirty="0" smtClean="0"/>
              <a:t>Advanced (C++ Style) Casting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0" y="5486400"/>
            <a:ext cx="7924800" cy="457200"/>
          </a:xfrm>
        </p:spPr>
        <p:txBody>
          <a:bodyPr/>
          <a:lstStyle/>
          <a:p>
            <a:pPr marL="457200" lvl="1" indent="0" algn="ctr">
              <a:buNone/>
            </a:pPr>
            <a:r>
              <a:rPr lang="en-US" sz="1600" dirty="0" smtClean="0"/>
              <a:t>Copyright </a:t>
            </a:r>
            <a:r>
              <a:rPr lang="en-US" sz="1600" dirty="0" smtClean="0"/>
              <a:t>2005-2017, </a:t>
            </a:r>
            <a:r>
              <a:rPr lang="en-US" sz="1600" dirty="0" smtClean="0"/>
              <a:t>Michael J. Ciaraldi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4CD5F7-7334-454C-BF30-B36F7A206BB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reinterpret_cast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178800" cy="4972050"/>
          </a:xfrm>
        </p:spPr>
        <p:txBody>
          <a:bodyPr/>
          <a:lstStyle/>
          <a:p>
            <a:r>
              <a:rPr lang="en-US" smtClean="0"/>
              <a:t>Object pointers:</a:t>
            </a:r>
          </a:p>
          <a:p>
            <a:pPr lvl="1">
              <a:buFont typeface="Monotype Sorts" pitchFamily="2" charset="2"/>
              <a:buNone/>
            </a:pPr>
            <a:r>
              <a:rPr lang="en-US" b="1" smtClean="0">
                <a:latin typeface="Courier New" pitchFamily="49" charset="0"/>
              </a:rPr>
              <a:t>class A {};</a:t>
            </a:r>
          </a:p>
          <a:p>
            <a:pPr lvl="1">
              <a:buFont typeface="Monotype Sorts" pitchFamily="2" charset="2"/>
              <a:buNone/>
            </a:pPr>
            <a:r>
              <a:rPr lang="en-US" b="1" smtClean="0">
                <a:latin typeface="Courier New" pitchFamily="49" charset="0"/>
              </a:rPr>
              <a:t>class B {};</a:t>
            </a:r>
          </a:p>
          <a:p>
            <a:pPr lvl="1">
              <a:buFont typeface="Monotype Sorts" pitchFamily="2" charset="2"/>
              <a:buNone/>
            </a:pPr>
            <a:r>
              <a:rPr lang="en-US" b="1" smtClean="0">
                <a:latin typeface="Courier New" pitchFamily="49" charset="0"/>
              </a:rPr>
              <a:t>A* a = new A;</a:t>
            </a:r>
          </a:p>
          <a:p>
            <a:pPr lvl="1">
              <a:buFont typeface="Monotype Sorts" pitchFamily="2" charset="2"/>
              <a:buNone/>
            </a:pPr>
            <a:r>
              <a:rPr lang="en-US" b="1" smtClean="0">
                <a:latin typeface="Courier New" pitchFamily="49" charset="0"/>
              </a:rPr>
              <a:t>B* b = reinterpret_cast&lt;B *&gt; (a);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D88AF02-9115-4865-8562-DC70791668FF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10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reinterpret_cast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178800" cy="4972050"/>
          </a:xfrm>
        </p:spPr>
        <p:txBody>
          <a:bodyPr/>
          <a:lstStyle/>
          <a:p>
            <a:r>
              <a:rPr lang="en-US" dirty="0" smtClean="0"/>
              <a:t>Primitive pointers:</a:t>
            </a:r>
          </a:p>
          <a:p>
            <a:pPr lvl="1">
              <a:buFont typeface="Monotype Sort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float f = 10.0;</a:t>
            </a:r>
          </a:p>
          <a:p>
            <a:pPr lvl="1">
              <a:buFont typeface="Monotype Sort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unsigned char* p = </a:t>
            </a:r>
            <a:r>
              <a:rPr lang="en-US" b="1" dirty="0" err="1" smtClean="0">
                <a:latin typeface="Courier New" pitchFamily="49" charset="0"/>
              </a:rPr>
              <a:t>reinterpret_cast</a:t>
            </a:r>
            <a:r>
              <a:rPr lang="en-US" b="1" dirty="0" smtClean="0">
                <a:latin typeface="Courier New" pitchFamily="49" charset="0"/>
              </a:rPr>
              <a:t>&lt;unsigned char*&gt; (&amp;f);</a:t>
            </a:r>
          </a:p>
          <a:p>
            <a:pPr lvl="1">
              <a:buFont typeface="Monotype Sort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for (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j = 0; j &lt; 4; ++j)</a:t>
            </a:r>
          </a:p>
          <a:p>
            <a:pPr lvl="1">
              <a:buFont typeface="Monotype Sort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</a:rPr>
              <a:t>(“%d\n”, p[j]);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9CDCC92-8BD3-4A73-8CA6-E7E06DBD5399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11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const_cast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Adds or removes </a:t>
            </a:r>
            <a:r>
              <a:rPr lang="en-US" u="sng" smtClean="0"/>
              <a:t>const</a:t>
            </a:r>
            <a:r>
              <a:rPr lang="en-US" smtClean="0"/>
              <a:t> or </a:t>
            </a:r>
            <a:r>
              <a:rPr lang="en-US" u="sng" smtClean="0"/>
              <a:t>volatile</a:t>
            </a:r>
            <a:r>
              <a:rPr lang="en-US" smtClean="0"/>
              <a:t> qualifiers.</a:t>
            </a:r>
          </a:p>
          <a:p>
            <a:pPr lvl="1"/>
            <a:r>
              <a:rPr lang="en-US" smtClean="0"/>
              <a:t>The other three casts cannot.</a:t>
            </a:r>
          </a:p>
          <a:p>
            <a:pPr lvl="1"/>
            <a:r>
              <a:rPr lang="en-US" smtClean="0"/>
              <a:t>Do not try to actually change a const.</a:t>
            </a:r>
          </a:p>
          <a:p>
            <a:pPr lvl="1">
              <a:buFont typeface="Monotype Sorts" pitchFamily="2" charset="2"/>
              <a:buNone/>
            </a:pPr>
            <a:r>
              <a:rPr lang="en-US" b="1" smtClean="0">
                <a:latin typeface="Courier New" pitchFamily="49" charset="0"/>
              </a:rPr>
              <a:t>Class C {};</a:t>
            </a:r>
          </a:p>
          <a:p>
            <a:pPr lvl="1">
              <a:buFont typeface="Monotype Sorts" pitchFamily="2" charset="2"/>
              <a:buNone/>
            </a:pPr>
            <a:r>
              <a:rPr lang="en-US" b="1" smtClean="0">
                <a:latin typeface="Courier New" pitchFamily="49" charset="0"/>
              </a:rPr>
              <a:t>const C *a = new C;</a:t>
            </a:r>
          </a:p>
          <a:p>
            <a:pPr lvl="1">
              <a:buFont typeface="Monotype Sorts" pitchFamily="2" charset="2"/>
              <a:buNone/>
            </a:pPr>
            <a:r>
              <a:rPr lang="en-US" b="1" smtClean="0">
                <a:latin typeface="Courier New" pitchFamily="49" charset="0"/>
              </a:rPr>
              <a:t>C *b = const_cast&lt;C *&gt;(a);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F1799F4-00F7-4E01-93C0-F56FE3C2811E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12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Casting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178800" cy="4972050"/>
          </a:xfrm>
        </p:spPr>
        <p:txBody>
          <a:bodyPr/>
          <a:lstStyle/>
          <a:p>
            <a:r>
              <a:rPr lang="en-US" dirty="0" smtClean="0"/>
              <a:t>Different purposes</a:t>
            </a:r>
          </a:p>
          <a:p>
            <a:pPr lvl="1"/>
            <a:r>
              <a:rPr lang="en-US" dirty="0" smtClean="0"/>
              <a:t>Signal compiler to do conversion.</a:t>
            </a:r>
          </a:p>
          <a:p>
            <a:pPr lvl="1"/>
            <a:r>
              <a:rPr lang="en-US" dirty="0" smtClean="0"/>
              <a:t>Signal compiler to treat data differently.</a:t>
            </a:r>
          </a:p>
          <a:p>
            <a:pPr lvl="2"/>
            <a:r>
              <a:rPr lang="en-US" dirty="0" smtClean="0"/>
              <a:t>Casting pointers.</a:t>
            </a:r>
          </a:p>
          <a:p>
            <a:r>
              <a:rPr lang="en-US" dirty="0" smtClean="0"/>
              <a:t>Not always easy to know programmer’s intent.</a:t>
            </a:r>
          </a:p>
          <a:p>
            <a:pPr lvl="1"/>
            <a:r>
              <a:rPr lang="en-US" dirty="0" smtClean="0"/>
              <a:t>C++ casts make it more explicit.</a:t>
            </a:r>
          </a:p>
          <a:p>
            <a:r>
              <a:rPr lang="en-US" dirty="0" smtClean="0"/>
              <a:t>Writing your own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may be better.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5269F5E-6C1B-4960-B389-B18CB06844C3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2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Advanced Casting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8534400" cy="5410200"/>
          </a:xfrm>
        </p:spPr>
        <p:txBody>
          <a:bodyPr/>
          <a:lstStyle/>
          <a:p>
            <a:r>
              <a:rPr lang="en-US" smtClean="0"/>
              <a:t>C++ adds new cast types:</a:t>
            </a:r>
          </a:p>
          <a:p>
            <a:pPr lvl="1"/>
            <a:r>
              <a:rPr lang="en-US" smtClean="0"/>
              <a:t>static_cast</a:t>
            </a:r>
          </a:p>
          <a:p>
            <a:pPr lvl="1"/>
            <a:r>
              <a:rPr lang="en-US" smtClean="0"/>
              <a:t>dynamic_cast</a:t>
            </a:r>
          </a:p>
          <a:p>
            <a:pPr lvl="1"/>
            <a:r>
              <a:rPr lang="en-US" smtClean="0"/>
              <a:t>reinterpret_cast</a:t>
            </a:r>
          </a:p>
          <a:p>
            <a:pPr lvl="1"/>
            <a:r>
              <a:rPr lang="en-US" smtClean="0"/>
              <a:t>const_cast</a:t>
            </a:r>
          </a:p>
          <a:p>
            <a:r>
              <a:rPr lang="en-US" smtClean="0"/>
              <a:t>C-style casts are not </a:t>
            </a:r>
            <a:r>
              <a:rPr lang="en-US" u="sng" smtClean="0"/>
              <a:t>officially</a:t>
            </a:r>
            <a:r>
              <a:rPr lang="en-US" smtClean="0"/>
              <a:t> deprecated, but are discouraged.</a:t>
            </a:r>
          </a:p>
          <a:p>
            <a:r>
              <a:rPr lang="en-US" smtClean="0"/>
              <a:t>Thanks to Andreas Masur of codeguru.com and Danny Kalev of informit.com for these examples.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68145D4-C6F3-4333-8FD4-498A70C4F151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3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static_cast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Performs any implicit (automatic) casts.</a:t>
            </a:r>
          </a:p>
          <a:p>
            <a:r>
              <a:rPr lang="en-US" dirty="0" smtClean="0"/>
              <a:t>Performs inverse of implicit casts.</a:t>
            </a:r>
          </a:p>
          <a:p>
            <a:r>
              <a:rPr lang="en-US" dirty="0" smtClean="0"/>
              <a:t>For pointers to objects, allows up-cast and down-cast.</a:t>
            </a:r>
          </a:p>
          <a:p>
            <a:pPr lvl="1"/>
            <a:r>
              <a:rPr lang="en-US" dirty="0" smtClean="0"/>
              <a:t>But down-cast is not checked for completeness.</a:t>
            </a:r>
          </a:p>
          <a:p>
            <a:r>
              <a:rPr lang="en-US" dirty="0" smtClean="0"/>
              <a:t>All decisions made </a:t>
            </a:r>
            <a:r>
              <a:rPr lang="en-US" u="sng" dirty="0" smtClean="0"/>
              <a:t>at compile-time</a:t>
            </a:r>
            <a:r>
              <a:rPr lang="en-US" dirty="0" smtClean="0"/>
              <a:t>.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9ECE388-BE9B-43B2-A3D1-A3E35624D83F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4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static_cast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0" y="1676400"/>
            <a:ext cx="9448800" cy="4972050"/>
          </a:xfrm>
        </p:spPr>
        <p:txBody>
          <a:bodyPr/>
          <a:lstStyle/>
          <a:p>
            <a:r>
              <a:rPr lang="en-US" smtClean="0"/>
              <a:t>Primitives:</a:t>
            </a:r>
          </a:p>
          <a:p>
            <a:pPr lvl="1">
              <a:buFont typeface="Monotype Sorts" pitchFamily="2" charset="2"/>
              <a:buNone/>
            </a:pPr>
            <a:r>
              <a:rPr lang="en-US" b="1" smtClean="0">
                <a:latin typeface="Courier New" pitchFamily="49" charset="0"/>
              </a:rPr>
              <a:t>double d = 3.14159;</a:t>
            </a:r>
          </a:p>
          <a:p>
            <a:pPr lvl="1">
              <a:buFont typeface="Monotype Sorts" pitchFamily="2" charset="2"/>
              <a:buNone/>
            </a:pPr>
            <a:r>
              <a:rPr lang="en-US" b="1" smtClean="0">
                <a:latin typeface="Courier New" pitchFamily="49" charset="0"/>
              </a:rPr>
              <a:t>int i = static_cast&lt;int&gt; (d);</a:t>
            </a:r>
          </a:p>
          <a:p>
            <a:r>
              <a:rPr lang="en-US" smtClean="0"/>
              <a:t>Classes:</a:t>
            </a:r>
          </a:p>
          <a:p>
            <a:pPr lvl="1">
              <a:buFont typeface="Monotype Sorts" pitchFamily="2" charset="2"/>
              <a:buNone/>
            </a:pPr>
            <a:r>
              <a:rPr lang="en-US" b="1" smtClean="0">
                <a:latin typeface="Courier New" pitchFamily="49" charset="0"/>
              </a:rPr>
              <a:t>Class Base{};</a:t>
            </a:r>
          </a:p>
          <a:p>
            <a:pPr lvl="1">
              <a:buFont typeface="Monotype Sorts" pitchFamily="2" charset="2"/>
              <a:buNone/>
            </a:pPr>
            <a:r>
              <a:rPr lang="en-US" b="1" smtClean="0">
                <a:latin typeface="Courier New" pitchFamily="49" charset="0"/>
              </a:rPr>
              <a:t>Class Derived : public Base {};</a:t>
            </a:r>
          </a:p>
          <a:p>
            <a:pPr lvl="1">
              <a:buFont typeface="Monotype Sorts" pitchFamily="2" charset="2"/>
              <a:buNone/>
            </a:pPr>
            <a:r>
              <a:rPr lang="en-US" b="1" smtClean="0">
                <a:latin typeface="Courier New" pitchFamily="49" charset="0"/>
              </a:rPr>
              <a:t>…</a:t>
            </a:r>
          </a:p>
          <a:p>
            <a:pPr lvl="1">
              <a:buFont typeface="Monotype Sorts" pitchFamily="2" charset="2"/>
              <a:buNone/>
            </a:pPr>
            <a:r>
              <a:rPr lang="en-US" b="1" smtClean="0">
                <a:latin typeface="Courier New" pitchFamily="49" charset="0"/>
              </a:rPr>
              <a:t>Base* a = new Base;</a:t>
            </a:r>
          </a:p>
          <a:p>
            <a:pPr lvl="1">
              <a:buFont typeface="Monotype Sorts" pitchFamily="2" charset="2"/>
              <a:buNone/>
            </a:pPr>
            <a:r>
              <a:rPr lang="en-US" b="1" smtClean="0">
                <a:latin typeface="Courier New" pitchFamily="49" charset="0"/>
              </a:rPr>
              <a:t>Derived* b = static_cast&lt;Derived *&gt; (a);</a:t>
            </a:r>
          </a:p>
          <a:p>
            <a:endParaRPr lang="en-US" b="1" smtClean="0">
              <a:latin typeface="Courier New" pitchFamily="49" charset="0"/>
            </a:endParaRP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ACC27D9-A70F-43D6-B4AF-C36AB4BDF1A3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5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dynamic_cast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Only used with pointers (and references) to objects.</a:t>
            </a:r>
          </a:p>
          <a:p>
            <a:r>
              <a:rPr lang="en-US" smtClean="0"/>
              <a:t>Checks if down-cast is valid, at run-time.</a:t>
            </a:r>
          </a:p>
          <a:p>
            <a:pPr lvl="1"/>
            <a:r>
              <a:rPr lang="en-US" smtClean="0"/>
              <a:t>Valid = returns a valid </a:t>
            </a:r>
            <a:r>
              <a:rPr lang="en-US" u="sng" smtClean="0"/>
              <a:t>complete</a:t>
            </a:r>
            <a:r>
              <a:rPr lang="en-US" smtClean="0"/>
              <a:t> object.</a:t>
            </a:r>
          </a:p>
          <a:p>
            <a:pPr lvl="1"/>
            <a:r>
              <a:rPr lang="en-US" smtClean="0"/>
              <a:t>Pointer: Returns null pointer if not.</a:t>
            </a:r>
          </a:p>
          <a:p>
            <a:pPr lvl="1"/>
            <a:r>
              <a:rPr lang="en-US" smtClean="0"/>
              <a:t>Reference: Returns bad_cast exception.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6204431-BC57-4279-83F8-02BCA7BBF833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6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dynamic_cast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0" y="1885950"/>
            <a:ext cx="9525000" cy="4171950"/>
          </a:xfrm>
        </p:spPr>
        <p:txBody>
          <a:bodyPr/>
          <a:lstStyle/>
          <a:p>
            <a:r>
              <a:rPr lang="en-US" smtClean="0"/>
              <a:t>Pointer:</a:t>
            </a:r>
          </a:p>
          <a:p>
            <a:pPr lvl="1">
              <a:buFont typeface="Monotype Sorts" pitchFamily="2" charset="2"/>
              <a:buNone/>
            </a:pPr>
            <a:r>
              <a:rPr lang="en-US" b="1" smtClean="0">
                <a:latin typeface="Courier New" pitchFamily="49" charset="0"/>
              </a:rPr>
              <a:t>class Derived : public Base {};</a:t>
            </a:r>
          </a:p>
          <a:p>
            <a:pPr lvl="1">
              <a:buFont typeface="Monotype Sorts" pitchFamily="2" charset="2"/>
              <a:buNone/>
            </a:pPr>
            <a:r>
              <a:rPr lang="en-US" b="1" smtClean="0">
                <a:latin typeface="Courier New" pitchFamily="49" charset="0"/>
              </a:rPr>
              <a:t>Base* b1 = new Derived;</a:t>
            </a:r>
          </a:p>
          <a:p>
            <a:pPr lvl="1">
              <a:buFont typeface="Monotype Sorts" pitchFamily="2" charset="2"/>
              <a:buNone/>
            </a:pPr>
            <a:r>
              <a:rPr lang="en-US" b="1" smtClean="0">
                <a:latin typeface="Courier New" pitchFamily="49" charset="0"/>
              </a:rPr>
              <a:t>Base* b2 = new Base;</a:t>
            </a:r>
          </a:p>
          <a:p>
            <a:pPr lvl="1">
              <a:buFont typeface="Monotype Sorts" pitchFamily="2" charset="2"/>
              <a:buNone/>
            </a:pPr>
            <a:r>
              <a:rPr lang="en-US" b="1" smtClean="0">
                <a:latin typeface="Courier New" pitchFamily="49" charset="0"/>
              </a:rPr>
              <a:t>Derived* d1 = dynamic_cast&lt;Derived*&gt;(b1); // succeeds</a:t>
            </a:r>
          </a:p>
          <a:p>
            <a:pPr lvl="1">
              <a:buFont typeface="Monotype Sorts" pitchFamily="2" charset="2"/>
              <a:buNone/>
            </a:pPr>
            <a:r>
              <a:rPr lang="en-US" b="1" smtClean="0">
                <a:latin typeface="Courier New" pitchFamily="49" charset="0"/>
              </a:rPr>
              <a:t>Derived* d2 = dynamic_cast&lt;Derived*&gt;(b2); // fails: returns 'NULL</a:t>
            </a:r>
            <a:r>
              <a:rPr lang="en-US" smtClean="0"/>
              <a:t>' 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3DC7328-E477-4909-B991-38082FD748CD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7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dynamic_cast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0" y="1885950"/>
            <a:ext cx="9144000" cy="4171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Reference parameter: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b="1" smtClean="0">
                <a:latin typeface="Courier New" pitchFamily="49" charset="0"/>
              </a:rPr>
              <a:t>class Derived : public Base { };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b="1" smtClean="0">
                <a:latin typeface="Courier New" pitchFamily="49" charset="0"/>
              </a:rPr>
              <a:t>Base* b1 = new Derived;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b="1" smtClean="0">
                <a:latin typeface="Courier New" pitchFamily="49" charset="0"/>
              </a:rPr>
              <a:t>Base* b2 = new Base;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b="1" smtClean="0">
                <a:latin typeface="Courier New" pitchFamily="49" charset="0"/>
              </a:rPr>
              <a:t>Derived d1 = dynamic_cast&lt;Derived&amp;*&gt;(b1);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b="1" smtClean="0">
                <a:latin typeface="Courier New" pitchFamily="49" charset="0"/>
              </a:rPr>
              <a:t>   // succeeds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b="1" smtClean="0">
                <a:latin typeface="Courier New" pitchFamily="49" charset="0"/>
              </a:rPr>
              <a:t>Derived d2 = dynamic_cast&lt;Derived&amp;*&gt;(b2); 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b="1" smtClean="0">
                <a:latin typeface="Courier New" pitchFamily="49" charset="0"/>
              </a:rPr>
              <a:t>  // fails: exception thrown 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2DDD882-38C3-40F1-B4A9-F00AF656AB7E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8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reinterpret_cast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78800" cy="5257800"/>
          </a:xfrm>
        </p:spPr>
        <p:txBody>
          <a:bodyPr/>
          <a:lstStyle/>
          <a:p>
            <a:r>
              <a:rPr lang="en-US" smtClean="0"/>
              <a:t>Does relatively dangerous and non-portable casts </a:t>
            </a:r>
          </a:p>
          <a:p>
            <a:pPr lvl="1"/>
            <a:r>
              <a:rPr lang="en-US" smtClean="0"/>
              <a:t>pointer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pointer.</a:t>
            </a:r>
          </a:p>
          <a:p>
            <a:pPr lvl="2"/>
            <a:r>
              <a:rPr lang="en-US" smtClean="0"/>
              <a:t>Even if not related in class hierarchy.</a:t>
            </a:r>
          </a:p>
          <a:p>
            <a:pPr lvl="2"/>
            <a:r>
              <a:rPr lang="en-US" smtClean="0"/>
              <a:t>Does simple binary copy.</a:t>
            </a:r>
          </a:p>
          <a:p>
            <a:pPr lvl="2"/>
            <a:r>
              <a:rPr lang="en-US" smtClean="0"/>
              <a:t>No checking!</a:t>
            </a:r>
          </a:p>
          <a:p>
            <a:pPr lvl="2"/>
            <a:r>
              <a:rPr lang="en-US" smtClean="0"/>
              <a:t>Same as a C-style pointer cast.</a:t>
            </a:r>
          </a:p>
          <a:p>
            <a:pPr lvl="1"/>
            <a:r>
              <a:rPr lang="en-US" smtClean="0"/>
              <a:t>pointer </a:t>
            </a:r>
            <a:r>
              <a:rPr lang="en-US" smtClean="0">
                <a:sym typeface="Wingdings" pitchFamily="2" charset="2"/>
              </a:rPr>
              <a:t> integer type.</a:t>
            </a:r>
          </a:p>
          <a:p>
            <a:pPr lvl="2"/>
            <a:r>
              <a:rPr lang="en-US" smtClean="0"/>
              <a:t>Details are system-dependent.</a:t>
            </a:r>
          </a:p>
          <a:p>
            <a:pPr lvl="2"/>
            <a:r>
              <a:rPr lang="en-US" smtClean="0"/>
              <a:t>Pointer can fit in integer type, can convert in both directions.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59E6133-123E-4985-B511-E149DDD58029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9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araldi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CiaraldiPortrait</Template>
  <TotalTime>3345</TotalTime>
  <Words>496</Words>
  <Application>Microsoft Office PowerPoint</Application>
  <PresentationFormat>On-screen Show (4:3)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Arial</vt:lpstr>
      <vt:lpstr>Arial Black</vt:lpstr>
      <vt:lpstr>Courier New</vt:lpstr>
      <vt:lpstr>Monotype Sorts</vt:lpstr>
      <vt:lpstr>Tahoma</vt:lpstr>
      <vt:lpstr>Times New Roman</vt:lpstr>
      <vt:lpstr>Wingdings</vt:lpstr>
      <vt:lpstr>CiaraldiPortrait</vt:lpstr>
      <vt:lpstr>1_Contemporary Portrait</vt:lpstr>
      <vt:lpstr>2_Contemporary Portrait</vt:lpstr>
      <vt:lpstr>3_Contemporary Portrait</vt:lpstr>
      <vt:lpstr>4_Contemporary Portrait</vt:lpstr>
      <vt:lpstr>5_Contemporary Portrait</vt:lpstr>
      <vt:lpstr>6_Contemporary Portrait</vt:lpstr>
      <vt:lpstr>CS2303: Systems Programming Concepts</vt:lpstr>
      <vt:lpstr>Casting</vt:lpstr>
      <vt:lpstr>Advanced Casting</vt:lpstr>
      <vt:lpstr>static_cast</vt:lpstr>
      <vt:lpstr>static_cast</vt:lpstr>
      <vt:lpstr>dynamic_cast</vt:lpstr>
      <vt:lpstr>dynamic_cast</vt:lpstr>
      <vt:lpstr>dynamic_cast</vt:lpstr>
      <vt:lpstr>reinterpret_cast</vt:lpstr>
      <vt:lpstr>reinterpret_cast</vt:lpstr>
      <vt:lpstr>reinterpret_cast</vt:lpstr>
      <vt:lpstr>const_cast</vt:lpstr>
    </vt:vector>
  </TitlesOfParts>
  <Company>WPI Dept of 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CS525W: Webware</dc:title>
  <dc:creator>Mike Ciaraldi</dc:creator>
  <cp:lastModifiedBy>Mike Ciaraldi</cp:lastModifiedBy>
  <cp:revision>311</cp:revision>
  <dcterms:created xsi:type="dcterms:W3CDTF">2000-03-15T17:46:46Z</dcterms:created>
  <dcterms:modified xsi:type="dcterms:W3CDTF">2017-10-09T19:43:22Z</dcterms:modified>
</cp:coreProperties>
</file>