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0" autoAdjust="0"/>
    <p:restoredTop sz="88851" autoAdjust="0"/>
  </p:normalViewPr>
  <p:slideViewPr>
    <p:cSldViewPr>
      <p:cViewPr varScale="1">
        <p:scale>
          <a:sx n="70" d="100"/>
          <a:sy n="70" d="100"/>
        </p:scale>
        <p:origin x="15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75C3E84-6543-46F5-BB1B-7A95B37FF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98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8CA3E53E-9E6A-4356-8895-668491E59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1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5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8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9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4AB154E-4AEA-467C-81DC-0F707E5D4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86891-2FAB-4763-AC99-268C8450B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F7D0F-F3AE-4C4F-8491-2924E0F9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34469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EF8EC-19FA-45CA-85EA-453CD8F61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3A11C-D42F-4E63-B848-D11112CA6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C197D-B765-433D-8C33-8A80DDBBA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544B-B6CF-42F9-8194-68836FF69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6EFB-E92F-4A84-968B-53A2FCE58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5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771FA-64E2-43DC-AE7A-FB401E02E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FF1E3-B95A-47C3-AAA2-49FF913D5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1D63D-50B1-4203-AC02-6EDA9A2D8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868219C2-E511-418F-856A-0F1EEFB73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2895600"/>
            <a:ext cx="9144000" cy="3505200"/>
          </a:xfr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400" dirty="0" smtClean="0"/>
              <a:t>Class 23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</a:rPr>
              <a:t>Containers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</a:rPr>
              <a:t>And STL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000" dirty="0"/>
              <a:t>Thanks for Prof. Lauer for an earlier version of these slides</a:t>
            </a:r>
            <a:r>
              <a:rPr lang="en-US" sz="2000" dirty="0" smtClean="0"/>
              <a:t>.</a:t>
            </a:r>
            <a:endParaRPr lang="en-US" sz="2000" dirty="0" smtClean="0">
              <a:latin typeface="Tahoma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Copyright 2005-2017, Michael J. Ciaraldi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DE8A31-77D0-4594-8B73-03A7C0FC9390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the STL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4610100"/>
          </a:xfrm>
        </p:spPr>
        <p:txBody>
          <a:bodyPr/>
          <a:lstStyle/>
          <a:p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 underlying class for string</a:t>
            </a:r>
          </a:p>
          <a:p>
            <a:pPr lvl="1"/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basic_string</a:t>
            </a:r>
            <a:r>
              <a:rPr lang="en-US" dirty="0" smtClean="0"/>
              <a:t>&lt;char&gt; string</a:t>
            </a:r>
          </a:p>
          <a:p>
            <a:r>
              <a:rPr lang="en-US" dirty="0" smtClean="0"/>
              <a:t>Comparisons, assignments, iterators, etc.</a:t>
            </a:r>
          </a:p>
          <a:p>
            <a:r>
              <a:rPr lang="en-US" dirty="0" smtClean="0"/>
              <a:t>Substring, searching, pattern-matching</a:t>
            </a:r>
          </a:p>
          <a:p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I.e., using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/>
              <a:t> and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to insert to or extract from strings instead of streams</a:t>
            </a:r>
          </a:p>
          <a:p>
            <a:r>
              <a:rPr lang="en-US" dirty="0" smtClean="0"/>
              <a:t>International character strings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wchar</a:t>
            </a:r>
            <a:r>
              <a:rPr lang="en-US" dirty="0" smtClean="0"/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 smtClean="0">
                <a:solidFill>
                  <a:srgbClr val="5E574E"/>
                </a:solidFill>
                <a:latin typeface="Arial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238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the STL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 smtClean="0"/>
              <a:t>Associative array — search by value</a:t>
            </a:r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Sets of objects</a:t>
            </a:r>
          </a:p>
          <a:p>
            <a:pPr lvl="1"/>
            <a:r>
              <a:rPr lang="en-US" dirty="0" smtClean="0"/>
              <a:t>Usual set operators for union, intersection, etc.</a:t>
            </a:r>
            <a:endParaRPr lang="en-US" dirty="0"/>
          </a:p>
          <a:p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booleans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 smtClean="0">
                <a:solidFill>
                  <a:srgbClr val="5E574E"/>
                </a:solidFill>
                <a:latin typeface="Arial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73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in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 utilities</a:t>
            </a:r>
          </a:p>
          <a:p>
            <a:pPr lvl="1"/>
            <a:r>
              <a:rPr lang="en-US" dirty="0" smtClean="0"/>
              <a:t>Date &amp; time, memory allocators, etc.</a:t>
            </a:r>
          </a:p>
          <a:p>
            <a:r>
              <a:rPr lang="en-US" dirty="0" smtClean="0"/>
              <a:t>Iterators</a:t>
            </a:r>
          </a:p>
          <a:p>
            <a:pPr lvl="1"/>
            <a:r>
              <a:rPr lang="en-US" dirty="0" smtClean="0"/>
              <a:t>Lots of tools</a:t>
            </a:r>
          </a:p>
          <a:p>
            <a:r>
              <a:rPr lang="en-US" dirty="0" smtClean="0"/>
              <a:t>General algorithms</a:t>
            </a:r>
          </a:p>
          <a:p>
            <a:pPr lvl="1"/>
            <a:r>
              <a:rPr lang="en-US" dirty="0" smtClean="0"/>
              <a:t>Mostly for sets, partitions, sequences, binary searches, swapping, sorting, etc.</a:t>
            </a:r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exception class, assertions, etc.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Localization tools</a:t>
            </a:r>
          </a:p>
          <a:p>
            <a:pPr lvl="1"/>
            <a:r>
              <a:rPr lang="en-US" dirty="0"/>
              <a:t>Representations of dates, currencies, numbers, etc.</a:t>
            </a:r>
          </a:p>
          <a:p>
            <a:r>
              <a:rPr lang="en-US" dirty="0" err="1" smtClean="0"/>
              <a:t>Numerics</a:t>
            </a:r>
            <a:endParaRPr lang="en-US" dirty="0" smtClean="0"/>
          </a:p>
          <a:p>
            <a:pPr lvl="1"/>
            <a:r>
              <a:rPr lang="en-US" dirty="0" smtClean="0"/>
              <a:t>Numeric operations,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, math functions, random numbers, etc.</a:t>
            </a:r>
          </a:p>
          <a:p>
            <a:r>
              <a:rPr lang="en-US" dirty="0" smtClean="0"/>
              <a:t>Input-output</a:t>
            </a:r>
          </a:p>
          <a:p>
            <a:pPr lvl="1"/>
            <a:r>
              <a:rPr lang="en-US" dirty="0" smtClean="0"/>
              <a:t>Streams, files, manipulators, etc.</a:t>
            </a:r>
          </a:p>
          <a:p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>
                <a:solidFill>
                  <a:srgbClr val="5E574E"/>
                </a:solidFill>
                <a:latin typeface="Arial" charset="0"/>
              </a:rPr>
              <a:t>12</a:t>
            </a:r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90" y="371182"/>
            <a:ext cx="8388910" cy="762000"/>
          </a:xfrm>
        </p:spPr>
        <p:txBody>
          <a:bodyPr/>
          <a:lstStyle/>
          <a:p>
            <a:r>
              <a:rPr lang="en-US" dirty="0" smtClean="0"/>
              <a:t>From previous topic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8448"/>
            <a:ext cx="8445416" cy="5057342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class </a:t>
            </a:r>
            <a:r>
              <a:rPr lang="en-US" sz="1800" dirty="0" err="1"/>
              <a:t>BinaryTree</a:t>
            </a:r>
            <a:r>
              <a:rPr lang="en-US" sz="1800" dirty="0"/>
              <a:t> {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public: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getTotalNodes</a:t>
            </a:r>
            <a:r>
              <a:rPr lang="en-US" sz="1800" dirty="0"/>
              <a:t>();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BinaryTree</a:t>
            </a:r>
            <a:r>
              <a:rPr lang="en-US" sz="1800" dirty="0"/>
              <a:t>();	</a:t>
            </a:r>
            <a:r>
              <a:rPr lang="en-US" sz="1800" dirty="0" smtClean="0"/>
              <a:t>	//</a:t>
            </a:r>
            <a:r>
              <a:rPr lang="en-US" sz="1800" dirty="0"/>
              <a:t>Default constructor</a:t>
            </a:r>
            <a:br>
              <a:rPr lang="en-US" sz="1800" dirty="0"/>
            </a:br>
            <a:r>
              <a:rPr lang="en-US" sz="1800" dirty="0"/>
              <a:t>	~</a:t>
            </a:r>
            <a:r>
              <a:rPr lang="en-US" sz="1800" dirty="0" err="1"/>
              <a:t>BinaryTree</a:t>
            </a:r>
            <a:r>
              <a:rPr lang="en-US" sz="1800" dirty="0"/>
              <a:t>();	//Destructor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private: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static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totalNodes</a:t>
            </a:r>
            <a:r>
              <a:rPr lang="en-US" sz="1800" dirty="0"/>
              <a:t>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*root;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};	//	class </a:t>
            </a:r>
            <a:r>
              <a:rPr lang="en-US" sz="1800" dirty="0" err="1"/>
              <a:t>BinaryTree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6458107"/>
            <a:ext cx="1262590" cy="30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BinaryTree.h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1268" y="2667000"/>
            <a:ext cx="3051348" cy="1897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25400" rIns="25400" bIns="25400" rtlCol="0" anchor="ctr" anchorCtr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There is something else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unsatisfying about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this implementation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smtClean="0">
                <a:latin typeface="Calibri" pitchFamily="34" charset="0"/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8375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90" y="371182"/>
            <a:ext cx="8388910" cy="762000"/>
          </a:xfrm>
        </p:spPr>
        <p:txBody>
          <a:bodyPr/>
          <a:lstStyle/>
          <a:p>
            <a:r>
              <a:rPr lang="en-US" dirty="0" smtClean="0"/>
              <a:t>From previous topic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8448"/>
            <a:ext cx="8445416" cy="5057342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class </a:t>
            </a:r>
            <a:r>
              <a:rPr lang="en-US" sz="1800" dirty="0" err="1"/>
              <a:t>BinaryTree</a:t>
            </a:r>
            <a:r>
              <a:rPr lang="en-US" sz="1800" dirty="0"/>
              <a:t> {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public: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getTotalNodes</a:t>
            </a:r>
            <a:r>
              <a:rPr lang="en-US" sz="1800" dirty="0"/>
              <a:t>();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BinaryTree</a:t>
            </a:r>
            <a:r>
              <a:rPr lang="en-US" sz="1800" dirty="0"/>
              <a:t>();	</a:t>
            </a:r>
            <a:r>
              <a:rPr lang="en-US" sz="1800" dirty="0" smtClean="0"/>
              <a:t>	//</a:t>
            </a:r>
            <a:r>
              <a:rPr lang="en-US" sz="1800" dirty="0"/>
              <a:t>Default constructor</a:t>
            </a:r>
            <a:br>
              <a:rPr lang="en-US" sz="1800" dirty="0"/>
            </a:br>
            <a:r>
              <a:rPr lang="en-US" sz="1800" dirty="0"/>
              <a:t>	~</a:t>
            </a:r>
            <a:r>
              <a:rPr lang="en-US" sz="1800" dirty="0" err="1"/>
              <a:t>BinaryTree</a:t>
            </a:r>
            <a:r>
              <a:rPr lang="en-US" sz="1800" dirty="0"/>
              <a:t>();	//Destructor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private: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	static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totalNodes</a:t>
            </a:r>
            <a:r>
              <a:rPr lang="en-US" sz="1800" dirty="0"/>
              <a:t>; </a:t>
            </a:r>
            <a:br>
              <a:rPr lang="en-US" sz="1800" dirty="0"/>
            </a:br>
            <a:r>
              <a:rPr lang="en-US" sz="1800" dirty="0"/>
              <a:t>	void </a:t>
            </a:r>
            <a:r>
              <a:rPr lang="en-US" sz="1800" dirty="0" err="1"/>
              <a:t>PrintTree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ostream</a:t>
            </a:r>
            <a:r>
              <a:rPr lang="en-US" sz="1800" dirty="0"/>
              <a:t> &amp;output);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AddNode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 *</a:t>
            </a:r>
            <a:r>
              <a:rPr lang="en-US" sz="1800" dirty="0" err="1"/>
              <a:t>subtree</a:t>
            </a:r>
            <a:r>
              <a:rPr lang="en-US" sz="1800" dirty="0"/>
              <a:t>, </a:t>
            </a:r>
            <a:r>
              <a:rPr lang="en-US" sz="1800" dirty="0" err="1"/>
              <a:t>const</a:t>
            </a:r>
            <a:r>
              <a:rPr lang="en-US" sz="1800" dirty="0"/>
              <a:t> string &amp;word); 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 err="1"/>
              <a:t>TreeNode</a:t>
            </a:r>
            <a:r>
              <a:rPr lang="en-US" sz="1800" dirty="0"/>
              <a:t> *root;</a:t>
            </a:r>
          </a:p>
          <a:p>
            <a:pPr marL="0" indent="0" defTabSz="457200">
              <a:lnSpc>
                <a:spcPct val="120000"/>
              </a:lnSpc>
              <a:buNone/>
            </a:pPr>
            <a:r>
              <a:rPr lang="en-US" sz="1800" dirty="0"/>
              <a:t>};	//	class </a:t>
            </a:r>
            <a:r>
              <a:rPr lang="en-US" sz="1800" dirty="0" err="1"/>
              <a:t>BinaryTree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6458107"/>
            <a:ext cx="1262590" cy="30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BinaryTree.h</a:t>
            </a:r>
            <a:endParaRPr lang="en-US" sz="1800" dirty="0" smtClean="0">
              <a:latin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43200" y="2362200"/>
            <a:ext cx="6340339" cy="2590800"/>
            <a:chOff x="3026791" y="3009900"/>
            <a:chExt cx="6340339" cy="25908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3026791" y="3962400"/>
              <a:ext cx="2890251" cy="1638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3407791" y="3009900"/>
              <a:ext cx="2509251" cy="5715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769991" y="3200400"/>
              <a:ext cx="3597139" cy="1159292"/>
            </a:xfrm>
            <a:prstGeom prst="rect">
              <a:avLst/>
            </a:prstGeom>
            <a:solidFill>
              <a:srgbClr val="F0C2C2"/>
            </a:solidFill>
            <a:ln>
              <a:solidFill>
                <a:schemeClr val="tx1"/>
              </a:solidFill>
            </a:ln>
          </p:spPr>
          <p:txBody>
            <a:bodyPr wrap="none" lIns="25400" tIns="25400" rIns="25400" bIns="25400" rtlCol="0" anchor="ctr" anchorCtr="1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The class </a:t>
              </a:r>
              <a:r>
                <a:rPr lang="en-US" sz="2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TreeNode</a:t>
              </a:r>
              <a:r>
                <a:rPr lang="en-US" dirty="0" smtClean="0">
                  <a:latin typeface="Calibri" pitchFamily="34" charset="0"/>
                </a:rPr>
                <a:t> is </a:t>
              </a:r>
              <a:r>
                <a:rPr lang="en-US" i="1" u="sng" dirty="0" smtClean="0">
                  <a:latin typeface="Calibri" pitchFamily="34" charset="0"/>
                </a:rPr>
                <a:t>also</a:t>
              </a:r>
              <a:r>
                <a:rPr lang="en-US" dirty="0" smtClean="0">
                  <a:latin typeface="Calibri" pitchFamily="34" charset="0"/>
                </a:rPr>
                <a:t/>
              </a:r>
              <a:br>
                <a:rPr lang="en-US" dirty="0" smtClean="0">
                  <a:latin typeface="Calibri" pitchFamily="34" charset="0"/>
                </a:rPr>
              </a:br>
              <a:r>
                <a:rPr lang="en-US" dirty="0" smtClean="0">
                  <a:latin typeface="Calibri" pitchFamily="34" charset="0"/>
                </a:rPr>
                <a:t>problem specific — it has </a:t>
              </a:r>
              <a:br>
                <a:rPr lang="en-US" dirty="0" smtClean="0">
                  <a:latin typeface="Calibri" pitchFamily="34" charset="0"/>
                </a:rPr>
              </a:br>
              <a:r>
                <a:rPr lang="en-US" dirty="0" smtClean="0">
                  <a:latin typeface="Calibri" pitchFamily="34" charset="0"/>
                </a:rPr>
                <a:t>a </a:t>
              </a: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dirty="0" smtClean="0">
                  <a:latin typeface="Calibri" pitchFamily="34" charset="0"/>
                </a:rPr>
                <a:t> and a 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4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/>
              <a:t>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762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It would be a fair amount of work to adapt this binary tree implementation to some other purpose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E.g., managing parse trees in a language translator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Managing employee records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Keeping track of baseball statistics</a:t>
            </a:r>
          </a:p>
          <a:p>
            <a:pPr lvl="1">
              <a:spcBef>
                <a:spcPts val="0"/>
              </a:spcBef>
            </a:pPr>
            <a:r>
              <a:rPr lang="en-US" b="1" dirty="0" smtClean="0"/>
              <a:t>...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 would be nice to have a binary tree class that would work for a wide variety of payload types</a:t>
            </a:r>
            <a:endParaRPr lang="en-US" b="1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A7874B-2289-48F3-AE8F-B6037A606813}" type="slidenum">
              <a:rPr lang="en-US" sz="1400" smtClean="0">
                <a:solidFill>
                  <a:srgbClr val="5E574E"/>
                </a:solidFill>
                <a:latin typeface="Arial" charset="0"/>
              </a:rPr>
              <a:t>4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5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to the rescue!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600199"/>
            <a:ext cx="4343400" cy="50156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friend class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friend class iterator&lt;T&gt;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&amp;data) :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payload(data) {}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 payload;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*left;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*right;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 template &lt;class T&gt; 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class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62488" y="1600199"/>
            <a:ext cx="4265776" cy="4733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insert(T item);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*find(T item);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	// iterator methods?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* root;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insert(T item,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*subtree);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*find(T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item,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*subtree);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//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template &lt;class T&gt;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 smtClean="0">
                <a:solidFill>
                  <a:srgbClr val="5E574E"/>
                </a:solidFill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77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1411758"/>
            <a:ext cx="8991600" cy="4646141"/>
          </a:xfrm>
        </p:spPr>
        <p:txBody>
          <a:bodyPr/>
          <a:lstStyle/>
          <a:p>
            <a:r>
              <a:rPr lang="en-US" dirty="0" smtClean="0"/>
              <a:t>You can concentrate on building the binary tree</a:t>
            </a:r>
          </a:p>
          <a:p>
            <a:pPr lvl="1"/>
            <a:r>
              <a:rPr lang="en-US" dirty="0" smtClean="0"/>
              <a:t>Without worrying much about what it contains</a:t>
            </a:r>
          </a:p>
          <a:p>
            <a:r>
              <a:rPr lang="en-US" dirty="0" smtClean="0"/>
              <a:t>You can hand off the task of comparing nodes to the overloaded operators of </a:t>
            </a:r>
            <a:r>
              <a:rPr lang="en-US" i="1" dirty="0" smtClean="0"/>
              <a:t>&lt;class T&gt;</a:t>
            </a:r>
          </a:p>
          <a:p>
            <a:r>
              <a:rPr lang="en-US" dirty="0" smtClean="0"/>
              <a:t>You can take advantage of decades of knowledge and expertise accumulated about binary trees</a:t>
            </a:r>
          </a:p>
          <a:p>
            <a:pPr lvl="1"/>
            <a:r>
              <a:rPr lang="en-US" dirty="0" smtClean="0"/>
              <a:t>… and other forms of search trees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68759"/>
            <a:ext cx="316317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See Absolute C++ §17.4</a:t>
            </a:r>
            <a:r>
              <a:rPr lang="en-US" dirty="0">
                <a:latin typeface="Calibri" pitchFamily="34" charset="0"/>
              </a:rPr>
              <a:t/>
            </a:r>
            <a:br>
              <a:rPr lang="en-US" dirty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&amp; Figs 17.36 – 17.38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A7874B-2289-48F3-AE8F-B6037A606813}" type="slidenum">
              <a:rPr lang="en-US" sz="1400" smtClean="0">
                <a:solidFill>
                  <a:srgbClr val="5E574E"/>
                </a:solidFill>
                <a:latin typeface="Arial" charset="0"/>
              </a:rPr>
              <a:t>6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Template Library (STL)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collection of template container classes</a:t>
            </a:r>
          </a:p>
          <a:p>
            <a:pPr lvl="1"/>
            <a:r>
              <a:rPr lang="en-US" dirty="0" smtClean="0"/>
              <a:t>Also a bunch of other stuff</a:t>
            </a:r>
          </a:p>
          <a:p>
            <a:r>
              <a:rPr lang="en-US" dirty="0" smtClean="0"/>
              <a:t>Part of the C++ standard</a:t>
            </a:r>
            <a:endParaRPr lang="en-US" dirty="0"/>
          </a:p>
          <a:p>
            <a:r>
              <a:rPr lang="en-US" dirty="0" smtClean="0"/>
              <a:t>Embodies the collective wisdom and experience of the contributors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A7874B-2289-48F3-AE8F-B6037A606813}" type="slidenum">
              <a:rPr lang="en-US" sz="1400" smtClean="0">
                <a:solidFill>
                  <a:srgbClr val="5E574E"/>
                </a:solidFill>
                <a:latin typeface="Arial" charset="0"/>
              </a:rPr>
              <a:t>7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in the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4610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Vectors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Generalization of arrays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Range checking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Resizable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All common </a:t>
            </a:r>
            <a:r>
              <a:rPr lang="en-US" i="1" dirty="0" smtClean="0"/>
              <a:t>C</a:t>
            </a:r>
            <a:r>
              <a:rPr lang="en-US" dirty="0" smtClean="0"/>
              <a:t> operators are overloaded to apply to vectors</a:t>
            </a:r>
          </a:p>
          <a:p>
            <a:pPr lvl="2"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smtClean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smtClean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Comprehensive set of iterators</a:t>
            </a:r>
          </a:p>
          <a:p>
            <a:pPr>
              <a:spcBef>
                <a:spcPts val="0"/>
              </a:spcBef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highly optimized specialization of one-bit per element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 smtClean="0">
                <a:solidFill>
                  <a:srgbClr val="5E574E"/>
                </a:solidFill>
                <a:latin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69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the </a:t>
            </a:r>
            <a:r>
              <a:rPr lang="en-US" dirty="0" smtClean="0"/>
              <a:t>STL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Doubly-linked</a:t>
            </a:r>
          </a:p>
          <a:p>
            <a:pPr>
              <a:spcBef>
                <a:spcPts val="0"/>
              </a:spcBef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>
              <a:spcBef>
                <a:spcPts val="0"/>
              </a:spcBef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/>
              <a:t>i.e., a double ended queue</a:t>
            </a:r>
          </a:p>
          <a:p>
            <a:pPr>
              <a:spcBef>
                <a:spcPts val="0"/>
              </a:spcBef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All of the usual list operations, constrained to circumstances of the container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Iterators specifically adapted to these containers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>
                <a:solidFill>
                  <a:srgbClr val="5E574E"/>
                </a:solidFill>
                <a:latin typeface="Arial" charset="0"/>
              </a:rPr>
              <a:t>9</a:t>
            </a:r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5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4445</TotalTime>
  <Words>499</Words>
  <Application>Microsoft Office PowerPoint</Application>
  <PresentationFormat>On-screen Show (4:3)</PresentationFormat>
  <Paragraphs>133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Monotype Sorts</vt:lpstr>
      <vt:lpstr>Tahoma</vt:lpstr>
      <vt:lpstr>Times New Roman</vt:lpstr>
      <vt:lpstr>Contemporary Portrait</vt:lpstr>
      <vt:lpstr>CS2303: Systems Programming Concepts</vt:lpstr>
      <vt:lpstr>From previous topic</vt:lpstr>
      <vt:lpstr>From previous topic</vt:lpstr>
      <vt:lpstr>Consequence</vt:lpstr>
      <vt:lpstr>Templates to the rescue!</vt:lpstr>
      <vt:lpstr>Result</vt:lpstr>
      <vt:lpstr>The Standard Template Library (STL)</vt:lpstr>
      <vt:lpstr>Containers in the STL</vt:lpstr>
      <vt:lpstr>Containers in the STL (continued)</vt:lpstr>
      <vt:lpstr>Containers in the STL (continued)</vt:lpstr>
      <vt:lpstr>Containers in the STL (continued)</vt:lpstr>
      <vt:lpstr>Other features in STL</vt:lpstr>
    </vt:vector>
  </TitlesOfParts>
  <Company>WPI Dept of 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440</cp:revision>
  <dcterms:created xsi:type="dcterms:W3CDTF">2000-03-15T17:46:46Z</dcterms:created>
  <dcterms:modified xsi:type="dcterms:W3CDTF">2017-10-02T00:04:13Z</dcterms:modified>
</cp:coreProperties>
</file>