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7B8B94A-5A69-4E43-872F-C972057460DB}">
  <a:tblStyle styleId="{E7B8B94A-5A69-4E43-872F-C972057460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Each of us talk about an example of an app that asked for permission that were needed/not needed -&gt; not sure if time will permit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220250" y="1189450"/>
            <a:ext cx="7000800" cy="13380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2"/>
              </a:buClr>
              <a:buSzPts val="1100"/>
              <a:buFont typeface="Arial"/>
              <a:buNone/>
            </a:pPr>
            <a:r>
              <a:rPr b="0" lang="en" sz="3600">
                <a:latin typeface="Arial"/>
                <a:ea typeface="Arial"/>
                <a:cs typeface="Arial"/>
                <a:sym typeface="Arial"/>
              </a:rPr>
              <a:t>Do </a:t>
            </a:r>
            <a:r>
              <a:rPr lang="en" sz="3600">
                <a:latin typeface="Arial"/>
                <a:ea typeface="Arial"/>
                <a:cs typeface="Arial"/>
                <a:sym typeface="Arial"/>
              </a:rPr>
              <a:t>Android A</a:t>
            </a:r>
            <a:r>
              <a:rPr b="0" lang="en" sz="3600">
                <a:latin typeface="Arial"/>
                <a:ea typeface="Arial"/>
                <a:cs typeface="Arial"/>
                <a:sym typeface="Arial"/>
              </a:rPr>
              <a:t>pps </a:t>
            </a:r>
            <a:r>
              <a:rPr lang="en" sz="3600">
                <a:latin typeface="Arial"/>
                <a:ea typeface="Arial"/>
                <a:cs typeface="Arial"/>
                <a:sym typeface="Arial"/>
              </a:rPr>
              <a:t>R</a:t>
            </a:r>
            <a:r>
              <a:rPr b="0" lang="en" sz="3600">
                <a:latin typeface="Arial"/>
                <a:ea typeface="Arial"/>
                <a:cs typeface="Arial"/>
                <a:sym typeface="Arial"/>
              </a:rPr>
              <a:t>equest </a:t>
            </a:r>
            <a:r>
              <a:rPr lang="en" sz="3600">
                <a:latin typeface="Arial"/>
                <a:ea typeface="Arial"/>
                <a:cs typeface="Arial"/>
                <a:sym typeface="Arial"/>
              </a:rPr>
              <a:t>T</a:t>
            </a:r>
            <a:r>
              <a:rPr b="0" lang="en" sz="3600">
                <a:latin typeface="Arial"/>
                <a:ea typeface="Arial"/>
                <a:cs typeface="Arial"/>
                <a:sym typeface="Arial"/>
              </a:rPr>
              <a:t>oo </a:t>
            </a:r>
            <a:r>
              <a:rPr lang="en" sz="3600">
                <a:latin typeface="Arial"/>
                <a:ea typeface="Arial"/>
                <a:cs typeface="Arial"/>
                <a:sym typeface="Arial"/>
              </a:rPr>
              <a:t>M</a:t>
            </a:r>
            <a:r>
              <a:rPr b="0" lang="en" sz="3600">
                <a:latin typeface="Arial"/>
                <a:ea typeface="Arial"/>
                <a:cs typeface="Arial"/>
                <a:sym typeface="Arial"/>
              </a:rPr>
              <a:t>any </a:t>
            </a:r>
            <a:r>
              <a:rPr lang="en" sz="3600">
                <a:latin typeface="Arial"/>
                <a:ea typeface="Arial"/>
                <a:cs typeface="Arial"/>
                <a:sym typeface="Arial"/>
              </a:rPr>
              <a:t>P</a:t>
            </a:r>
            <a:r>
              <a:rPr b="0" lang="en" sz="3600">
                <a:latin typeface="Arial"/>
                <a:ea typeface="Arial"/>
                <a:cs typeface="Arial"/>
                <a:sym typeface="Arial"/>
              </a:rPr>
              <a:t>ermissions?</a:t>
            </a:r>
            <a:endParaRPr b="0" sz="3600"/>
          </a:p>
        </p:txBody>
      </p:sp>
      <p:sp>
        <p:nvSpPr>
          <p:cNvPr id="129" name="Shape 129"/>
          <p:cNvSpPr txBox="1"/>
          <p:nvPr/>
        </p:nvSpPr>
        <p:spPr>
          <a:xfrm>
            <a:off x="2378925" y="2899350"/>
            <a:ext cx="4207800" cy="172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t>By: Vandana Anand</a:t>
            </a:r>
            <a:endParaRPr sz="3000"/>
          </a:p>
          <a:p>
            <a:pPr indent="457200" lvl="0" marL="0" rtl="0">
              <a:spcBef>
                <a:spcPts val="0"/>
              </a:spcBef>
              <a:spcAft>
                <a:spcPts val="0"/>
              </a:spcAft>
              <a:buNone/>
            </a:pPr>
            <a:r>
              <a:rPr lang="en" sz="3000"/>
              <a:t>  Fareya Ikram</a:t>
            </a:r>
            <a:endParaRPr sz="3000"/>
          </a:p>
          <a:p>
            <a:pPr indent="457200" lvl="0" marL="0">
              <a:spcBef>
                <a:spcPts val="0"/>
              </a:spcBef>
              <a:spcAft>
                <a:spcPts val="0"/>
              </a:spcAft>
              <a:buNone/>
            </a:pPr>
            <a:r>
              <a:rPr lang="en" sz="3000"/>
              <a:t>  Daniel McDonough</a:t>
            </a:r>
            <a:endParaRPr sz="3000"/>
          </a:p>
        </p:txBody>
      </p:sp>
      <p:pic>
        <p:nvPicPr>
          <p:cNvPr id="130" name="Shape 130"/>
          <p:cNvPicPr preferRelativeResize="0"/>
          <p:nvPr/>
        </p:nvPicPr>
        <p:blipFill>
          <a:blip r:embed="rId3">
            <a:alphaModFix/>
          </a:blip>
          <a:stretch>
            <a:fillRect/>
          </a:stretch>
        </p:blipFill>
        <p:spPr>
          <a:xfrm>
            <a:off x="7123075" y="2116274"/>
            <a:ext cx="1392025" cy="2389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idx="1" type="body"/>
          </p:nvPr>
        </p:nvSpPr>
        <p:spPr>
          <a:xfrm>
            <a:off x="419850" y="1173025"/>
            <a:ext cx="5320200" cy="3598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We’ve observed that most apps ask for more permissions than necessary </a:t>
            </a:r>
            <a:endParaRPr sz="1800"/>
          </a:p>
          <a:p>
            <a:pPr indent="-342900" lvl="0" marL="457200" rtl="0">
              <a:spcBef>
                <a:spcPts val="0"/>
              </a:spcBef>
              <a:spcAft>
                <a:spcPts val="0"/>
              </a:spcAft>
              <a:buSzPts val="1800"/>
              <a:buChar char="➔"/>
            </a:pPr>
            <a:r>
              <a:rPr lang="en" sz="1800"/>
              <a:t>The social apps ask for the most amount of permissions followed by financial apps, while utility apps ask for the least amount</a:t>
            </a:r>
            <a:endParaRPr sz="1800"/>
          </a:p>
          <a:p>
            <a:pPr indent="-342900" lvl="0" marL="457200">
              <a:spcBef>
                <a:spcPts val="0"/>
              </a:spcBef>
              <a:spcAft>
                <a:spcPts val="0"/>
              </a:spcAft>
              <a:buSzPts val="1800"/>
              <a:buChar char="➔"/>
            </a:pPr>
            <a:r>
              <a:rPr lang="en" sz="1800"/>
              <a:t>Although users have the option to turn on or off most of them, there are some that are for the specific use of vendors to mainly learn more information about the users</a:t>
            </a:r>
            <a:endParaRPr sz="1800"/>
          </a:p>
        </p:txBody>
      </p:sp>
      <p:sp>
        <p:nvSpPr>
          <p:cNvPr id="187" name="Shape 187"/>
          <p:cNvSpPr txBox="1"/>
          <p:nvPr/>
        </p:nvSpPr>
        <p:spPr>
          <a:xfrm>
            <a:off x="578550" y="479150"/>
            <a:ext cx="2735700" cy="59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Our Conclusion:</a:t>
            </a:r>
            <a:br>
              <a:rPr lang="en"/>
            </a:br>
            <a:endParaRPr/>
          </a:p>
        </p:txBody>
      </p:sp>
      <p:pic>
        <p:nvPicPr>
          <p:cNvPr id="188" name="Shape 188"/>
          <p:cNvPicPr preferRelativeResize="0"/>
          <p:nvPr/>
        </p:nvPicPr>
        <p:blipFill>
          <a:blip r:embed="rId3">
            <a:alphaModFix/>
          </a:blip>
          <a:stretch>
            <a:fillRect/>
          </a:stretch>
        </p:blipFill>
        <p:spPr>
          <a:xfrm>
            <a:off x="5520350" y="1547275"/>
            <a:ext cx="3264825" cy="215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250400" y="27685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Permission Sources:</a:t>
            </a:r>
            <a:endParaRPr/>
          </a:p>
        </p:txBody>
      </p:sp>
      <p:sp>
        <p:nvSpPr>
          <p:cNvPr id="194" name="Shape 194"/>
          <p:cNvSpPr txBox="1"/>
          <p:nvPr>
            <p:ph idx="1" type="body"/>
          </p:nvPr>
        </p:nvSpPr>
        <p:spPr>
          <a:xfrm>
            <a:off x="411150" y="1231450"/>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PlayStore</a:t>
            </a:r>
            <a:endParaRPr sz="3600"/>
          </a:p>
          <a:p>
            <a:pPr indent="0" lvl="0" marL="0">
              <a:spcBef>
                <a:spcPts val="1600"/>
              </a:spcBef>
              <a:spcAft>
                <a:spcPts val="1600"/>
              </a:spcAft>
              <a:buNone/>
            </a:pPr>
            <a:r>
              <a:rPr lang="en" sz="3600"/>
              <a:t>Application Manager</a:t>
            </a:r>
            <a:endParaRPr sz="3600"/>
          </a:p>
        </p:txBody>
      </p:sp>
      <p:grpSp>
        <p:nvGrpSpPr>
          <p:cNvPr id="195" name="Shape 195"/>
          <p:cNvGrpSpPr/>
          <p:nvPr/>
        </p:nvGrpSpPr>
        <p:grpSpPr>
          <a:xfrm>
            <a:off x="4567975" y="2478375"/>
            <a:ext cx="4127526" cy="2321726"/>
            <a:chOff x="4617900" y="1010950"/>
            <a:chExt cx="4127526" cy="2321726"/>
          </a:xfrm>
        </p:grpSpPr>
        <p:pic>
          <p:nvPicPr>
            <p:cNvPr id="196" name="Shape 196"/>
            <p:cNvPicPr preferRelativeResize="0"/>
            <p:nvPr/>
          </p:nvPicPr>
          <p:blipFill>
            <a:blip r:embed="rId3">
              <a:alphaModFix/>
            </a:blip>
            <a:stretch>
              <a:fillRect/>
            </a:stretch>
          </p:blipFill>
          <p:spPr>
            <a:xfrm>
              <a:off x="4617900" y="1010950"/>
              <a:ext cx="4127526" cy="2321726"/>
            </a:xfrm>
            <a:prstGeom prst="rect">
              <a:avLst/>
            </a:prstGeom>
            <a:noFill/>
            <a:ln>
              <a:noFill/>
            </a:ln>
          </p:spPr>
        </p:pic>
        <p:pic>
          <p:nvPicPr>
            <p:cNvPr id="197" name="Shape 197"/>
            <p:cNvPicPr preferRelativeResize="0"/>
            <p:nvPr/>
          </p:nvPicPr>
          <p:blipFill>
            <a:blip r:embed="rId4">
              <a:alphaModFix/>
            </a:blip>
            <a:stretch>
              <a:fillRect/>
            </a:stretch>
          </p:blipFill>
          <p:spPr>
            <a:xfrm>
              <a:off x="6740375" y="1177925"/>
              <a:ext cx="2005051" cy="13776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ctrTitle"/>
          </p:nvPr>
        </p:nvSpPr>
        <p:spPr>
          <a:xfrm>
            <a:off x="1891350" y="259654"/>
            <a:ext cx="5361300" cy="81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Apps Used:</a:t>
            </a:r>
            <a:endParaRPr/>
          </a:p>
        </p:txBody>
      </p:sp>
      <p:sp>
        <p:nvSpPr>
          <p:cNvPr id="136" name="Shape 136"/>
          <p:cNvSpPr txBox="1"/>
          <p:nvPr/>
        </p:nvSpPr>
        <p:spPr>
          <a:xfrm>
            <a:off x="360275" y="1146450"/>
            <a:ext cx="2817300" cy="1972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u="sng"/>
              <a:t>Financial/Shopping</a:t>
            </a:r>
            <a:endParaRPr sz="1800" u="sng"/>
          </a:p>
          <a:p>
            <a:pPr indent="0" lvl="0" marL="0" algn="ctr">
              <a:spcBef>
                <a:spcPts val="0"/>
              </a:spcBef>
              <a:spcAft>
                <a:spcPts val="0"/>
              </a:spcAft>
              <a:buNone/>
            </a:pPr>
            <a:r>
              <a:rPr lang="en" sz="1800"/>
              <a:t>Coinbase</a:t>
            </a:r>
            <a:endParaRPr sz="1800"/>
          </a:p>
          <a:p>
            <a:pPr indent="0" lvl="0" marL="0" algn="ctr">
              <a:spcBef>
                <a:spcPts val="0"/>
              </a:spcBef>
              <a:spcAft>
                <a:spcPts val="0"/>
              </a:spcAft>
              <a:buNone/>
            </a:pPr>
            <a:r>
              <a:rPr lang="en" sz="1800"/>
              <a:t>TD Bank</a:t>
            </a:r>
            <a:endParaRPr sz="1800"/>
          </a:p>
          <a:p>
            <a:pPr indent="0" lvl="0" marL="0" algn="ctr">
              <a:spcBef>
                <a:spcPts val="0"/>
              </a:spcBef>
              <a:spcAft>
                <a:spcPts val="0"/>
              </a:spcAft>
              <a:buNone/>
            </a:pPr>
            <a:r>
              <a:rPr lang="en" sz="1800"/>
              <a:t>Steam</a:t>
            </a:r>
            <a:endParaRPr sz="1800"/>
          </a:p>
          <a:p>
            <a:pPr indent="0" lvl="0" marL="0" algn="ctr">
              <a:spcBef>
                <a:spcPts val="0"/>
              </a:spcBef>
              <a:spcAft>
                <a:spcPts val="0"/>
              </a:spcAft>
              <a:buNone/>
            </a:pPr>
            <a:r>
              <a:rPr lang="en" sz="1800"/>
              <a:t>Groupon</a:t>
            </a:r>
            <a:endParaRPr sz="1800"/>
          </a:p>
          <a:p>
            <a:pPr indent="0" lvl="0" marL="0" algn="ctr">
              <a:spcBef>
                <a:spcPts val="0"/>
              </a:spcBef>
              <a:spcAft>
                <a:spcPts val="0"/>
              </a:spcAft>
              <a:buNone/>
            </a:pPr>
            <a:r>
              <a:rPr lang="en" sz="1800"/>
              <a:t>Bank of America</a:t>
            </a:r>
            <a:endParaRPr sz="1800"/>
          </a:p>
        </p:txBody>
      </p:sp>
      <p:sp>
        <p:nvSpPr>
          <p:cNvPr id="137" name="Shape 137"/>
          <p:cNvSpPr txBox="1"/>
          <p:nvPr/>
        </p:nvSpPr>
        <p:spPr>
          <a:xfrm>
            <a:off x="3163350" y="2568300"/>
            <a:ext cx="2817300" cy="16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Utility</a:t>
            </a:r>
            <a:endParaRPr sz="1800" u="sng"/>
          </a:p>
          <a:p>
            <a:pPr indent="0" lvl="0" marL="0" rtl="0" algn="ctr">
              <a:spcBef>
                <a:spcPts val="0"/>
              </a:spcBef>
              <a:spcAft>
                <a:spcPts val="0"/>
              </a:spcAft>
              <a:buNone/>
            </a:pPr>
            <a:r>
              <a:rPr lang="en" sz="1800"/>
              <a:t>IR Remote</a:t>
            </a:r>
            <a:endParaRPr sz="1800"/>
          </a:p>
          <a:p>
            <a:pPr indent="0" lvl="0" marL="0" rtl="0" algn="ctr">
              <a:spcBef>
                <a:spcPts val="0"/>
              </a:spcBef>
              <a:spcAft>
                <a:spcPts val="0"/>
              </a:spcAft>
              <a:buNone/>
            </a:pPr>
            <a:r>
              <a:rPr lang="en" sz="1800"/>
              <a:t>Vibrate by Force</a:t>
            </a:r>
            <a:endParaRPr sz="1800"/>
          </a:p>
          <a:p>
            <a:pPr indent="0" lvl="0" marL="0" rtl="0" algn="ctr">
              <a:spcBef>
                <a:spcPts val="0"/>
              </a:spcBef>
              <a:spcAft>
                <a:spcPts val="0"/>
              </a:spcAft>
              <a:buNone/>
            </a:pPr>
            <a:r>
              <a:rPr lang="en" sz="1800"/>
              <a:t>Outlook</a:t>
            </a:r>
            <a:endParaRPr sz="1800"/>
          </a:p>
          <a:p>
            <a:pPr indent="0" lvl="0" marL="0" rtl="0" algn="ctr">
              <a:spcBef>
                <a:spcPts val="0"/>
              </a:spcBef>
              <a:spcAft>
                <a:spcPts val="0"/>
              </a:spcAft>
              <a:buNone/>
            </a:pPr>
            <a:r>
              <a:rPr lang="en" sz="1800"/>
              <a:t>Weather</a:t>
            </a:r>
            <a:endParaRPr sz="1800"/>
          </a:p>
        </p:txBody>
      </p:sp>
      <p:sp>
        <p:nvSpPr>
          <p:cNvPr id="138" name="Shape 138"/>
          <p:cNvSpPr txBox="1"/>
          <p:nvPr/>
        </p:nvSpPr>
        <p:spPr>
          <a:xfrm>
            <a:off x="5726650" y="1146450"/>
            <a:ext cx="2817300" cy="316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Social</a:t>
            </a:r>
            <a:endParaRPr sz="1800" u="sng"/>
          </a:p>
          <a:p>
            <a:pPr indent="0" lvl="0" marL="0" rtl="0" algn="ctr">
              <a:spcBef>
                <a:spcPts val="0"/>
              </a:spcBef>
              <a:spcAft>
                <a:spcPts val="0"/>
              </a:spcAft>
              <a:buNone/>
            </a:pPr>
            <a:r>
              <a:rPr lang="en" sz="1800"/>
              <a:t>Instagram</a:t>
            </a:r>
            <a:endParaRPr sz="1800"/>
          </a:p>
          <a:p>
            <a:pPr indent="0" lvl="0" marL="0" rtl="0" algn="ctr">
              <a:spcBef>
                <a:spcPts val="0"/>
              </a:spcBef>
              <a:spcAft>
                <a:spcPts val="0"/>
              </a:spcAft>
              <a:buNone/>
            </a:pPr>
            <a:r>
              <a:rPr lang="en" sz="1800"/>
              <a:t>Snapchat</a:t>
            </a:r>
            <a:endParaRPr sz="1800"/>
          </a:p>
          <a:p>
            <a:pPr indent="0" lvl="0" marL="0" rtl="0" algn="ctr">
              <a:spcBef>
                <a:spcPts val="0"/>
              </a:spcBef>
              <a:spcAft>
                <a:spcPts val="0"/>
              </a:spcAft>
              <a:buNone/>
            </a:pPr>
            <a:r>
              <a:rPr lang="en" sz="1800"/>
              <a:t>Messenger</a:t>
            </a:r>
            <a:endParaRPr sz="1800"/>
          </a:p>
          <a:p>
            <a:pPr indent="0" lvl="0" marL="0" rtl="0" algn="ctr">
              <a:spcBef>
                <a:spcPts val="0"/>
              </a:spcBef>
              <a:spcAft>
                <a:spcPts val="0"/>
              </a:spcAft>
              <a:buNone/>
            </a:pPr>
            <a:r>
              <a:rPr lang="en" sz="1800"/>
              <a:t>Facebook</a:t>
            </a:r>
            <a:endParaRPr sz="1800"/>
          </a:p>
          <a:p>
            <a:pPr indent="0" lvl="0" marL="0" rtl="0" algn="ctr">
              <a:spcBef>
                <a:spcPts val="0"/>
              </a:spcBef>
              <a:spcAft>
                <a:spcPts val="0"/>
              </a:spcAft>
              <a:buNone/>
            </a:pPr>
            <a:r>
              <a:t/>
            </a:r>
            <a:endParaRPr sz="1800"/>
          </a:p>
        </p:txBody>
      </p:sp>
      <p:sp>
        <p:nvSpPr>
          <p:cNvPr id="139" name="Shape 139"/>
          <p:cNvSpPr txBox="1"/>
          <p:nvPr/>
        </p:nvSpPr>
        <p:spPr>
          <a:xfrm>
            <a:off x="360275" y="3047475"/>
            <a:ext cx="2817300" cy="26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Entertainment</a:t>
            </a:r>
            <a:endParaRPr sz="1800" u="sng"/>
          </a:p>
          <a:p>
            <a:pPr indent="0" lvl="0" marL="0" rtl="0" algn="ctr">
              <a:spcBef>
                <a:spcPts val="0"/>
              </a:spcBef>
              <a:spcAft>
                <a:spcPts val="0"/>
              </a:spcAft>
              <a:buNone/>
            </a:pPr>
            <a:r>
              <a:rPr lang="en" sz="1800"/>
              <a:t>Youtube</a:t>
            </a:r>
            <a:endParaRPr sz="1800"/>
          </a:p>
          <a:p>
            <a:pPr indent="0" lvl="0" marL="0" rtl="0" algn="ctr">
              <a:spcBef>
                <a:spcPts val="0"/>
              </a:spcBef>
              <a:spcAft>
                <a:spcPts val="0"/>
              </a:spcAft>
              <a:buNone/>
            </a:pPr>
            <a:r>
              <a:rPr lang="en" sz="1800"/>
              <a:t>Jet Set Radio Live</a:t>
            </a:r>
            <a:endParaRPr sz="1800"/>
          </a:p>
          <a:p>
            <a:pPr indent="0" lvl="0" marL="0" rtl="0" algn="ctr">
              <a:spcBef>
                <a:spcPts val="0"/>
              </a:spcBef>
              <a:spcAft>
                <a:spcPts val="0"/>
              </a:spcAft>
              <a:buNone/>
            </a:pPr>
            <a:r>
              <a:t/>
            </a:r>
            <a:endParaRPr sz="1800"/>
          </a:p>
        </p:txBody>
      </p:sp>
      <p:sp>
        <p:nvSpPr>
          <p:cNvPr id="140" name="Shape 140"/>
          <p:cNvSpPr txBox="1"/>
          <p:nvPr/>
        </p:nvSpPr>
        <p:spPr>
          <a:xfrm>
            <a:off x="3163350" y="1210163"/>
            <a:ext cx="2817300" cy="16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Navigation/Travel</a:t>
            </a:r>
            <a:endParaRPr sz="1800" u="sng"/>
          </a:p>
          <a:p>
            <a:pPr indent="0" lvl="0" marL="0" rtl="0" algn="ctr">
              <a:spcBef>
                <a:spcPts val="0"/>
              </a:spcBef>
              <a:spcAft>
                <a:spcPts val="0"/>
              </a:spcAft>
              <a:buNone/>
            </a:pPr>
            <a:r>
              <a:rPr lang="en" sz="1800"/>
              <a:t>Google Maps</a:t>
            </a:r>
            <a:endParaRPr sz="1800"/>
          </a:p>
          <a:p>
            <a:pPr indent="0" lvl="0" marL="0" rtl="0" algn="ctr">
              <a:spcBef>
                <a:spcPts val="0"/>
              </a:spcBef>
              <a:spcAft>
                <a:spcPts val="0"/>
              </a:spcAft>
              <a:buNone/>
            </a:pPr>
            <a:r>
              <a:rPr lang="en" sz="1800"/>
              <a:t>AirBnb</a:t>
            </a:r>
            <a:endParaRPr sz="1800"/>
          </a:p>
        </p:txBody>
      </p:sp>
      <p:sp>
        <p:nvSpPr>
          <p:cNvPr id="141" name="Shape 141"/>
          <p:cNvSpPr txBox="1"/>
          <p:nvPr/>
        </p:nvSpPr>
        <p:spPr>
          <a:xfrm>
            <a:off x="5726650" y="3047475"/>
            <a:ext cx="2817300" cy="316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Reference/News</a:t>
            </a:r>
            <a:endParaRPr sz="1800" u="sng"/>
          </a:p>
          <a:p>
            <a:pPr indent="0" lvl="0" marL="0" rtl="0" algn="ctr">
              <a:spcBef>
                <a:spcPts val="0"/>
              </a:spcBef>
              <a:spcAft>
                <a:spcPts val="0"/>
              </a:spcAft>
              <a:buNone/>
            </a:pPr>
            <a:r>
              <a:rPr lang="en" sz="1800"/>
              <a:t>BBC News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graphicFrame>
        <p:nvGraphicFramePr>
          <p:cNvPr id="146" name="Shape 146"/>
          <p:cNvGraphicFramePr/>
          <p:nvPr/>
        </p:nvGraphicFramePr>
        <p:xfrm>
          <a:off x="1181100" y="1082150"/>
          <a:ext cx="3000000" cy="3000000"/>
        </p:xfrm>
        <a:graphic>
          <a:graphicData uri="http://schemas.openxmlformats.org/drawingml/2006/table">
            <a:tbl>
              <a:tblPr>
                <a:noFill/>
                <a:tableStyleId>{E7B8B94A-5A69-4E43-872F-C972057460DB}</a:tableStyleId>
              </a:tblPr>
              <a:tblGrid>
                <a:gridCol w="2413000"/>
                <a:gridCol w="2413000"/>
                <a:gridCol w="2413000"/>
              </a:tblGrid>
              <a:tr h="381000">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
                        <a:t># APPS</a:t>
                      </a:r>
                      <a:endParaRPr/>
                    </a:p>
                  </a:txBody>
                  <a:tcPr marT="91425" marB="91425" marR="91425" marL="91425"/>
                </a:tc>
                <a:tc>
                  <a:txBody>
                    <a:bodyPr>
                      <a:noAutofit/>
                    </a:bodyPr>
                    <a:lstStyle/>
                    <a:p>
                      <a:pPr indent="0" lvl="0" marL="0" rtl="0">
                        <a:spcBef>
                          <a:spcPts val="0"/>
                        </a:spcBef>
                        <a:spcAft>
                          <a:spcPts val="0"/>
                        </a:spcAft>
                        <a:buNone/>
                      </a:pPr>
                      <a:r>
                        <a:rPr lang="en"/>
                        <a:t>AVG </a:t>
                      </a:r>
                      <a:r>
                        <a:rPr lang="en"/>
                        <a:t>PERMISSIONS</a:t>
                      </a:r>
                      <a:endParaRPr/>
                    </a:p>
                  </a:txBody>
                  <a:tcPr marT="91425" marB="91425" marR="91425" marL="91425"/>
                </a:tc>
              </a:tr>
              <a:tr h="381000">
                <a:tc>
                  <a:txBody>
                    <a:bodyPr>
                      <a:noAutofit/>
                    </a:bodyPr>
                    <a:lstStyle/>
                    <a:p>
                      <a:pPr indent="0" lvl="0" marL="0" rtl="0">
                        <a:spcBef>
                          <a:spcPts val="0"/>
                        </a:spcBef>
                        <a:spcAft>
                          <a:spcPts val="0"/>
                        </a:spcAft>
                        <a:buNone/>
                      </a:pPr>
                      <a:r>
                        <a:rPr lang="en"/>
                        <a:t>Financial/Shopping</a:t>
                      </a:r>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t>5</a:t>
                      </a:r>
                      <a:endParaRPr/>
                    </a:p>
                  </a:txBody>
                  <a:tcPr marT="91425" marB="91425" marR="91425" marL="91425"/>
                </a:tc>
                <a:tc>
                  <a:txBody>
                    <a:bodyPr>
                      <a:noAutofit/>
                    </a:bodyPr>
                    <a:lstStyle/>
                    <a:p>
                      <a:pPr indent="0" lvl="0" marL="0" rtl="0">
                        <a:spcBef>
                          <a:spcPts val="0"/>
                        </a:spcBef>
                        <a:spcAft>
                          <a:spcPts val="0"/>
                        </a:spcAft>
                        <a:buNone/>
                      </a:pPr>
                      <a:r>
                        <a:rPr lang="en"/>
                        <a:t>12</a:t>
                      </a:r>
                      <a:endParaRPr/>
                    </a:p>
                  </a:txBody>
                  <a:tcPr marT="91425" marB="91425" marR="91425" marL="91425"/>
                </a:tc>
              </a:tr>
              <a:tr h="381000">
                <a:tc>
                  <a:txBody>
                    <a:bodyPr>
                      <a:noAutofit/>
                    </a:bodyPr>
                    <a:lstStyle/>
                    <a:p>
                      <a:pPr indent="0" lvl="0" marL="0" rtl="0">
                        <a:spcBef>
                          <a:spcPts val="0"/>
                        </a:spcBef>
                        <a:spcAft>
                          <a:spcPts val="0"/>
                        </a:spcAft>
                        <a:buNone/>
                      </a:pPr>
                      <a:r>
                        <a:rPr lang="en"/>
                        <a:t>Utility</a:t>
                      </a:r>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t>4</a:t>
                      </a:r>
                      <a:endParaRPr/>
                    </a:p>
                  </a:txBody>
                  <a:tcPr marT="91425" marB="91425" marR="91425" marL="91425"/>
                </a:tc>
                <a:tc>
                  <a:txBody>
                    <a:bodyPr>
                      <a:noAutofit/>
                    </a:bodyPr>
                    <a:lstStyle/>
                    <a:p>
                      <a:pPr indent="0" lvl="0" marL="0" rtl="0">
                        <a:spcBef>
                          <a:spcPts val="0"/>
                        </a:spcBef>
                        <a:spcAft>
                          <a:spcPts val="0"/>
                        </a:spcAft>
                        <a:buNone/>
                      </a:pPr>
                      <a:r>
                        <a:rPr lang="en"/>
                        <a:t>9</a:t>
                      </a:r>
                      <a:endParaRPr/>
                    </a:p>
                  </a:txBody>
                  <a:tcPr marT="91425" marB="91425" marR="91425" marL="91425"/>
                </a:tc>
              </a:tr>
              <a:tr h="381000">
                <a:tc>
                  <a:txBody>
                    <a:bodyPr>
                      <a:noAutofit/>
                    </a:bodyPr>
                    <a:lstStyle/>
                    <a:p>
                      <a:pPr indent="0" lvl="0" marL="0" rtl="0">
                        <a:spcBef>
                          <a:spcPts val="0"/>
                        </a:spcBef>
                        <a:spcAft>
                          <a:spcPts val="0"/>
                        </a:spcAft>
                        <a:buNone/>
                      </a:pPr>
                      <a:r>
                        <a:rPr lang="en"/>
                        <a:t>Social </a:t>
                      </a:r>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t>4</a:t>
                      </a:r>
                      <a:endParaRPr/>
                    </a:p>
                  </a:txBody>
                  <a:tcPr marT="91425" marB="91425" marR="91425" marL="91425"/>
                </a:tc>
                <a:tc>
                  <a:txBody>
                    <a:bodyPr>
                      <a:noAutofit/>
                    </a:bodyPr>
                    <a:lstStyle/>
                    <a:p>
                      <a:pPr indent="0" lvl="0" marL="0" rtl="0">
                        <a:spcBef>
                          <a:spcPts val="0"/>
                        </a:spcBef>
                        <a:spcAft>
                          <a:spcPts val="0"/>
                        </a:spcAft>
                        <a:buNone/>
                      </a:pPr>
                      <a:r>
                        <a:rPr lang="en"/>
                        <a:t>25.75</a:t>
                      </a:r>
                      <a:endParaRPr/>
                    </a:p>
                  </a:txBody>
                  <a:tcPr marT="91425" marB="91425" marR="91425" marL="91425"/>
                </a:tc>
              </a:tr>
              <a:tr h="381000">
                <a:tc>
                  <a:txBody>
                    <a:bodyPr>
                      <a:noAutofit/>
                    </a:bodyPr>
                    <a:lstStyle/>
                    <a:p>
                      <a:pPr indent="0" lvl="0" marL="0" rtl="0">
                        <a:spcBef>
                          <a:spcPts val="0"/>
                        </a:spcBef>
                        <a:spcAft>
                          <a:spcPts val="0"/>
                        </a:spcAft>
                        <a:buNone/>
                      </a:pPr>
                      <a:r>
                        <a:rPr lang="en"/>
                        <a:t>Entertainment</a:t>
                      </a:r>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t>2</a:t>
                      </a:r>
                      <a:endParaRPr/>
                    </a:p>
                  </a:txBody>
                  <a:tcPr marT="91425" marB="91425" marR="91425" marL="91425"/>
                </a:tc>
                <a:tc>
                  <a:txBody>
                    <a:bodyPr>
                      <a:noAutofit/>
                    </a:bodyPr>
                    <a:lstStyle/>
                    <a:p>
                      <a:pPr indent="0" lvl="0" marL="0" rtl="0">
                        <a:spcBef>
                          <a:spcPts val="0"/>
                        </a:spcBef>
                        <a:spcAft>
                          <a:spcPts val="0"/>
                        </a:spcAft>
                        <a:buNone/>
                      </a:pPr>
                      <a:r>
                        <a:rPr lang="en"/>
                        <a:t>13</a:t>
                      </a:r>
                      <a:endParaRPr/>
                    </a:p>
                  </a:txBody>
                  <a:tcPr marT="91425" marB="91425" marR="91425" marL="91425"/>
                </a:tc>
              </a:tr>
              <a:tr h="381000">
                <a:tc>
                  <a:txBody>
                    <a:bodyPr>
                      <a:noAutofit/>
                    </a:bodyPr>
                    <a:lstStyle/>
                    <a:p>
                      <a:pPr indent="0" lvl="0" marL="0" rtl="0">
                        <a:spcBef>
                          <a:spcPts val="0"/>
                        </a:spcBef>
                        <a:spcAft>
                          <a:spcPts val="0"/>
                        </a:spcAft>
                        <a:buNone/>
                      </a:pPr>
                      <a:r>
                        <a:rPr lang="en"/>
                        <a:t>Navigation/Travel</a:t>
                      </a:r>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t>2</a:t>
                      </a:r>
                      <a:endParaRPr/>
                    </a:p>
                  </a:txBody>
                  <a:tcPr marT="91425" marB="91425" marR="91425" marL="91425"/>
                </a:tc>
                <a:tc>
                  <a:txBody>
                    <a:bodyPr>
                      <a:noAutofit/>
                    </a:bodyPr>
                    <a:lstStyle/>
                    <a:p>
                      <a:pPr indent="0" lvl="0" marL="0" rtl="0">
                        <a:spcBef>
                          <a:spcPts val="0"/>
                        </a:spcBef>
                        <a:spcAft>
                          <a:spcPts val="0"/>
                        </a:spcAft>
                        <a:buNone/>
                      </a:pPr>
                      <a:r>
                        <a:rPr lang="en"/>
                        <a:t>19.5</a:t>
                      </a:r>
                      <a:endParaRPr/>
                    </a:p>
                  </a:txBody>
                  <a:tcPr marT="91425" marB="91425" marR="91425" marL="91425"/>
                </a:tc>
              </a:tr>
              <a:tr h="381000">
                <a:tc>
                  <a:txBody>
                    <a:bodyPr>
                      <a:noAutofit/>
                    </a:bodyPr>
                    <a:lstStyle/>
                    <a:p>
                      <a:pPr indent="0" lvl="0" marL="0" rtl="0">
                        <a:spcBef>
                          <a:spcPts val="0"/>
                        </a:spcBef>
                        <a:spcAft>
                          <a:spcPts val="0"/>
                        </a:spcAft>
                        <a:buNone/>
                      </a:pPr>
                      <a:r>
                        <a:rPr lang="en"/>
                        <a:t>Reference/New</a:t>
                      </a:r>
                      <a:endParaRPr/>
                    </a:p>
                  </a:txBody>
                  <a:tcPr marT="91425" marB="91425" marR="91425" marL="91425"/>
                </a:tc>
                <a:tc>
                  <a:txBody>
                    <a:bodyPr>
                      <a:noAutofit/>
                    </a:bodyPr>
                    <a:lstStyle/>
                    <a:p>
                      <a:pPr indent="0" lvl="0" marL="0" rtl="0" algn="r">
                        <a:lnSpc>
                          <a:spcPct val="115000"/>
                        </a:lnSpc>
                        <a:spcBef>
                          <a:spcPts val="0"/>
                        </a:spcBef>
                        <a:spcAft>
                          <a:spcPts val="0"/>
                        </a:spcAft>
                        <a:buNone/>
                      </a:pPr>
                      <a:r>
                        <a:rPr lang="en"/>
                        <a:t>1</a:t>
                      </a:r>
                      <a:endParaRPr/>
                    </a:p>
                  </a:txBody>
                  <a:tcPr marT="91425" marB="91425" marR="91425" marL="91425"/>
                </a:tc>
                <a:tc>
                  <a:txBody>
                    <a:bodyPr>
                      <a:noAutofit/>
                    </a:bodyPr>
                    <a:lstStyle/>
                    <a:p>
                      <a:pPr indent="0" lvl="0" marL="0" rtl="0">
                        <a:spcBef>
                          <a:spcPts val="0"/>
                        </a:spcBef>
                        <a:spcAft>
                          <a:spcPts val="0"/>
                        </a:spcAft>
                        <a:buNone/>
                      </a:pPr>
                      <a:r>
                        <a:rPr lang="en"/>
                        <a:t> 6</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1169150" y="478600"/>
            <a:ext cx="6977150" cy="418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idx="1" type="body"/>
          </p:nvPr>
        </p:nvSpPr>
        <p:spPr>
          <a:xfrm>
            <a:off x="-919775" y="4588650"/>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57" name="Shape 157"/>
          <p:cNvSpPr txBox="1"/>
          <p:nvPr>
            <p:ph type="title"/>
          </p:nvPr>
        </p:nvSpPr>
        <p:spPr>
          <a:xfrm>
            <a:off x="1407500" y="934450"/>
            <a:ext cx="6129300" cy="69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3600">
                <a:solidFill>
                  <a:schemeClr val="dk2"/>
                </a:solidFill>
                <a:latin typeface="Calibri"/>
                <a:ea typeface="Calibri"/>
                <a:cs typeface="Calibri"/>
                <a:sym typeface="Calibri"/>
              </a:rPr>
              <a:t>What Kind of Permissions?</a:t>
            </a:r>
            <a:endParaRPr sz="3600"/>
          </a:p>
        </p:txBody>
      </p:sp>
      <p:pic>
        <p:nvPicPr>
          <p:cNvPr id="158" name="Shape 158"/>
          <p:cNvPicPr preferRelativeResize="0"/>
          <p:nvPr/>
        </p:nvPicPr>
        <p:blipFill>
          <a:blip r:embed="rId3">
            <a:alphaModFix/>
          </a:blip>
          <a:stretch>
            <a:fillRect/>
          </a:stretch>
        </p:blipFill>
        <p:spPr>
          <a:xfrm>
            <a:off x="2234198" y="1828125"/>
            <a:ext cx="4351726" cy="237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95175" y="337200"/>
            <a:ext cx="8234400" cy="4469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800">
                <a:solidFill>
                  <a:schemeClr val="dk2"/>
                </a:solidFill>
                <a:latin typeface="Calibri"/>
                <a:ea typeface="Calibri"/>
                <a:cs typeface="Calibri"/>
                <a:sym typeface="Calibri"/>
              </a:rPr>
              <a:t>App History:</a:t>
            </a:r>
            <a:r>
              <a:rPr lang="en" sz="1800">
                <a:solidFill>
                  <a:schemeClr val="dk2"/>
                </a:solidFill>
                <a:latin typeface="Calibri"/>
                <a:ea typeface="Calibri"/>
                <a:cs typeface="Calibri"/>
                <a:sym typeface="Calibri"/>
              </a:rPr>
              <a:t> Permissions that keep track of active or previously active processes installed on the device</a:t>
            </a:r>
            <a:endParaRPr sz="1800">
              <a:solidFill>
                <a:schemeClr val="dk2"/>
              </a:solidFill>
              <a:latin typeface="Calibri"/>
              <a:ea typeface="Calibri"/>
              <a:cs typeface="Calibri"/>
              <a:sym typeface="Calibri"/>
            </a:endParaRPr>
          </a:p>
          <a:p>
            <a:pPr indent="0" lvl="0" marL="0" rtl="0">
              <a:lnSpc>
                <a:spcPct val="115000"/>
              </a:lnSpc>
              <a:spcBef>
                <a:spcPts val="1600"/>
              </a:spcBef>
              <a:spcAft>
                <a:spcPts val="0"/>
              </a:spcAft>
              <a:buNone/>
            </a:pPr>
            <a:r>
              <a:rPr b="1" lang="en" sz="1800">
                <a:solidFill>
                  <a:schemeClr val="dk2"/>
                </a:solidFill>
                <a:latin typeface="Calibri"/>
                <a:ea typeface="Calibri"/>
                <a:cs typeface="Calibri"/>
                <a:sym typeface="Calibri"/>
              </a:rPr>
              <a:t>Identity: </a:t>
            </a:r>
            <a:r>
              <a:rPr lang="en" sz="1800">
                <a:solidFill>
                  <a:schemeClr val="dk2"/>
                </a:solidFill>
                <a:latin typeface="Calibri"/>
                <a:ea typeface="Calibri"/>
                <a:cs typeface="Calibri"/>
                <a:sym typeface="Calibri"/>
              </a:rPr>
              <a:t>Permission to make/remove/track accounts with apps on the device</a:t>
            </a:r>
            <a:endParaRPr sz="1800">
              <a:solidFill>
                <a:schemeClr val="dk2"/>
              </a:solidFill>
              <a:latin typeface="Calibri"/>
              <a:ea typeface="Calibri"/>
              <a:cs typeface="Calibri"/>
              <a:sym typeface="Calibri"/>
            </a:endParaRPr>
          </a:p>
          <a:p>
            <a:pPr indent="0" lvl="0" marL="0" rtl="0">
              <a:lnSpc>
                <a:spcPct val="115000"/>
              </a:lnSpc>
              <a:spcBef>
                <a:spcPts val="1600"/>
              </a:spcBef>
              <a:spcAft>
                <a:spcPts val="0"/>
              </a:spcAft>
              <a:buNone/>
            </a:pPr>
            <a:r>
              <a:rPr b="1" lang="en" sz="1800">
                <a:solidFill>
                  <a:schemeClr val="dk2"/>
                </a:solidFill>
                <a:latin typeface="Calibri"/>
                <a:ea typeface="Calibri"/>
                <a:cs typeface="Calibri"/>
                <a:sym typeface="Calibri"/>
              </a:rPr>
              <a:t>Contacts: </a:t>
            </a:r>
            <a:r>
              <a:rPr lang="en" sz="1800">
                <a:solidFill>
                  <a:schemeClr val="dk2"/>
                </a:solidFill>
                <a:latin typeface="Calibri"/>
                <a:ea typeface="Calibri"/>
                <a:cs typeface="Calibri"/>
                <a:sym typeface="Calibri"/>
              </a:rPr>
              <a:t>Permission to track the contacts of the users device</a:t>
            </a:r>
            <a:endParaRPr sz="1800">
              <a:solidFill>
                <a:schemeClr val="dk2"/>
              </a:solidFill>
              <a:latin typeface="Calibri"/>
              <a:ea typeface="Calibri"/>
              <a:cs typeface="Calibri"/>
              <a:sym typeface="Calibri"/>
            </a:endParaRPr>
          </a:p>
          <a:p>
            <a:pPr indent="0" lvl="0" marL="0" rtl="0">
              <a:lnSpc>
                <a:spcPct val="115000"/>
              </a:lnSpc>
              <a:spcBef>
                <a:spcPts val="1600"/>
              </a:spcBef>
              <a:spcAft>
                <a:spcPts val="0"/>
              </a:spcAft>
              <a:buNone/>
            </a:pPr>
            <a:r>
              <a:rPr b="1" lang="en" sz="1800">
                <a:solidFill>
                  <a:schemeClr val="dk2"/>
                </a:solidFill>
                <a:latin typeface="Calibri"/>
                <a:ea typeface="Calibri"/>
                <a:cs typeface="Calibri"/>
                <a:sym typeface="Calibri"/>
              </a:rPr>
              <a:t>SMS: </a:t>
            </a:r>
            <a:r>
              <a:rPr lang="en" sz="1800">
                <a:solidFill>
                  <a:schemeClr val="dk2"/>
                </a:solidFill>
                <a:latin typeface="Calibri"/>
                <a:ea typeface="Calibri"/>
                <a:cs typeface="Calibri"/>
                <a:sym typeface="Calibri"/>
              </a:rPr>
              <a:t>Access to read/write/edit SMS &amp; MMS </a:t>
            </a:r>
            <a:endParaRPr sz="1800">
              <a:solidFill>
                <a:schemeClr val="dk2"/>
              </a:solidFill>
              <a:latin typeface="Calibri"/>
              <a:ea typeface="Calibri"/>
              <a:cs typeface="Calibri"/>
              <a:sym typeface="Calibri"/>
            </a:endParaRPr>
          </a:p>
          <a:p>
            <a:pPr indent="0" lvl="0" marL="0" rtl="0">
              <a:lnSpc>
                <a:spcPct val="115000"/>
              </a:lnSpc>
              <a:spcBef>
                <a:spcPts val="1600"/>
              </a:spcBef>
              <a:spcAft>
                <a:spcPts val="0"/>
              </a:spcAft>
              <a:buNone/>
            </a:pPr>
            <a:r>
              <a:rPr b="1" lang="en" sz="1800">
                <a:solidFill>
                  <a:schemeClr val="dk2"/>
                </a:solidFill>
                <a:latin typeface="Calibri"/>
                <a:ea typeface="Calibri"/>
                <a:cs typeface="Calibri"/>
                <a:sym typeface="Calibri"/>
              </a:rPr>
              <a:t>Location: </a:t>
            </a:r>
            <a:r>
              <a:rPr lang="en" sz="1800">
                <a:solidFill>
                  <a:schemeClr val="dk2"/>
                </a:solidFill>
                <a:latin typeface="Calibri"/>
                <a:ea typeface="Calibri"/>
                <a:cs typeface="Calibri"/>
                <a:sym typeface="Calibri"/>
              </a:rPr>
              <a:t>The right to track the user’s device by GPS or approx. Network location</a:t>
            </a:r>
            <a:endParaRPr sz="1800">
              <a:solidFill>
                <a:schemeClr val="dk2"/>
              </a:solidFill>
              <a:latin typeface="Calibri"/>
              <a:ea typeface="Calibri"/>
              <a:cs typeface="Calibri"/>
              <a:sym typeface="Calibri"/>
            </a:endParaRPr>
          </a:p>
          <a:p>
            <a:pPr indent="0" lvl="0" marL="0" rtl="0">
              <a:lnSpc>
                <a:spcPct val="115000"/>
              </a:lnSpc>
              <a:spcBef>
                <a:spcPts val="1600"/>
              </a:spcBef>
              <a:spcAft>
                <a:spcPts val="0"/>
              </a:spcAft>
              <a:buNone/>
            </a:pPr>
            <a:r>
              <a:rPr b="1" lang="en" sz="1800">
                <a:solidFill>
                  <a:schemeClr val="dk2"/>
                </a:solidFill>
                <a:latin typeface="Calibri"/>
                <a:ea typeface="Calibri"/>
                <a:cs typeface="Calibri"/>
                <a:sym typeface="Calibri"/>
              </a:rPr>
              <a:t>Phone: </a:t>
            </a:r>
            <a:r>
              <a:rPr lang="en" sz="1800">
                <a:solidFill>
                  <a:schemeClr val="dk2"/>
                </a:solidFill>
                <a:latin typeface="Calibri"/>
                <a:ea typeface="Calibri"/>
                <a:cs typeface="Calibri"/>
                <a:sym typeface="Calibri"/>
              </a:rPr>
              <a:t>Permissions to call and keep records of phone calls</a:t>
            </a:r>
            <a:endParaRPr sz="1800">
              <a:solidFill>
                <a:schemeClr val="dk2"/>
              </a:solidFill>
              <a:latin typeface="Calibri"/>
              <a:ea typeface="Calibri"/>
              <a:cs typeface="Calibri"/>
              <a:sym typeface="Calibri"/>
            </a:endParaRPr>
          </a:p>
          <a:p>
            <a:pPr indent="0" lvl="0" marL="0" rtl="0">
              <a:lnSpc>
                <a:spcPct val="115000"/>
              </a:lnSpc>
              <a:spcBef>
                <a:spcPts val="1600"/>
              </a:spcBef>
              <a:spcAft>
                <a:spcPts val="0"/>
              </a:spcAft>
              <a:buNone/>
            </a:pPr>
            <a:r>
              <a:rPr b="1" lang="en" sz="1800">
                <a:solidFill>
                  <a:schemeClr val="dk2"/>
                </a:solidFill>
                <a:latin typeface="Calibri"/>
                <a:ea typeface="Calibri"/>
                <a:cs typeface="Calibri"/>
                <a:sym typeface="Calibri"/>
              </a:rPr>
              <a:t>Media: </a:t>
            </a:r>
            <a:r>
              <a:rPr lang="en" sz="1800">
                <a:solidFill>
                  <a:schemeClr val="dk2"/>
                </a:solidFill>
                <a:latin typeface="Calibri"/>
                <a:ea typeface="Calibri"/>
                <a:cs typeface="Calibri"/>
                <a:sym typeface="Calibri"/>
              </a:rPr>
              <a:t>Access to USB/SD card data</a:t>
            </a:r>
            <a:endParaRPr sz="1800">
              <a:solidFill>
                <a:schemeClr val="dk2"/>
              </a:solidFill>
              <a:latin typeface="Calibri"/>
              <a:ea typeface="Calibri"/>
              <a:cs typeface="Calibri"/>
              <a:sym typeface="Calibri"/>
            </a:endParaRPr>
          </a:p>
          <a:p>
            <a:pPr indent="0" lvl="0" marL="0" rtl="0">
              <a:lnSpc>
                <a:spcPct val="115000"/>
              </a:lnSpc>
              <a:spcBef>
                <a:spcPts val="1600"/>
              </a:spcBef>
              <a:spcAft>
                <a:spcPts val="1600"/>
              </a:spcAft>
              <a:buNone/>
            </a:pPr>
            <a:r>
              <a:t/>
            </a:r>
            <a:endParaRPr sz="18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nvSpPr>
        <p:spPr>
          <a:xfrm>
            <a:off x="298050" y="172025"/>
            <a:ext cx="8547900" cy="4619700"/>
          </a:xfrm>
          <a:prstGeom prst="rect">
            <a:avLst/>
          </a:prstGeom>
          <a:noFill/>
          <a:ln>
            <a:noFill/>
          </a:ln>
        </p:spPr>
        <p:txBody>
          <a:bodyPr anchorCtr="0" anchor="t" bIns="91425" lIns="91425" spcFirstLastPara="1" rIns="91425" wrap="square" tIns="91425">
            <a:noAutofit/>
          </a:bodyPr>
          <a:lstStyle/>
          <a:p>
            <a:pPr indent="0" lvl="0" marL="0">
              <a:lnSpc>
                <a:spcPct val="130000"/>
              </a:lnSpc>
              <a:spcBef>
                <a:spcPts val="0"/>
              </a:spcBef>
              <a:spcAft>
                <a:spcPts val="0"/>
              </a:spcAft>
              <a:buNone/>
            </a:pPr>
            <a:r>
              <a:rPr b="1" lang="en" sz="1800">
                <a:solidFill>
                  <a:schemeClr val="dk2"/>
                </a:solidFill>
                <a:latin typeface="Calibri"/>
                <a:ea typeface="Calibri"/>
                <a:cs typeface="Calibri"/>
                <a:sym typeface="Calibri"/>
              </a:rPr>
              <a:t>Camera: </a:t>
            </a:r>
            <a:r>
              <a:rPr lang="en" sz="1800">
                <a:solidFill>
                  <a:schemeClr val="dk2"/>
                </a:solidFill>
                <a:latin typeface="Calibri"/>
                <a:ea typeface="Calibri"/>
                <a:cs typeface="Calibri"/>
                <a:sym typeface="Calibri"/>
              </a:rPr>
              <a:t>Access to device’s camera</a:t>
            </a:r>
            <a:endParaRPr sz="1800">
              <a:solidFill>
                <a:schemeClr val="dk2"/>
              </a:solidFill>
              <a:latin typeface="Calibri"/>
              <a:ea typeface="Calibri"/>
              <a:cs typeface="Calibri"/>
              <a:sym typeface="Calibri"/>
            </a:endParaRPr>
          </a:p>
          <a:p>
            <a:pPr indent="0" lvl="0" marL="0">
              <a:lnSpc>
                <a:spcPct val="130000"/>
              </a:lnSpc>
              <a:spcBef>
                <a:spcPts val="0"/>
              </a:spcBef>
              <a:spcAft>
                <a:spcPts val="0"/>
              </a:spcAft>
              <a:buNone/>
            </a:pPr>
            <a:r>
              <a:rPr b="1" lang="en" sz="1800">
                <a:solidFill>
                  <a:schemeClr val="dk2"/>
                </a:solidFill>
                <a:latin typeface="Calibri"/>
                <a:ea typeface="Calibri"/>
                <a:cs typeface="Calibri"/>
                <a:sym typeface="Calibri"/>
              </a:rPr>
              <a:t>Microphone: </a:t>
            </a:r>
            <a:r>
              <a:rPr lang="en" sz="1800">
                <a:solidFill>
                  <a:schemeClr val="dk2"/>
                </a:solidFill>
                <a:latin typeface="Calibri"/>
                <a:ea typeface="Calibri"/>
                <a:cs typeface="Calibri"/>
                <a:sym typeface="Calibri"/>
              </a:rPr>
              <a:t>Access to device’s Microphone</a:t>
            </a:r>
            <a:endParaRPr sz="1800">
              <a:solidFill>
                <a:schemeClr val="dk2"/>
              </a:solidFill>
              <a:latin typeface="Calibri"/>
              <a:ea typeface="Calibri"/>
              <a:cs typeface="Calibri"/>
              <a:sym typeface="Calibri"/>
            </a:endParaRPr>
          </a:p>
          <a:p>
            <a:pPr indent="0" lvl="0" marL="0">
              <a:lnSpc>
                <a:spcPct val="130000"/>
              </a:lnSpc>
              <a:spcBef>
                <a:spcPts val="0"/>
              </a:spcBef>
              <a:spcAft>
                <a:spcPts val="0"/>
              </a:spcAft>
              <a:buNone/>
            </a:pPr>
            <a:r>
              <a:rPr b="1" lang="en" sz="1800">
                <a:solidFill>
                  <a:schemeClr val="dk2"/>
                </a:solidFill>
                <a:latin typeface="Calibri"/>
                <a:ea typeface="Calibri"/>
                <a:cs typeface="Calibri"/>
                <a:sym typeface="Calibri"/>
              </a:rPr>
              <a:t>Device ID: </a:t>
            </a:r>
            <a:r>
              <a:rPr lang="en" sz="1800">
                <a:solidFill>
                  <a:schemeClr val="dk2"/>
                </a:solidFill>
                <a:latin typeface="Calibri"/>
                <a:ea typeface="Calibri"/>
                <a:cs typeface="Calibri"/>
                <a:sym typeface="Calibri"/>
              </a:rPr>
              <a:t>Permission to keep track to the device ID on the user’s phone</a:t>
            </a:r>
            <a:endParaRPr sz="1800">
              <a:solidFill>
                <a:schemeClr val="dk2"/>
              </a:solidFill>
              <a:latin typeface="Calibri"/>
              <a:ea typeface="Calibri"/>
              <a:cs typeface="Calibri"/>
              <a:sym typeface="Calibri"/>
            </a:endParaRPr>
          </a:p>
          <a:p>
            <a:pPr indent="0" lvl="0" marL="0">
              <a:lnSpc>
                <a:spcPct val="130000"/>
              </a:lnSpc>
              <a:spcBef>
                <a:spcPts val="0"/>
              </a:spcBef>
              <a:spcAft>
                <a:spcPts val="0"/>
              </a:spcAft>
              <a:buNone/>
            </a:pPr>
            <a:r>
              <a:rPr b="1" lang="en" sz="1800">
                <a:solidFill>
                  <a:schemeClr val="dk2"/>
                </a:solidFill>
                <a:latin typeface="Calibri"/>
                <a:ea typeface="Calibri"/>
                <a:cs typeface="Calibri"/>
                <a:sym typeface="Calibri"/>
              </a:rPr>
              <a:t>Calendar: </a:t>
            </a:r>
            <a:r>
              <a:rPr lang="en" sz="1800">
                <a:solidFill>
                  <a:schemeClr val="dk2"/>
                </a:solidFill>
                <a:latin typeface="Calibri"/>
                <a:ea typeface="Calibri"/>
                <a:cs typeface="Calibri"/>
                <a:sym typeface="Calibri"/>
              </a:rPr>
              <a:t>Permission to modify/read/send emails about events</a:t>
            </a:r>
            <a:endParaRPr sz="1800">
              <a:solidFill>
                <a:schemeClr val="dk2"/>
              </a:solidFill>
              <a:latin typeface="Calibri"/>
              <a:ea typeface="Calibri"/>
              <a:cs typeface="Calibri"/>
              <a:sym typeface="Calibri"/>
            </a:endParaRPr>
          </a:p>
          <a:p>
            <a:pPr indent="0" lvl="0" marL="0">
              <a:lnSpc>
                <a:spcPct val="130000"/>
              </a:lnSpc>
              <a:spcBef>
                <a:spcPts val="0"/>
              </a:spcBef>
              <a:spcAft>
                <a:spcPts val="0"/>
              </a:spcAft>
              <a:buNone/>
            </a:pPr>
            <a:r>
              <a:rPr b="1" lang="en" sz="1800">
                <a:solidFill>
                  <a:schemeClr val="dk2"/>
                </a:solidFill>
                <a:latin typeface="Calibri"/>
                <a:ea typeface="Calibri"/>
                <a:cs typeface="Calibri"/>
                <a:sym typeface="Calibri"/>
              </a:rPr>
              <a:t>Network: </a:t>
            </a:r>
            <a:r>
              <a:rPr lang="en" sz="1800">
                <a:solidFill>
                  <a:schemeClr val="dk2"/>
                </a:solidFill>
                <a:latin typeface="Calibri"/>
                <a:ea typeface="Calibri"/>
                <a:cs typeface="Calibri"/>
                <a:sym typeface="Calibri"/>
              </a:rPr>
              <a:t>Permission to transfer data from networks and track what networks and when</a:t>
            </a:r>
            <a:endParaRPr sz="1800">
              <a:solidFill>
                <a:schemeClr val="dk2"/>
              </a:solidFill>
              <a:latin typeface="Calibri"/>
              <a:ea typeface="Calibri"/>
              <a:cs typeface="Calibri"/>
              <a:sym typeface="Calibri"/>
            </a:endParaRPr>
          </a:p>
          <a:p>
            <a:pPr indent="0" lvl="0" marL="0">
              <a:lnSpc>
                <a:spcPct val="130000"/>
              </a:lnSpc>
              <a:spcBef>
                <a:spcPts val="0"/>
              </a:spcBef>
              <a:spcAft>
                <a:spcPts val="0"/>
              </a:spcAft>
              <a:buNone/>
            </a:pPr>
            <a:r>
              <a:rPr b="1" lang="en" sz="1800">
                <a:solidFill>
                  <a:schemeClr val="dk2"/>
                </a:solidFill>
                <a:latin typeface="Calibri"/>
                <a:ea typeface="Calibri"/>
                <a:cs typeface="Calibri"/>
                <a:sym typeface="Calibri"/>
              </a:rPr>
              <a:t>Bluetooth: </a:t>
            </a:r>
            <a:r>
              <a:rPr lang="en" sz="1800">
                <a:solidFill>
                  <a:schemeClr val="dk2"/>
                </a:solidFill>
                <a:latin typeface="Calibri"/>
                <a:ea typeface="Calibri"/>
                <a:cs typeface="Calibri"/>
                <a:sym typeface="Calibri"/>
              </a:rPr>
              <a:t>The right to communicate with bluetooth devices</a:t>
            </a:r>
            <a:endParaRPr sz="1800">
              <a:solidFill>
                <a:schemeClr val="dk2"/>
              </a:solidFill>
              <a:latin typeface="Calibri"/>
              <a:ea typeface="Calibri"/>
              <a:cs typeface="Calibri"/>
              <a:sym typeface="Calibri"/>
            </a:endParaRPr>
          </a:p>
          <a:p>
            <a:pPr indent="0" lvl="0" marL="0">
              <a:lnSpc>
                <a:spcPct val="130000"/>
              </a:lnSpc>
              <a:spcBef>
                <a:spcPts val="0"/>
              </a:spcBef>
              <a:spcAft>
                <a:spcPts val="0"/>
              </a:spcAft>
              <a:buNone/>
            </a:pPr>
            <a:r>
              <a:rPr b="1" lang="en" sz="1800">
                <a:solidFill>
                  <a:schemeClr val="dk2"/>
                </a:solidFill>
                <a:latin typeface="Calibri"/>
                <a:ea typeface="Calibri"/>
                <a:cs typeface="Calibri"/>
                <a:sym typeface="Calibri"/>
              </a:rPr>
              <a:t>SysTool: </a:t>
            </a:r>
            <a:r>
              <a:rPr lang="en" sz="1800">
                <a:solidFill>
                  <a:schemeClr val="dk2"/>
                </a:solidFill>
                <a:latin typeface="Calibri"/>
                <a:ea typeface="Calibri"/>
                <a:cs typeface="Calibri"/>
                <a:sym typeface="Calibri"/>
              </a:rPr>
              <a:t>Allowed rights to system calls on low level basis</a:t>
            </a:r>
            <a:endParaRPr sz="1800">
              <a:solidFill>
                <a:schemeClr val="dk2"/>
              </a:solidFill>
              <a:latin typeface="Calibri"/>
              <a:ea typeface="Calibri"/>
              <a:cs typeface="Calibri"/>
              <a:sym typeface="Calibri"/>
            </a:endParaRPr>
          </a:p>
          <a:p>
            <a:pPr indent="0" lvl="0" marL="0">
              <a:lnSpc>
                <a:spcPct val="130000"/>
              </a:lnSpc>
              <a:spcBef>
                <a:spcPts val="0"/>
              </a:spcBef>
              <a:spcAft>
                <a:spcPts val="0"/>
              </a:spcAft>
              <a:buNone/>
            </a:pPr>
            <a:r>
              <a:rPr b="1" lang="en" sz="1800">
                <a:solidFill>
                  <a:schemeClr val="dk2"/>
                </a:solidFill>
                <a:latin typeface="Calibri"/>
                <a:ea typeface="Calibri"/>
                <a:cs typeface="Calibri"/>
                <a:sym typeface="Calibri"/>
              </a:rPr>
              <a:t>UI: </a:t>
            </a:r>
            <a:r>
              <a:rPr lang="en" sz="1800">
                <a:solidFill>
                  <a:schemeClr val="dk2"/>
                </a:solidFill>
                <a:latin typeface="Calibri"/>
                <a:ea typeface="Calibri"/>
                <a:cs typeface="Calibri"/>
                <a:sym typeface="Calibri"/>
              </a:rPr>
              <a:t>Access to cover up other apps running on the device</a:t>
            </a:r>
            <a:endParaRPr sz="1800">
              <a:solidFill>
                <a:schemeClr val="dk2"/>
              </a:solidFill>
              <a:latin typeface="Calibri"/>
              <a:ea typeface="Calibri"/>
              <a:cs typeface="Calibri"/>
              <a:sym typeface="Calibri"/>
            </a:endParaRPr>
          </a:p>
          <a:p>
            <a:pPr indent="0" lvl="0" marL="0">
              <a:lnSpc>
                <a:spcPct val="130000"/>
              </a:lnSpc>
              <a:spcBef>
                <a:spcPts val="0"/>
              </a:spcBef>
              <a:spcAft>
                <a:spcPts val="0"/>
              </a:spcAft>
              <a:buNone/>
            </a:pPr>
            <a:r>
              <a:rPr b="1" lang="en" sz="1800">
                <a:solidFill>
                  <a:schemeClr val="dk2"/>
                </a:solidFill>
                <a:latin typeface="Calibri"/>
                <a:ea typeface="Calibri"/>
                <a:cs typeface="Calibri"/>
                <a:sym typeface="Calibri"/>
              </a:rPr>
              <a:t>Battery: </a:t>
            </a:r>
            <a:r>
              <a:rPr lang="en" sz="1800">
                <a:solidFill>
                  <a:schemeClr val="dk2"/>
                </a:solidFill>
                <a:latin typeface="Calibri"/>
                <a:ea typeface="Calibri"/>
                <a:cs typeface="Calibri"/>
                <a:sym typeface="Calibri"/>
              </a:rPr>
              <a:t>Permission to track battery information and control battery settings</a:t>
            </a:r>
            <a:endParaRPr sz="1800">
              <a:solidFill>
                <a:schemeClr val="dk2"/>
              </a:solidFill>
              <a:latin typeface="Calibri"/>
              <a:ea typeface="Calibri"/>
              <a:cs typeface="Calibri"/>
              <a:sym typeface="Calibri"/>
            </a:endParaRPr>
          </a:p>
          <a:p>
            <a:pPr indent="0" lvl="0" marL="0">
              <a:lnSpc>
                <a:spcPct val="130000"/>
              </a:lnSpc>
              <a:spcBef>
                <a:spcPts val="0"/>
              </a:spcBef>
              <a:spcAft>
                <a:spcPts val="0"/>
              </a:spcAft>
              <a:buNone/>
            </a:pPr>
            <a:r>
              <a:rPr b="1" lang="en" sz="1800">
                <a:solidFill>
                  <a:schemeClr val="dk2"/>
                </a:solidFill>
                <a:latin typeface="Calibri"/>
                <a:ea typeface="Calibri"/>
                <a:cs typeface="Calibri"/>
                <a:sym typeface="Calibri"/>
              </a:rPr>
              <a:t>In-App Purchases: </a:t>
            </a:r>
            <a:r>
              <a:rPr lang="en" sz="1800">
                <a:solidFill>
                  <a:schemeClr val="dk2"/>
                </a:solidFill>
                <a:latin typeface="Calibri"/>
                <a:ea typeface="Calibri"/>
                <a:cs typeface="Calibri"/>
                <a:sym typeface="Calibri"/>
              </a:rPr>
              <a:t>Ability to give/store credit card information to purchase goods/services</a:t>
            </a:r>
            <a:endParaRPr sz="1800">
              <a:solidFill>
                <a:schemeClr val="dk2"/>
              </a:solidFill>
              <a:latin typeface="Calibri"/>
              <a:ea typeface="Calibri"/>
              <a:cs typeface="Calibri"/>
              <a:sym typeface="Calibri"/>
            </a:endParaRPr>
          </a:p>
          <a:p>
            <a:pPr indent="0" lvl="0" marL="0">
              <a:lnSpc>
                <a:spcPct val="130000"/>
              </a:lnSpc>
              <a:spcBef>
                <a:spcPts val="0"/>
              </a:spcBef>
              <a:spcAft>
                <a:spcPts val="0"/>
              </a:spcAft>
              <a:buNone/>
            </a:pPr>
            <a:r>
              <a:rPr b="1" lang="en" sz="1800">
                <a:solidFill>
                  <a:schemeClr val="dk2"/>
                </a:solidFill>
                <a:latin typeface="Calibri"/>
                <a:ea typeface="Calibri"/>
                <a:cs typeface="Calibri"/>
                <a:sym typeface="Calibri"/>
              </a:rPr>
              <a:t>Google Play Services: </a:t>
            </a:r>
            <a:r>
              <a:rPr lang="en" sz="1800">
                <a:solidFill>
                  <a:schemeClr val="dk2"/>
                </a:solidFill>
                <a:latin typeface="Calibri"/>
                <a:ea typeface="Calibri"/>
                <a:cs typeface="Calibri"/>
                <a:sym typeface="Calibri"/>
              </a:rPr>
              <a:t> Access to set a advertising ID to the specific user’s account</a:t>
            </a:r>
            <a:endParaRPr sz="1800">
              <a:solidFill>
                <a:schemeClr val="dk2"/>
              </a:solidFill>
              <a:latin typeface="Calibri"/>
              <a:ea typeface="Calibri"/>
              <a:cs typeface="Calibri"/>
              <a:sym typeface="Calibri"/>
            </a:endParaRPr>
          </a:p>
          <a:p>
            <a:pPr indent="0" lvl="0" marL="0">
              <a:lnSpc>
                <a:spcPct val="130000"/>
              </a:lnSpc>
              <a:spcBef>
                <a:spcPts val="0"/>
              </a:spcBef>
              <a:spcAft>
                <a:spcPts val="0"/>
              </a:spcAft>
              <a:buNone/>
            </a:pPr>
            <a:r>
              <a:rPr b="1" lang="en" sz="1800">
                <a:solidFill>
                  <a:schemeClr val="dk2"/>
                </a:solidFill>
                <a:latin typeface="Calibri"/>
                <a:ea typeface="Calibri"/>
                <a:cs typeface="Calibri"/>
                <a:sym typeface="Calibri"/>
              </a:rPr>
              <a:t>Other: </a:t>
            </a:r>
            <a:r>
              <a:rPr lang="en" sz="1800">
                <a:solidFill>
                  <a:schemeClr val="dk2"/>
                </a:solidFill>
                <a:latin typeface="Calibri"/>
                <a:ea typeface="Calibri"/>
                <a:cs typeface="Calibri"/>
                <a:sym typeface="Calibri"/>
              </a:rPr>
              <a:t>Permission to access wall paper sizes, flashlight, IR, audio, shortcuts</a:t>
            </a:r>
            <a:endParaRPr sz="1800">
              <a:solidFill>
                <a:schemeClr val="dk2"/>
              </a:solidFill>
              <a:latin typeface="Calibri"/>
              <a:ea typeface="Calibri"/>
              <a:cs typeface="Calibri"/>
              <a:sym typeface="Calibri"/>
            </a:endParaRPr>
          </a:p>
          <a:p>
            <a:pPr indent="0" lvl="0" marL="0">
              <a:lnSpc>
                <a:spcPct val="130000"/>
              </a:lnSpc>
              <a:spcBef>
                <a:spcPts val="0"/>
              </a:spcBef>
              <a:spcAft>
                <a:spcPts val="0"/>
              </a:spcAft>
              <a:buNone/>
            </a:pPr>
            <a:r>
              <a:t/>
            </a:r>
            <a:endParaRPr b="1" sz="1800">
              <a:solidFill>
                <a:schemeClr val="dk2"/>
              </a:solidFill>
              <a:latin typeface="Calibri"/>
              <a:ea typeface="Calibri"/>
              <a:cs typeface="Calibri"/>
              <a:sym typeface="Calibri"/>
            </a:endParaRPr>
          </a:p>
          <a:p>
            <a:pPr indent="0" lvl="0" marL="0">
              <a:spcBef>
                <a:spcPts val="0"/>
              </a:spcBef>
              <a:spcAft>
                <a:spcPts val="0"/>
              </a:spcAft>
              <a:buNone/>
            </a:pPr>
            <a:r>
              <a:t/>
            </a:r>
            <a:endParaRPr b="1" sz="18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USER: Any permission that serves the main functionality of the application          (ex: Google Maps and using the GPS)</a:t>
            </a:r>
            <a:endParaRPr sz="1800"/>
          </a:p>
          <a:p>
            <a:pPr indent="0" lvl="0" marL="0" algn="ctr">
              <a:spcBef>
                <a:spcPts val="1600"/>
              </a:spcBef>
              <a:spcAft>
                <a:spcPts val="0"/>
              </a:spcAft>
              <a:buNone/>
            </a:pPr>
            <a:r>
              <a:rPr lang="en" sz="1800"/>
              <a:t>VENDOR: Any permission that does not serve the main functionality of the application. (ex Facebook keeping track of App History)</a:t>
            </a:r>
            <a:endParaRPr sz="1800"/>
          </a:p>
          <a:p>
            <a:pPr indent="0" lvl="0" marL="0" algn="ctr">
              <a:spcBef>
                <a:spcPts val="1600"/>
              </a:spcBef>
              <a:spcAft>
                <a:spcPts val="1600"/>
              </a:spcAft>
              <a:buNone/>
            </a:pPr>
            <a:r>
              <a:rPr lang="en" sz="1800"/>
              <a:t>AMBIGUOUS: Any permission that is either optional or has the potential to be used maliciously. (ex: any access to SD cards or In app purchases)</a:t>
            </a:r>
            <a:endParaRPr sz="1800"/>
          </a:p>
        </p:txBody>
      </p:sp>
      <p:sp>
        <p:nvSpPr>
          <p:cNvPr id="174" name="Shape 174"/>
          <p:cNvSpPr txBox="1"/>
          <p:nvPr>
            <p:ph type="title"/>
          </p:nvPr>
        </p:nvSpPr>
        <p:spPr>
          <a:xfrm>
            <a:off x="1370400" y="427500"/>
            <a:ext cx="6129300" cy="69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3600">
                <a:solidFill>
                  <a:schemeClr val="dk2"/>
                </a:solidFill>
                <a:latin typeface="Calibri"/>
                <a:ea typeface="Calibri"/>
                <a:cs typeface="Calibri"/>
                <a:sym typeface="Calibri"/>
              </a:rPr>
              <a:t>Permissions Beneficiary Classifications</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1" name="Shape 181"/>
          <p:cNvPicPr preferRelativeResize="0"/>
          <p:nvPr/>
        </p:nvPicPr>
        <p:blipFill>
          <a:blip r:embed="rId3">
            <a:alphaModFix/>
          </a:blip>
          <a:stretch>
            <a:fillRect/>
          </a:stretch>
        </p:blipFill>
        <p:spPr>
          <a:xfrm>
            <a:off x="819150" y="204650"/>
            <a:ext cx="7452501" cy="4734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