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85" r:id="rId3"/>
    <p:sldId id="292" r:id="rId4"/>
    <p:sldId id="279" r:id="rId5"/>
    <p:sldId id="293" r:id="rId6"/>
    <p:sldId id="257" r:id="rId7"/>
    <p:sldId id="294" r:id="rId8"/>
    <p:sldId id="295" r:id="rId9"/>
    <p:sldId id="296" r:id="rId10"/>
    <p:sldId id="297" r:id="rId11"/>
    <p:sldId id="274" r:id="rId12"/>
    <p:sldId id="258" r:id="rId13"/>
    <p:sldId id="275" r:id="rId14"/>
    <p:sldId id="259" r:id="rId15"/>
    <p:sldId id="318" r:id="rId16"/>
    <p:sldId id="277" r:id="rId17"/>
    <p:sldId id="260" r:id="rId18"/>
    <p:sldId id="278" r:id="rId19"/>
    <p:sldId id="299" r:id="rId20"/>
    <p:sldId id="303" r:id="rId21"/>
    <p:sldId id="290" r:id="rId22"/>
    <p:sldId id="304" r:id="rId23"/>
    <p:sldId id="280" r:id="rId24"/>
    <p:sldId id="281" r:id="rId25"/>
    <p:sldId id="291" r:id="rId26"/>
    <p:sldId id="263" r:id="rId27"/>
    <p:sldId id="264" r:id="rId28"/>
    <p:sldId id="282" r:id="rId29"/>
    <p:sldId id="319" r:id="rId30"/>
    <p:sldId id="267" r:id="rId31"/>
    <p:sldId id="283" r:id="rId32"/>
    <p:sldId id="286" r:id="rId33"/>
    <p:sldId id="265" r:id="rId34"/>
    <p:sldId id="288" r:id="rId35"/>
    <p:sldId id="289" r:id="rId36"/>
    <p:sldId id="271" r:id="rId37"/>
    <p:sldId id="266" r:id="rId38"/>
    <p:sldId id="312" r:id="rId39"/>
    <p:sldId id="313" r:id="rId40"/>
    <p:sldId id="308" r:id="rId41"/>
    <p:sldId id="309" r:id="rId42"/>
    <p:sldId id="310" r:id="rId43"/>
    <p:sldId id="315" r:id="rId44"/>
    <p:sldId id="314" r:id="rId45"/>
    <p:sldId id="28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 autoAdjust="0"/>
    <p:restoredTop sz="94663"/>
  </p:normalViewPr>
  <p:slideViewPr>
    <p:cSldViewPr snapToGrid="0">
      <p:cViewPr varScale="1">
        <p:scale>
          <a:sx n="92" d="100"/>
          <a:sy n="92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984A-17F0-4BBF-95DA-DC7F0E68EF50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43FA-3908-4E06-B375-B504A77E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43FA-3908-4E06-B375-B504A77ECC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43FA-3908-4E06-B375-B504A77ECC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43FA-3908-4E06-B375-B504A77ECC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s://www.wpi.edu/sites/default/files/inline-image/Offices/Marketing-Communications/WPI_Inst_Prim_FulCl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96" y="5008943"/>
            <a:ext cx="2216381" cy="171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6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https://www.wpi.edu/sites/default/files/inline-image/Offices/Marketing-Communications/WPI_Inst_Prim_FulCl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823" y="6198393"/>
            <a:ext cx="881407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1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7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9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25-Nov-2019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Simultaneous Localization and Mapping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3584-F0B0-4AB6-A604-03C42AC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0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3.png"/><Relationship Id="rId1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Simultaneous Localization and 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4" y="6412020"/>
            <a:ext cx="786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*Original presentation by </a:t>
            </a:r>
            <a:r>
              <a:rPr lang="en-US" dirty="0" err="1"/>
              <a:t>Benzun</a:t>
            </a:r>
            <a:r>
              <a:rPr lang="en-US" dirty="0"/>
              <a:t> Wisely </a:t>
            </a:r>
            <a:r>
              <a:rPr lang="en-US" dirty="0" err="1"/>
              <a:t>Babu</a:t>
            </a:r>
            <a:r>
              <a:rPr lang="en-US" dirty="0"/>
              <a:t> presented in fall 2016</a:t>
            </a:r>
          </a:p>
        </p:txBody>
      </p:sp>
    </p:spTree>
    <p:extLst>
      <p:ext uri="{BB962C8B-B14F-4D97-AF65-F5344CB8AC3E}">
        <p14:creationId xmlns:p14="http://schemas.microsoft.com/office/powerpoint/2010/main" val="96762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647870" cy="242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70075"/>
            <a:ext cx="10676907" cy="237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57" y="1840369"/>
            <a:ext cx="10718808" cy="366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10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672513" y="44450"/>
            <a:ext cx="1879810" cy="584775"/>
          </a:xfrm>
          <a:prstGeom prst="rect">
            <a:avLst/>
          </a:prstGeom>
          <a:solidFill>
            <a:srgbClr val="B8B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altLang="en-US" sz="1600" dirty="0">
                <a:solidFill>
                  <a:schemeClr val="folHlink"/>
                </a:solidFill>
              </a:rPr>
              <a:t>z</a:t>
            </a:r>
            <a:r>
              <a:rPr lang="en-US" altLang="en-US" sz="1600" dirty="0">
                <a:solidFill>
                  <a:schemeClr val="folHlink"/>
                </a:solidFill>
              </a:rPr>
              <a:t>  = observation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altLang="en-US" sz="1600" i="1" dirty="0">
                <a:solidFill>
                  <a:schemeClr val="folHlink"/>
                </a:solidFill>
              </a:rPr>
              <a:t>x</a:t>
            </a:r>
            <a:r>
              <a:rPr lang="en-US" altLang="en-US" sz="1600" dirty="0">
                <a:solidFill>
                  <a:schemeClr val="folHlink"/>
                </a:solidFill>
              </a:rPr>
              <a:t>  = state</a:t>
            </a:r>
          </a:p>
        </p:txBody>
      </p:sp>
    </p:spTree>
    <p:extLst>
      <p:ext uri="{BB962C8B-B14F-4D97-AF65-F5344CB8AC3E}">
        <p14:creationId xmlns:p14="http://schemas.microsoft.com/office/powerpoint/2010/main" val="345473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Where am I in the world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Robot observations 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] and robot belief about location 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Assume map of world is </a:t>
                </a:r>
                <a:r>
                  <a:rPr lang="en-US" b="1" dirty="0"/>
                  <a:t>perfectly known!</a:t>
                </a:r>
                <a:endParaRPr lang="en-US" dirty="0"/>
              </a:p>
              <a:p>
                <a:r>
                  <a:rPr lang="en-US" dirty="0"/>
                  <a:t>Example: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91" y="3800083"/>
            <a:ext cx="7663038" cy="255015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904764" y="4555221"/>
            <a:ext cx="3749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11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974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does the world look like?</a:t>
                </a:r>
              </a:p>
              <a:p>
                <a:r>
                  <a:rPr lang="en-US" dirty="0"/>
                  <a:t>Image observations to generate the 3D geometry of the world</a:t>
                </a:r>
              </a:p>
              <a:p>
                <a:r>
                  <a:rPr lang="en-US" dirty="0"/>
                  <a:t>Assume robot’s position 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perfectly known!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9" name="Picture 8" descr="A002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20692" y="4127508"/>
            <a:ext cx="1825625" cy="1216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005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968" y="4128993"/>
            <a:ext cx="1825625" cy="1216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006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44" y="4130661"/>
            <a:ext cx="1825625" cy="1216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007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01" y="4127509"/>
            <a:ext cx="1825625" cy="1216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008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363" y="4121136"/>
            <a:ext cx="1825625" cy="1216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12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411187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does the world look like?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Image observations[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] to generate the 3D geometry of the world 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]</a:t>
                </a:r>
                <a:endParaRPr lang="en-US" b="1" dirty="0"/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876802" y="3117189"/>
            <a:ext cx="2235201" cy="1176338"/>
            <a:chOff x="1993" y="719"/>
            <a:chExt cx="1408" cy="741"/>
          </a:xfrm>
        </p:grpSpPr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1993" y="941"/>
              <a:ext cx="516" cy="216"/>
            </a:xfrm>
            <a:custGeom>
              <a:avLst/>
              <a:gdLst>
                <a:gd name="T0" fmla="*/ 52 w 516"/>
                <a:gd name="T1" fmla="*/ 216 h 216"/>
                <a:gd name="T2" fmla="*/ 0 w 516"/>
                <a:gd name="T3" fmla="*/ 216 h 216"/>
                <a:gd name="T4" fmla="*/ 224 w 516"/>
                <a:gd name="T5" fmla="*/ 0 h 216"/>
                <a:gd name="T6" fmla="*/ 516 w 516"/>
                <a:gd name="T7" fmla="*/ 0 h 216"/>
                <a:gd name="T8" fmla="*/ 509 w 516"/>
                <a:gd name="T9" fmla="*/ 216 h 216"/>
                <a:gd name="T10" fmla="*/ 52 w 516"/>
                <a:gd name="T1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216">
                  <a:moveTo>
                    <a:pt x="52" y="216"/>
                  </a:moveTo>
                  <a:lnTo>
                    <a:pt x="0" y="216"/>
                  </a:lnTo>
                  <a:lnTo>
                    <a:pt x="224" y="0"/>
                  </a:lnTo>
                  <a:lnTo>
                    <a:pt x="516" y="0"/>
                  </a:lnTo>
                  <a:lnTo>
                    <a:pt x="509" y="216"/>
                  </a:lnTo>
                  <a:lnTo>
                    <a:pt x="52" y="216"/>
                  </a:lnTo>
                  <a:close/>
                </a:path>
              </a:pathLst>
            </a:custGeom>
            <a:solidFill>
              <a:srgbClr val="CC3300"/>
            </a:solidFill>
            <a:ln w="12700" cap="flat" cmpd="sng">
              <a:prstDash val="solid"/>
              <a:round/>
              <a:headEnd type="none" w="sm" len="sm"/>
              <a:tailEnd type="none" w="sm" len="sm"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2506" y="956"/>
              <a:ext cx="882" cy="503"/>
            </a:xfrm>
            <a:prstGeom prst="rect">
              <a:avLst/>
            </a:prstGeom>
            <a:solidFill>
              <a:schemeClr val="bg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AutoShape 8"/>
            <p:cNvSpPr>
              <a:spLocks noChangeArrowheads="1"/>
            </p:cNvSpPr>
            <p:nvPr/>
          </p:nvSpPr>
          <p:spPr bwMode="auto">
            <a:xfrm flipV="1">
              <a:off x="2481" y="719"/>
              <a:ext cx="920" cy="23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001" y="1006"/>
              <a:ext cx="105" cy="150"/>
            </a:xfrm>
            <a:prstGeom prst="rect">
              <a:avLst/>
            </a:prstGeom>
            <a:solidFill>
              <a:srgbClr val="CC33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218" y="1011"/>
              <a:ext cx="105" cy="150"/>
            </a:xfrm>
            <a:prstGeom prst="rect">
              <a:avLst/>
            </a:prstGeom>
            <a:solidFill>
              <a:srgbClr val="CC33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2578" y="1008"/>
              <a:ext cx="105" cy="150"/>
            </a:xfrm>
            <a:prstGeom prst="rect">
              <a:avLst/>
            </a:prstGeom>
            <a:solidFill>
              <a:srgbClr val="CC33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2779" y="1232"/>
              <a:ext cx="135" cy="218"/>
            </a:xfrm>
            <a:prstGeom prst="rect">
              <a:avLst/>
            </a:prstGeom>
            <a:solidFill>
              <a:srgbClr val="CC330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598" y="1009"/>
              <a:ext cx="60" cy="150"/>
            </a:xfrm>
            <a:prstGeom prst="rect">
              <a:avLst/>
            </a:prstGeom>
            <a:solidFill>
              <a:schemeClr val="tx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3024" y="1012"/>
              <a:ext cx="60" cy="142"/>
            </a:xfrm>
            <a:prstGeom prst="rect">
              <a:avLst/>
            </a:prstGeom>
            <a:solidFill>
              <a:schemeClr val="tx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240" y="1018"/>
              <a:ext cx="60" cy="142"/>
            </a:xfrm>
            <a:prstGeom prst="rect">
              <a:avLst/>
            </a:prstGeom>
            <a:solidFill>
              <a:schemeClr val="tx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1"/>
              </a:extrusionClr>
              <a:contourClr>
                <a:schemeClr val="tx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047" y="1161"/>
              <a:ext cx="457" cy="299"/>
            </a:xfrm>
            <a:prstGeom prst="rect">
              <a:avLst/>
            </a:prstGeom>
            <a:solidFill>
              <a:schemeClr val="bg1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2" name="Group 61"/>
            <p:cNvGrpSpPr>
              <a:grpSpLocks/>
            </p:cNvGrpSpPr>
            <p:nvPr/>
          </p:nvGrpSpPr>
          <p:grpSpPr bwMode="auto">
            <a:xfrm>
              <a:off x="2232" y="1224"/>
              <a:ext cx="105" cy="150"/>
              <a:chOff x="3014" y="1615"/>
              <a:chExt cx="105" cy="150"/>
            </a:xfrm>
          </p:grpSpPr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3014" y="1615"/>
                <a:ext cx="105" cy="150"/>
              </a:xfrm>
              <a:prstGeom prst="rect">
                <a:avLst/>
              </a:prstGeom>
              <a:solidFill>
                <a:srgbClr val="CC3300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CC3300"/>
                </a:extrusionClr>
                <a:contourClr>
                  <a:srgbClr val="CC33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3035" y="1621"/>
                <a:ext cx="60" cy="142"/>
              </a:xfrm>
              <a:prstGeom prst="rect">
                <a:avLst/>
              </a:prstGeom>
              <a:solidFill>
                <a:schemeClr val="tx1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tx1"/>
                </a:extrusionClr>
                <a:contourClr>
                  <a:schemeClr val="tx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3221" y="1230"/>
              <a:ext cx="105" cy="150"/>
              <a:chOff x="3011" y="1224"/>
              <a:chExt cx="105" cy="150"/>
            </a:xfrm>
          </p:grpSpPr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3011" y="1224"/>
                <a:ext cx="105" cy="150"/>
              </a:xfrm>
              <a:prstGeom prst="rect">
                <a:avLst/>
              </a:prstGeom>
              <a:solidFill>
                <a:srgbClr val="CC3300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CC3300"/>
                </a:extrusionClr>
                <a:contourClr>
                  <a:srgbClr val="CC33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3035" y="1231"/>
                <a:ext cx="60" cy="142"/>
              </a:xfrm>
              <a:prstGeom prst="rect">
                <a:avLst/>
              </a:prstGeom>
              <a:solidFill>
                <a:schemeClr val="tx1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tx1"/>
                </a:extrusionClr>
                <a:contourClr>
                  <a:schemeClr val="tx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64" name="Group 63"/>
            <p:cNvGrpSpPr>
              <a:grpSpLocks/>
            </p:cNvGrpSpPr>
            <p:nvPr/>
          </p:nvGrpSpPr>
          <p:grpSpPr bwMode="auto">
            <a:xfrm>
              <a:off x="3008" y="1233"/>
              <a:ext cx="105" cy="150"/>
              <a:chOff x="3011" y="1224"/>
              <a:chExt cx="105" cy="150"/>
            </a:xfrm>
          </p:grpSpPr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3011" y="1224"/>
                <a:ext cx="105" cy="150"/>
              </a:xfrm>
              <a:prstGeom prst="rect">
                <a:avLst/>
              </a:prstGeom>
              <a:solidFill>
                <a:srgbClr val="CC3300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CC3300"/>
                </a:extrusionClr>
                <a:contourClr>
                  <a:srgbClr val="CC33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3035" y="1231"/>
                <a:ext cx="60" cy="142"/>
              </a:xfrm>
              <a:prstGeom prst="rect">
                <a:avLst/>
              </a:prstGeom>
              <a:solidFill>
                <a:schemeClr val="tx1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tx1"/>
                </a:extrusionClr>
                <a:contourClr>
                  <a:schemeClr val="tx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2579" y="1230"/>
              <a:ext cx="105" cy="150"/>
              <a:chOff x="3011" y="1224"/>
              <a:chExt cx="105" cy="150"/>
            </a:xfrm>
          </p:grpSpPr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3011" y="1224"/>
                <a:ext cx="105" cy="150"/>
              </a:xfrm>
              <a:prstGeom prst="rect">
                <a:avLst/>
              </a:prstGeom>
              <a:solidFill>
                <a:srgbClr val="CC3300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CC3300"/>
                </a:extrusionClr>
                <a:contourClr>
                  <a:srgbClr val="CC33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3035" y="1231"/>
                <a:ext cx="60" cy="142"/>
              </a:xfrm>
              <a:prstGeom prst="rect">
                <a:avLst/>
              </a:prstGeom>
              <a:solidFill>
                <a:schemeClr val="tx1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tx1"/>
                </a:extrusionClr>
                <a:contourClr>
                  <a:schemeClr val="tx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66" name="Group 65"/>
            <p:cNvGrpSpPr>
              <a:grpSpLocks/>
            </p:cNvGrpSpPr>
            <p:nvPr/>
          </p:nvGrpSpPr>
          <p:grpSpPr bwMode="auto">
            <a:xfrm>
              <a:off x="2792" y="1008"/>
              <a:ext cx="105" cy="150"/>
              <a:chOff x="3011" y="1224"/>
              <a:chExt cx="105" cy="150"/>
            </a:xfrm>
          </p:grpSpPr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011" y="1224"/>
                <a:ext cx="105" cy="150"/>
              </a:xfrm>
              <a:prstGeom prst="rect">
                <a:avLst/>
              </a:prstGeom>
              <a:solidFill>
                <a:srgbClr val="CC3300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CC3300"/>
                </a:extrusionClr>
                <a:contourClr>
                  <a:srgbClr val="CC330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3035" y="1231"/>
                <a:ext cx="60" cy="142"/>
              </a:xfrm>
              <a:prstGeom prst="rect">
                <a:avLst/>
              </a:prstGeom>
              <a:solidFill>
                <a:schemeClr val="tx1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tx1"/>
                </a:extrusionClr>
                <a:contourClr>
                  <a:schemeClr val="tx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876802" y="3117189"/>
            <a:ext cx="2235201" cy="1176338"/>
            <a:chOff x="1993" y="719"/>
            <a:chExt cx="1408" cy="741"/>
          </a:xfrm>
        </p:grpSpPr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1993" y="941"/>
              <a:ext cx="516" cy="216"/>
            </a:xfrm>
            <a:custGeom>
              <a:avLst/>
              <a:gdLst>
                <a:gd name="T0" fmla="*/ 52 w 516"/>
                <a:gd name="T1" fmla="*/ 216 h 216"/>
                <a:gd name="T2" fmla="*/ 0 w 516"/>
                <a:gd name="T3" fmla="*/ 216 h 216"/>
                <a:gd name="T4" fmla="*/ 224 w 516"/>
                <a:gd name="T5" fmla="*/ 0 h 216"/>
                <a:gd name="T6" fmla="*/ 516 w 516"/>
                <a:gd name="T7" fmla="*/ 0 h 216"/>
                <a:gd name="T8" fmla="*/ 509 w 516"/>
                <a:gd name="T9" fmla="*/ 216 h 216"/>
                <a:gd name="T10" fmla="*/ 52 w 516"/>
                <a:gd name="T1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6" h="216">
                  <a:moveTo>
                    <a:pt x="52" y="216"/>
                  </a:moveTo>
                  <a:lnTo>
                    <a:pt x="0" y="216"/>
                  </a:lnTo>
                  <a:lnTo>
                    <a:pt x="224" y="0"/>
                  </a:lnTo>
                  <a:lnTo>
                    <a:pt x="516" y="0"/>
                  </a:lnTo>
                  <a:lnTo>
                    <a:pt x="509" y="216"/>
                  </a:lnTo>
                  <a:lnTo>
                    <a:pt x="52" y="216"/>
                  </a:lnTo>
                  <a:close/>
                </a:path>
              </a:pathLst>
            </a:custGeom>
            <a:solidFill>
              <a:srgbClr val="CC33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506" y="956"/>
              <a:ext cx="882" cy="5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AutoShape 35"/>
            <p:cNvSpPr>
              <a:spLocks noChangeArrowheads="1"/>
            </p:cNvSpPr>
            <p:nvPr/>
          </p:nvSpPr>
          <p:spPr bwMode="auto">
            <a:xfrm flipV="1">
              <a:off x="2481" y="719"/>
              <a:ext cx="920" cy="23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001" y="1006"/>
              <a:ext cx="105" cy="150"/>
            </a:xfrm>
            <a:prstGeom prst="rect">
              <a:avLst/>
            </a:prstGeom>
            <a:solidFill>
              <a:srgbClr val="CC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218" y="1011"/>
              <a:ext cx="105" cy="150"/>
            </a:xfrm>
            <a:prstGeom prst="rect">
              <a:avLst/>
            </a:prstGeom>
            <a:solidFill>
              <a:srgbClr val="CC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578" y="1008"/>
              <a:ext cx="105" cy="150"/>
            </a:xfrm>
            <a:prstGeom prst="rect">
              <a:avLst/>
            </a:prstGeom>
            <a:solidFill>
              <a:srgbClr val="CC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779" y="1232"/>
              <a:ext cx="135" cy="218"/>
            </a:xfrm>
            <a:prstGeom prst="rect">
              <a:avLst/>
            </a:prstGeom>
            <a:solidFill>
              <a:srgbClr val="CC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598" y="1009"/>
              <a:ext cx="60" cy="15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024" y="1012"/>
              <a:ext cx="60" cy="1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240" y="1018"/>
              <a:ext cx="60" cy="14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047" y="1161"/>
              <a:ext cx="457" cy="2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2232" y="1224"/>
              <a:ext cx="105" cy="150"/>
              <a:chOff x="3014" y="1615"/>
              <a:chExt cx="105" cy="150"/>
            </a:xfrm>
          </p:grpSpPr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3014" y="1615"/>
                <a:ext cx="105" cy="150"/>
              </a:xfrm>
              <a:prstGeom prst="rect">
                <a:avLst/>
              </a:prstGeom>
              <a:solidFill>
                <a:srgbClr val="CC330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3035" y="1621"/>
                <a:ext cx="60" cy="1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3221" y="1230"/>
              <a:ext cx="105" cy="150"/>
              <a:chOff x="3011" y="1224"/>
              <a:chExt cx="105" cy="150"/>
            </a:xfrm>
          </p:grpSpPr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3011" y="1224"/>
                <a:ext cx="105" cy="150"/>
              </a:xfrm>
              <a:prstGeom prst="rect">
                <a:avLst/>
              </a:prstGeom>
              <a:solidFill>
                <a:srgbClr val="CC330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3035" y="1231"/>
                <a:ext cx="60" cy="1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3008" y="1233"/>
              <a:ext cx="105" cy="150"/>
              <a:chOff x="3011" y="1224"/>
              <a:chExt cx="105" cy="150"/>
            </a:xfrm>
          </p:grpSpPr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3011" y="1224"/>
                <a:ext cx="105" cy="150"/>
              </a:xfrm>
              <a:prstGeom prst="rect">
                <a:avLst/>
              </a:prstGeom>
              <a:solidFill>
                <a:srgbClr val="CC330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3035" y="1231"/>
                <a:ext cx="60" cy="1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2579" y="1230"/>
              <a:ext cx="105" cy="150"/>
              <a:chOff x="3011" y="1224"/>
              <a:chExt cx="105" cy="150"/>
            </a:xfrm>
          </p:grpSpPr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3011" y="1224"/>
                <a:ext cx="105" cy="150"/>
              </a:xfrm>
              <a:prstGeom prst="rect">
                <a:avLst/>
              </a:prstGeom>
              <a:solidFill>
                <a:srgbClr val="CC330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3035" y="1231"/>
                <a:ext cx="60" cy="1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2792" y="1008"/>
              <a:ext cx="105" cy="150"/>
              <a:chOff x="3011" y="1224"/>
              <a:chExt cx="105" cy="150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3011" y="1224"/>
                <a:ext cx="105" cy="150"/>
              </a:xfrm>
              <a:prstGeom prst="rect">
                <a:avLst/>
              </a:prstGeom>
              <a:solidFill>
                <a:srgbClr val="CC330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3035" y="1231"/>
                <a:ext cx="60" cy="1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pic>
        <p:nvPicPr>
          <p:cNvPr id="9" name="Picture 8" descr="A002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09800" y="3879189"/>
            <a:ext cx="1825625" cy="1216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005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2964"/>
            <a:ext cx="1825625" cy="1216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006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5144427"/>
            <a:ext cx="1825625" cy="1216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007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4872964"/>
            <a:ext cx="1825625" cy="1216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008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5" y="4034764"/>
            <a:ext cx="1825625" cy="1216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66"/>
          <p:cNvSpPr>
            <a:spLocks noChangeArrowheads="1"/>
          </p:cNvSpPr>
          <p:nvPr/>
        </p:nvSpPr>
        <p:spPr bwMode="auto">
          <a:xfrm>
            <a:off x="6521450" y="3469614"/>
            <a:ext cx="260350" cy="228600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AutoShape 67"/>
          <p:cNvSpPr>
            <a:spLocks noChangeArrowheads="1"/>
          </p:cNvSpPr>
          <p:nvPr/>
        </p:nvSpPr>
        <p:spPr bwMode="auto">
          <a:xfrm>
            <a:off x="9112250" y="4336389"/>
            <a:ext cx="260350" cy="228600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AutoShape 68"/>
          <p:cNvSpPr>
            <a:spLocks noChangeArrowheads="1"/>
          </p:cNvSpPr>
          <p:nvPr/>
        </p:nvSpPr>
        <p:spPr bwMode="auto">
          <a:xfrm>
            <a:off x="7816850" y="5098389"/>
            <a:ext cx="260350" cy="228600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AutoShape 69"/>
          <p:cNvSpPr>
            <a:spLocks noChangeArrowheads="1"/>
          </p:cNvSpPr>
          <p:nvPr/>
        </p:nvSpPr>
        <p:spPr bwMode="auto">
          <a:xfrm>
            <a:off x="6172200" y="5403189"/>
            <a:ext cx="260350" cy="228600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AutoShape 70"/>
          <p:cNvSpPr>
            <a:spLocks noChangeArrowheads="1"/>
          </p:cNvSpPr>
          <p:nvPr/>
        </p:nvSpPr>
        <p:spPr bwMode="auto">
          <a:xfrm>
            <a:off x="4419600" y="5098389"/>
            <a:ext cx="260350" cy="228600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AutoShape 71"/>
          <p:cNvSpPr>
            <a:spLocks noChangeArrowheads="1"/>
          </p:cNvSpPr>
          <p:nvPr/>
        </p:nvSpPr>
        <p:spPr bwMode="auto">
          <a:xfrm>
            <a:off x="3429000" y="4564989"/>
            <a:ext cx="260350" cy="228600"/>
          </a:xfrm>
          <a:prstGeom prst="star4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72"/>
          <p:cNvSpPr>
            <a:spLocks noChangeShapeType="1"/>
          </p:cNvSpPr>
          <p:nvPr/>
        </p:nvSpPr>
        <p:spPr bwMode="auto">
          <a:xfrm>
            <a:off x="6807200" y="3650589"/>
            <a:ext cx="2336800" cy="7445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73"/>
          <p:cNvSpPr>
            <a:spLocks noChangeShapeType="1"/>
          </p:cNvSpPr>
          <p:nvPr/>
        </p:nvSpPr>
        <p:spPr bwMode="auto">
          <a:xfrm>
            <a:off x="6708775" y="3650589"/>
            <a:ext cx="1108075" cy="1447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74"/>
          <p:cNvSpPr>
            <a:spLocks noChangeShapeType="1"/>
          </p:cNvSpPr>
          <p:nvPr/>
        </p:nvSpPr>
        <p:spPr bwMode="auto">
          <a:xfrm flipH="1">
            <a:off x="6338888" y="3650589"/>
            <a:ext cx="269875" cy="1676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75"/>
          <p:cNvSpPr>
            <a:spLocks noChangeShapeType="1"/>
          </p:cNvSpPr>
          <p:nvPr/>
        </p:nvSpPr>
        <p:spPr bwMode="auto">
          <a:xfrm flipH="1">
            <a:off x="4679950" y="3650589"/>
            <a:ext cx="1846263" cy="144462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76"/>
          <p:cNvSpPr>
            <a:spLocks noChangeShapeType="1"/>
          </p:cNvSpPr>
          <p:nvPr/>
        </p:nvSpPr>
        <p:spPr bwMode="auto">
          <a:xfrm flipH="1">
            <a:off x="3875088" y="3650589"/>
            <a:ext cx="2601912" cy="914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026527" y="4564285"/>
                <a:ext cx="1351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27" y="4564285"/>
                <a:ext cx="13510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117604" y="5703764"/>
                <a:ext cx="1361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604" y="5703764"/>
                <a:ext cx="136165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3786516" y="6088989"/>
                <a:ext cx="1361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516" y="6088989"/>
                <a:ext cx="136165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6886143" y="6043891"/>
                <a:ext cx="1334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143" y="6043891"/>
                <a:ext cx="133440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685870" y="5206802"/>
                <a:ext cx="1375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70" y="5206802"/>
                <a:ext cx="1375761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7064974" y="2735951"/>
                <a:ext cx="946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𝑏𝑒𝑙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974" y="2735951"/>
                <a:ext cx="94615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524514" y="482673"/>
                <a:ext cx="3074234" cy="147732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dirty="0"/>
                  <a:t>The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the most probable observations of the geometry from a distribution that is prone to noise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514" y="482673"/>
                <a:ext cx="3074234" cy="1477328"/>
              </a:xfrm>
              <a:prstGeom prst="rect">
                <a:avLst/>
              </a:prstGeom>
              <a:blipFill rotWithShape="0">
                <a:blip r:embed="rId14"/>
                <a:stretch>
                  <a:fillRect l="-592" t="-1633" r="-2170" b="-489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13</a:t>
            </a:fld>
            <a:endParaRPr lang="en-US"/>
          </a:p>
        </p:txBody>
      </p:sp>
      <p:sp>
        <p:nvSpPr>
          <p:cNvPr id="84" name="Date Placeholder 8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65657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Uncertainty in Measurements and Motion</a:t>
            </a:r>
            <a:endParaRPr lang="en-US" dirty="0"/>
          </a:p>
        </p:txBody>
      </p:sp>
      <p:pic>
        <p:nvPicPr>
          <p:cNvPr id="8" name="Picture 2" descr="mot1c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5181600" cy="412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13" name="Picture 1030" descr="las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40616"/>
            <a:ext cx="5181600" cy="332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18014" y="5715643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Odometry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40683" y="5661971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Laser Sensor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14</a:t>
            </a:fld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143534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Simultaneously localization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Location </a:t>
            </a:r>
            <a:r>
              <a:rPr lang="en-US" b="1" dirty="0" err="1"/>
              <a:t>unkown</a:t>
            </a:r>
            <a:r>
              <a:rPr lang="en-US" b="1" dirty="0"/>
              <a:t>!! Map unknown!! </a:t>
            </a:r>
          </a:p>
          <a:p>
            <a:r>
              <a:rPr lang="en-US" dirty="0"/>
              <a:t>Error in location estimate is based on accuracy of map</a:t>
            </a:r>
          </a:p>
          <a:p>
            <a:r>
              <a:rPr lang="en-US" dirty="0"/>
              <a:t>Error in map estimate is based on accuracy of location</a:t>
            </a:r>
          </a:p>
          <a:p>
            <a:r>
              <a:rPr lang="en-US" dirty="0"/>
              <a:t>Early 1980s….. We found the answer…</a:t>
            </a:r>
          </a:p>
          <a:p>
            <a:endParaRPr lang="en-US" dirty="0"/>
          </a:p>
          <a:p>
            <a:r>
              <a:rPr lang="en-US" dirty="0"/>
              <a:t>Solve for both the map and the location simultaneously as a joint estimation problem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 descr="slammovie0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575" y="1397000"/>
            <a:ext cx="29972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15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3058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Localization and Mapping (SLAM)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Solve for both the map and the location simultaneously as a joint estimation problem </a:t>
            </a:r>
          </a:p>
          <a:p>
            <a:endParaRPr lang="en-US" dirty="0"/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Observation of landmark</a:t>
            </a:r>
          </a:p>
          <a:p>
            <a:pPr lvl="1"/>
            <a:r>
              <a:rPr lang="en-US" dirty="0"/>
              <a:t>Robot control inputs</a:t>
            </a:r>
          </a:p>
          <a:p>
            <a:pPr lvl="1"/>
            <a:r>
              <a:rPr lang="en-US" dirty="0"/>
              <a:t>Starting point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Map of the world</a:t>
            </a:r>
          </a:p>
          <a:p>
            <a:pPr lvl="1"/>
            <a:r>
              <a:rPr lang="en-US" dirty="0"/>
              <a:t>Robot position in the world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56" y="2334994"/>
            <a:ext cx="4480719" cy="3773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16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97904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filter formulation of SLAM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Markov assumption - Future is Independent of Past Given Current State </a:t>
                </a:r>
              </a:p>
              <a:p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Observation of landmark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Robot control inputs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Starting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Output: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Probability distribution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87" y="2423064"/>
            <a:ext cx="5153025" cy="13239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17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09574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formulation of SLAM (Filtering)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55" y="171450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solve for SLAM we need to model</a:t>
                </a:r>
              </a:p>
              <a:p>
                <a:pPr lvl="1"/>
                <a:r>
                  <a:rPr lang="en-US" dirty="0"/>
                  <a:t>Robot motion model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Robot observations model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Incremental solution!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55" y="1714500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18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1838522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formulation of SLAM (Filtering)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4255" y="171450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First step – Measurement update based on 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Second step – Time update/Predict based on previous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55" y="1714500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19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91480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probability</a:t>
            </a:r>
          </a:p>
          <a:p>
            <a:r>
              <a:rPr lang="en-US" dirty="0"/>
              <a:t>The problem of SLAM</a:t>
            </a:r>
          </a:p>
          <a:p>
            <a:r>
              <a:rPr lang="en-US" dirty="0"/>
              <a:t>Bayes Filter based SLAM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Matching</a:t>
            </a:r>
          </a:p>
          <a:p>
            <a:r>
              <a:rPr lang="en-US" dirty="0"/>
              <a:t>Frontend – Visual </a:t>
            </a:r>
            <a:r>
              <a:rPr lang="en-US" dirty="0" err="1"/>
              <a:t>Odometry</a:t>
            </a:r>
            <a:endParaRPr lang="en-US" dirty="0"/>
          </a:p>
          <a:p>
            <a:r>
              <a:rPr lang="en-US" dirty="0"/>
              <a:t>Backend </a:t>
            </a:r>
          </a:p>
          <a:p>
            <a:r>
              <a:rPr lang="en-US" dirty="0" err="1"/>
              <a:t>GraphSLAM</a:t>
            </a:r>
            <a:endParaRPr lang="en-US" dirty="0"/>
          </a:p>
          <a:p>
            <a:r>
              <a:rPr lang="en-US" dirty="0"/>
              <a:t>Reference Materials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82828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formulation of SLAM (Filtering)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19" name="Oval 18"/>
          <p:cNvSpPr/>
          <p:nvPr/>
        </p:nvSpPr>
        <p:spPr>
          <a:xfrm>
            <a:off x="3935286" y="3447954"/>
            <a:ext cx="2133600" cy="114300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Sense</a:t>
            </a:r>
          </a:p>
        </p:txBody>
      </p:sp>
      <p:sp>
        <p:nvSpPr>
          <p:cNvPr id="20" name="Oval 19"/>
          <p:cNvSpPr/>
          <p:nvPr/>
        </p:nvSpPr>
        <p:spPr>
          <a:xfrm>
            <a:off x="7745286" y="3444985"/>
            <a:ext cx="2133600" cy="1143000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Move</a:t>
            </a:r>
          </a:p>
        </p:txBody>
      </p:sp>
      <p:sp>
        <p:nvSpPr>
          <p:cNvPr id="21" name="Curved Down Arrow 20"/>
          <p:cNvSpPr/>
          <p:nvPr/>
        </p:nvSpPr>
        <p:spPr>
          <a:xfrm>
            <a:off x="4773486" y="2706736"/>
            <a:ext cx="4191000" cy="741218"/>
          </a:xfrm>
          <a:prstGeom prst="curved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rved Down Arrow 21"/>
          <p:cNvSpPr/>
          <p:nvPr/>
        </p:nvSpPr>
        <p:spPr>
          <a:xfrm flipH="1" flipV="1">
            <a:off x="4844738" y="4587985"/>
            <a:ext cx="4191000" cy="741218"/>
          </a:xfrm>
          <a:prstGeom prst="curved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25686" y="5602336"/>
            <a:ext cx="1519052" cy="609600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 Belief</a:t>
            </a:r>
          </a:p>
        </p:txBody>
      </p:sp>
      <p:sp>
        <p:nvSpPr>
          <p:cNvPr id="24" name="Up Arrow 23"/>
          <p:cNvSpPr/>
          <p:nvPr/>
        </p:nvSpPr>
        <p:spPr>
          <a:xfrm rot="1442492">
            <a:off x="4247743" y="4688987"/>
            <a:ext cx="189263" cy="838200"/>
          </a:xfrm>
          <a:prstGeom prst="up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10150" y="1839202"/>
                <a:ext cx="6096000" cy="9787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150" y="1839202"/>
                <a:ext cx="6096000" cy="978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-598614" y="3740973"/>
                <a:ext cx="6096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614" y="3740973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2090" y="5245888"/>
                <a:ext cx="6096000" cy="3385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90" y="5245888"/>
                <a:ext cx="60960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9035738" y="2703767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 information</a:t>
            </a:r>
          </a:p>
          <a:p>
            <a:r>
              <a:rPr lang="en-US" dirty="0"/>
              <a:t>(Convolution)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99523" y="3251897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Gain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20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64204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formulation of SLAM (Filtering)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Making </a:t>
                </a:r>
                <a:r>
                  <a:rPr lang="en-US" dirty="0" err="1"/>
                  <a:t>markov</a:t>
                </a:r>
                <a:r>
                  <a:rPr lang="en-US" dirty="0"/>
                  <a:t> assumption,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Applying total Probability scheme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Future input does not affect current state, Markov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−1, 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21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50706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1306513"/>
            <a:ext cx="7099300" cy="5235575"/>
            <a:chOff x="192" y="823"/>
            <a:chExt cx="4472" cy="3298"/>
          </a:xfrm>
        </p:grpSpPr>
        <p:sp>
          <p:nvSpPr>
            <p:cNvPr id="32791" name="Rectangle 3"/>
            <p:cNvSpPr>
              <a:spLocks noChangeArrowheads="1"/>
            </p:cNvSpPr>
            <p:nvPr/>
          </p:nvSpPr>
          <p:spPr bwMode="auto">
            <a:xfrm>
              <a:off x="856" y="3791"/>
              <a:ext cx="3808" cy="3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92" name="Rectangle 4"/>
            <p:cNvSpPr>
              <a:spLocks noChangeArrowheads="1"/>
            </p:cNvSpPr>
            <p:nvPr/>
          </p:nvSpPr>
          <p:spPr bwMode="auto">
            <a:xfrm>
              <a:off x="192" y="823"/>
              <a:ext cx="680" cy="3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109978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554970"/>
              </p:ext>
            </p:extLst>
          </p:nvPr>
        </p:nvGraphicFramePr>
        <p:xfrm>
          <a:off x="3017838" y="5970588"/>
          <a:ext cx="59039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" name="Equation" r:id="rId3" imgW="2552400" imgH="279360" progId="Equation.3">
                  <p:embed/>
                </p:oleObj>
              </mc:Choice>
              <mc:Fallback>
                <p:oleObj name="Equation" r:id="rId3" imgW="2552400" imgH="279360" progId="Equation.3">
                  <p:embed/>
                  <p:pic>
                    <p:nvPicPr>
                      <p:cNvPr id="10997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970588"/>
                        <a:ext cx="590391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6"/>
          <p:cNvSpPr>
            <a:spLocks noGrp="1" noChangeArrowheads="1"/>
          </p:cNvSpPr>
          <p:nvPr>
            <p:ph type="title"/>
          </p:nvPr>
        </p:nvSpPr>
        <p:spPr>
          <a:xfrm>
            <a:off x="2120901" y="317500"/>
            <a:ext cx="8424863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Bayes Filters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08126" y="1927225"/>
            <a:ext cx="7516813" cy="528638"/>
            <a:chOff x="-10" y="1214"/>
            <a:chExt cx="4735" cy="333"/>
          </a:xfrm>
        </p:grpSpPr>
        <p:graphicFrame>
          <p:nvGraphicFramePr>
            <p:cNvPr id="32776" name="Object 8"/>
            <p:cNvGraphicFramePr>
              <a:graphicFrameLocks noChangeAspect="1"/>
            </p:cNvGraphicFramePr>
            <p:nvPr/>
          </p:nvGraphicFramePr>
          <p:xfrm>
            <a:off x="895" y="1214"/>
            <a:ext cx="383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" name="Equation" r:id="rId5" imgW="2628720" imgH="228600" progId="Equation.3">
                    <p:embed/>
                  </p:oleObj>
                </mc:Choice>
                <mc:Fallback>
                  <p:oleObj name="Equation" r:id="rId5" imgW="2628720" imgH="228600" progId="Equation.3">
                    <p:embed/>
                    <p:pic>
                      <p:nvPicPr>
                        <p:cNvPr id="3277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1214"/>
                          <a:ext cx="383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Text Box 9"/>
            <p:cNvSpPr txBox="1">
              <a:spLocks noChangeArrowheads="1"/>
            </p:cNvSpPr>
            <p:nvPr/>
          </p:nvSpPr>
          <p:spPr bwMode="auto">
            <a:xfrm>
              <a:off x="-10" y="1262"/>
              <a:ext cx="4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1600" b="1">
                  <a:solidFill>
                    <a:schemeClr val="folHlink"/>
                  </a:solidFill>
                  <a:latin typeface="Arial" panose="020B0604020202020204" pitchFamily="34" charset="0"/>
                </a:rPr>
                <a:t>Bayes</a:t>
              </a:r>
            </a:p>
          </p:txBody>
        </p:sp>
      </p:grpSp>
      <p:sp>
        <p:nvSpPr>
          <p:cNvPr id="32781" name="Text Box 10"/>
          <p:cNvSpPr txBox="1">
            <a:spLocks noChangeArrowheads="1"/>
          </p:cNvSpPr>
          <p:nvPr/>
        </p:nvSpPr>
        <p:spPr bwMode="auto">
          <a:xfrm>
            <a:off x="8672513" y="44450"/>
            <a:ext cx="1866900" cy="825500"/>
          </a:xfrm>
          <a:prstGeom prst="rect">
            <a:avLst/>
          </a:prstGeom>
          <a:solidFill>
            <a:srgbClr val="B8B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altLang="en-US" sz="1600" dirty="0">
                <a:solidFill>
                  <a:schemeClr val="folHlink"/>
                </a:solidFill>
              </a:rPr>
              <a:t>z</a:t>
            </a:r>
            <a:r>
              <a:rPr lang="en-US" altLang="en-US" sz="1600" dirty="0">
                <a:solidFill>
                  <a:schemeClr val="folHlink"/>
                </a:solidFill>
              </a:rPr>
              <a:t>  = observation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1600" i="1" dirty="0">
                <a:solidFill>
                  <a:schemeClr val="folHlink"/>
                </a:solidFill>
              </a:rPr>
              <a:t>u </a:t>
            </a:r>
            <a:r>
              <a:rPr lang="en-US" altLang="en-US" sz="1600" dirty="0">
                <a:solidFill>
                  <a:schemeClr val="folHlink"/>
                </a:solidFill>
              </a:rPr>
              <a:t> = action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altLang="en-US" sz="1600" i="1" dirty="0">
                <a:solidFill>
                  <a:schemeClr val="folHlink"/>
                </a:solidFill>
              </a:rPr>
              <a:t>x</a:t>
            </a:r>
            <a:r>
              <a:rPr lang="en-US" altLang="en-US" sz="1600" dirty="0">
                <a:solidFill>
                  <a:schemeClr val="folHlink"/>
                </a:solidFill>
              </a:rPr>
              <a:t>  = state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828800" y="1308101"/>
          <a:ext cx="42291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Equation" r:id="rId7" imgW="1841400" imgH="228600" progId="Equation.3">
                  <p:embed/>
                </p:oleObj>
              </mc:Choice>
              <mc:Fallback>
                <p:oleObj name="Equation" r:id="rId7" imgW="1841400" imgH="228600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08101"/>
                        <a:ext cx="42291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501776" y="2625725"/>
            <a:ext cx="5857875" cy="528638"/>
            <a:chOff x="-14" y="1654"/>
            <a:chExt cx="3690" cy="333"/>
          </a:xfrm>
        </p:grpSpPr>
        <p:sp>
          <p:nvSpPr>
            <p:cNvPr id="32789" name="Text Box 13"/>
            <p:cNvSpPr txBox="1">
              <a:spLocks noChangeArrowheads="1"/>
            </p:cNvSpPr>
            <p:nvPr/>
          </p:nvSpPr>
          <p:spPr bwMode="auto">
            <a:xfrm>
              <a:off x="-14" y="1698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1600" b="1">
                  <a:solidFill>
                    <a:schemeClr val="folHlink"/>
                  </a:solidFill>
                  <a:latin typeface="Arial" panose="020B0604020202020204" pitchFamily="34" charset="0"/>
                </a:rPr>
                <a:t>Markov</a:t>
              </a:r>
            </a:p>
          </p:txBody>
        </p:sp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883" y="1654"/>
            <a:ext cx="279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" name="Equation" r:id="rId9" imgW="1917360" imgH="228600" progId="Equation.3">
                    <p:embed/>
                  </p:oleObj>
                </mc:Choice>
                <mc:Fallback>
                  <p:oleObj name="Equation" r:id="rId9" imgW="1917360" imgH="228600" progId="Equation.3">
                    <p:embed/>
                    <p:pic>
                      <p:nvPicPr>
                        <p:cNvPr id="327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1654"/>
                          <a:ext cx="279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501776" y="4433888"/>
            <a:ext cx="8882063" cy="646112"/>
            <a:chOff x="-14" y="2793"/>
            <a:chExt cx="5595" cy="407"/>
          </a:xfrm>
        </p:grpSpPr>
        <p:sp>
          <p:nvSpPr>
            <p:cNvPr id="32788" name="Text Box 16"/>
            <p:cNvSpPr txBox="1">
              <a:spLocks noChangeArrowheads="1"/>
            </p:cNvSpPr>
            <p:nvPr/>
          </p:nvSpPr>
          <p:spPr bwMode="auto">
            <a:xfrm>
              <a:off x="-14" y="2866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1600" b="1">
                  <a:solidFill>
                    <a:schemeClr val="folHlink"/>
                  </a:solidFill>
                  <a:latin typeface="Arial" panose="020B0604020202020204" pitchFamily="34" charset="0"/>
                </a:rPr>
                <a:t>Markov</a:t>
              </a:r>
            </a:p>
          </p:txBody>
        </p:sp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938" y="2793"/>
            <a:ext cx="4643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6" name="Equation" r:id="rId11" imgW="3187440" imgH="279360" progId="Equation.3">
                    <p:embed/>
                  </p:oleObj>
                </mc:Choice>
                <mc:Fallback>
                  <p:oleObj name="Equation" r:id="rId11" imgW="3187440" imgH="279360" progId="Equation.3">
                    <p:embed/>
                    <p:pic>
                      <p:nvPicPr>
                        <p:cNvPr id="3277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2793"/>
                          <a:ext cx="4643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484313" y="3162300"/>
            <a:ext cx="6742113" cy="1233488"/>
            <a:chOff x="-25" y="1992"/>
            <a:chExt cx="4247" cy="777"/>
          </a:xfrm>
        </p:grpSpPr>
        <p:graphicFrame>
          <p:nvGraphicFramePr>
            <p:cNvPr id="32773" name="Object 5"/>
            <p:cNvGraphicFramePr>
              <a:graphicFrameLocks noChangeAspect="1"/>
            </p:cNvGraphicFramePr>
            <p:nvPr/>
          </p:nvGraphicFramePr>
          <p:xfrm>
            <a:off x="892" y="1992"/>
            <a:ext cx="3330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7" name="Equation" r:id="rId13" imgW="2286000" imgH="533160" progId="Equation.3">
                    <p:embed/>
                  </p:oleObj>
                </mc:Choice>
                <mc:Fallback>
                  <p:oleObj name="Equation" r:id="rId13" imgW="2286000" imgH="533160" progId="Equation.3">
                    <p:embed/>
                    <p:pic>
                      <p:nvPicPr>
                        <p:cNvPr id="3277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1992"/>
                          <a:ext cx="3330" cy="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7" name="Text Box 20"/>
            <p:cNvSpPr txBox="1">
              <a:spLocks noChangeArrowheads="1"/>
            </p:cNvSpPr>
            <p:nvPr/>
          </p:nvSpPr>
          <p:spPr bwMode="auto">
            <a:xfrm>
              <a:off x="-25" y="2130"/>
              <a:ext cx="7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1600" b="1">
                  <a:solidFill>
                    <a:schemeClr val="folHlink"/>
                  </a:solidFill>
                  <a:latin typeface="Arial" panose="020B0604020202020204" pitchFamily="34" charset="0"/>
                </a:rPr>
                <a:t>Total prob.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14476" y="5132388"/>
            <a:ext cx="9085263" cy="646112"/>
            <a:chOff x="-6" y="3233"/>
            <a:chExt cx="5723" cy="407"/>
          </a:xfrm>
        </p:grpSpPr>
        <p:sp>
          <p:nvSpPr>
            <p:cNvPr id="32786" name="Text Box 22"/>
            <p:cNvSpPr txBox="1">
              <a:spLocks noChangeArrowheads="1"/>
            </p:cNvSpPr>
            <p:nvPr/>
          </p:nvSpPr>
          <p:spPr bwMode="auto">
            <a:xfrm>
              <a:off x="-6" y="3306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</a:pPr>
              <a:r>
                <a:rPr lang="en-US" altLang="en-US" sz="1600" b="1">
                  <a:solidFill>
                    <a:schemeClr val="folHlink"/>
                  </a:solidFill>
                  <a:latin typeface="Arial" panose="020B0604020202020204" pitchFamily="34" charset="0"/>
                </a:rPr>
                <a:t>Markov</a:t>
              </a:r>
            </a:p>
          </p:txBody>
        </p:sp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945" y="3233"/>
            <a:ext cx="477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8" name="Equation" r:id="rId15" imgW="3276360" imgH="279360" progId="Equation.3">
                    <p:embed/>
                  </p:oleObj>
                </mc:Choice>
                <mc:Fallback>
                  <p:oleObj name="Equation" r:id="rId15" imgW="3276360" imgH="279360" progId="Equation.3">
                    <p:embed/>
                    <p:pic>
                      <p:nvPicPr>
                        <p:cNvPr id="327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3233"/>
                          <a:ext cx="477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508750"/>
            <a:ext cx="4114800" cy="365125"/>
          </a:xfrm>
        </p:spPr>
        <p:txBody>
          <a:bodyPr/>
          <a:lstStyle/>
          <a:p>
            <a:r>
              <a:rPr lang="en-US" dirty="0"/>
              <a:t>Simultaneous Localization and Mapping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22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128841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formulation of SLAM (Optimization)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Observation of landmark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Robot control inputs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Starting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Output:</a:t>
                </a:r>
              </a:p>
              <a:p>
                <a:pPr lvl="1"/>
                <a:r>
                  <a:rPr lang="en-US" dirty="0"/>
                  <a:t>Mode of pose –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 of map –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23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83073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formulation of SLAM (Optimization)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Batch solution </a:t>
                </a:r>
              </a:p>
              <a:p>
                <a:pPr lvl="1"/>
                <a:r>
                  <a:rPr lang="en-US" dirty="0"/>
                  <a:t>What is the best current pose given all the previous observations?</a:t>
                </a:r>
              </a:p>
              <a:p>
                <a:pPr lvl="1"/>
                <a:r>
                  <a:rPr lang="en-US" dirty="0"/>
                  <a:t>Don’t care about the distribution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Maximum A posterior estimation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Observation model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Prior model  </a:t>
                </a:r>
                <a:r>
                  <a:rPr lang="en-US" dirty="0">
                    <a:latin typeface="Cambria Math" panose="02040503050406030204" pitchFamily="18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~ </a:t>
                </a:r>
                <a:r>
                  <a:rPr lang="en-US" dirty="0"/>
                  <a:t>Propagation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24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161525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formulation of SLAM (Optimization)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Bayes rule,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Assuming current observation independent of current </a:t>
                </a:r>
                <a:r>
                  <a:rPr lang="en-US" dirty="0" err="1"/>
                  <a:t>inout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Assuming mutual independence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Applying log likelihood and Gaussian assumption, reduces to </a:t>
                </a:r>
                <a:r>
                  <a:rPr lang="en-US"/>
                  <a:t>leastsquares.S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25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88368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SLAM with camera as sensor</a:t>
            </a:r>
          </a:p>
          <a:p>
            <a:pPr lvl="1"/>
            <a:r>
              <a:rPr lang="en-US" dirty="0"/>
              <a:t>Stereo camera pairs</a:t>
            </a:r>
          </a:p>
          <a:p>
            <a:pPr lvl="1"/>
            <a:r>
              <a:rPr lang="en-US" dirty="0"/>
              <a:t>Mono camera</a:t>
            </a:r>
          </a:p>
          <a:p>
            <a:pPr lvl="1"/>
            <a:r>
              <a:rPr lang="en-US" dirty="0"/>
              <a:t>Omnidirectional cameras</a:t>
            </a:r>
          </a:p>
          <a:p>
            <a:pPr lvl="1"/>
            <a:endParaRPr lang="en-US" dirty="0"/>
          </a:p>
          <a:p>
            <a:r>
              <a:rPr lang="en-US" dirty="0"/>
              <a:t>Sparse Visual SLAM</a:t>
            </a:r>
          </a:p>
          <a:p>
            <a:pPr lvl="1"/>
            <a:r>
              <a:rPr lang="en-US" dirty="0"/>
              <a:t>Use certain information</a:t>
            </a:r>
          </a:p>
          <a:p>
            <a:r>
              <a:rPr lang="en-US" dirty="0"/>
              <a:t>Dense Visual SLAM</a:t>
            </a:r>
          </a:p>
          <a:p>
            <a:pPr lvl="1"/>
            <a:r>
              <a:rPr lang="en-US" dirty="0"/>
              <a:t>Use all information</a:t>
            </a:r>
          </a:p>
          <a:p>
            <a:r>
              <a:rPr lang="en-US" dirty="0"/>
              <a:t>Semantic Visual SLAM</a:t>
            </a:r>
          </a:p>
          <a:p>
            <a:pPr lvl="1"/>
            <a:r>
              <a:rPr lang="en-US" dirty="0"/>
              <a:t>Use object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12" y="3335244"/>
            <a:ext cx="3924300" cy="10050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727014"/>
            <a:ext cx="4886325" cy="795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512" y="1816100"/>
            <a:ext cx="1690688" cy="140806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26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141402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SLAM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7330" cy="4351338"/>
          </a:xfrm>
        </p:spPr>
        <p:txBody>
          <a:bodyPr/>
          <a:lstStyle/>
          <a:p>
            <a:r>
              <a:rPr lang="en-US" dirty="0"/>
              <a:t>A SLAM algorithm is divided into two parts</a:t>
            </a:r>
          </a:p>
          <a:p>
            <a:pPr lvl="1"/>
            <a:r>
              <a:rPr lang="en-US" dirty="0"/>
              <a:t>Frontend</a:t>
            </a:r>
          </a:p>
          <a:p>
            <a:pPr lvl="1"/>
            <a:r>
              <a:rPr lang="en-US" dirty="0"/>
              <a:t>Backend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70" y="3546219"/>
            <a:ext cx="6611273" cy="245779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27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1540955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1775" cy="4351338"/>
          </a:xfrm>
        </p:spPr>
        <p:txBody>
          <a:bodyPr/>
          <a:lstStyle/>
          <a:p>
            <a:r>
              <a:rPr lang="en-US" dirty="0"/>
              <a:t>Frontend works directly with the sensors</a:t>
            </a:r>
          </a:p>
          <a:p>
            <a:r>
              <a:rPr lang="en-US" dirty="0"/>
              <a:t>Converts measurements into geometric entities that  help solve SLAM</a:t>
            </a:r>
          </a:p>
          <a:p>
            <a:r>
              <a:rPr lang="en-US" dirty="0"/>
              <a:t>An image is a measurement of intensities how to convert to geometry???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Feature Extraction</a:t>
            </a:r>
          </a:p>
          <a:p>
            <a:pPr marL="0" indent="0">
              <a:buNone/>
            </a:pPr>
            <a:r>
              <a:rPr lang="en-US" b="1" dirty="0"/>
              <a:t>			&amp;</a:t>
            </a:r>
          </a:p>
          <a:p>
            <a:pPr marL="0" indent="0">
              <a:buNone/>
            </a:pPr>
            <a:r>
              <a:rPr lang="en-US" b="1" dirty="0"/>
              <a:t>		Feature Matching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62" y="365125"/>
            <a:ext cx="3614738" cy="2258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062" y="2758496"/>
            <a:ext cx="3795713" cy="1676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4422005"/>
            <a:ext cx="2705100" cy="193434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28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77700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–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</a:t>
            </a:r>
          </a:p>
          <a:p>
            <a:pPr lvl="1"/>
            <a:r>
              <a:rPr lang="en-US" dirty="0"/>
              <a:t>Easy to identify</a:t>
            </a:r>
          </a:p>
          <a:p>
            <a:pPr lvl="1"/>
            <a:r>
              <a:rPr lang="en-US" dirty="0"/>
              <a:t>Scale invariant</a:t>
            </a:r>
          </a:p>
          <a:p>
            <a:pPr lvl="1"/>
            <a:r>
              <a:rPr lang="en-US" dirty="0"/>
              <a:t>Rotation invariant</a:t>
            </a:r>
          </a:p>
          <a:p>
            <a:r>
              <a:rPr lang="en-US" dirty="0"/>
              <a:t>Harris corner, FAST, SURF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86" y="1525200"/>
            <a:ext cx="1979801" cy="1979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01" y="1525200"/>
            <a:ext cx="1979802" cy="19798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76" y="4001294"/>
            <a:ext cx="6361651" cy="21205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29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126935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probability!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Bayes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Normalization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583723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–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</a:t>
            </a:r>
          </a:p>
          <a:p>
            <a:pPr lvl="1"/>
            <a:r>
              <a:rPr lang="en-US" dirty="0"/>
              <a:t>Easy to identify</a:t>
            </a:r>
          </a:p>
          <a:p>
            <a:pPr lvl="1"/>
            <a:r>
              <a:rPr lang="en-US" dirty="0"/>
              <a:t>Scale invariant</a:t>
            </a:r>
          </a:p>
          <a:p>
            <a:pPr lvl="1"/>
            <a:r>
              <a:rPr lang="en-US" dirty="0"/>
              <a:t>Rotation invariant</a:t>
            </a:r>
          </a:p>
          <a:p>
            <a:r>
              <a:rPr lang="en-US" dirty="0"/>
              <a:t>Harris corner, SIFT, SURF, ORB, FAST, HOG…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30</a:t>
            </a:fld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286108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– Feature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Descriptor based matching</a:t>
            </a:r>
          </a:p>
          <a:p>
            <a:pPr lvl="1"/>
            <a:r>
              <a:rPr lang="en-US" dirty="0"/>
              <a:t>Encodes neighborhood information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BRIEF Descriptor</a:t>
            </a:r>
          </a:p>
          <a:p>
            <a:pPr lvl="1"/>
            <a:endParaRPr lang="en-US" dirty="0"/>
          </a:p>
          <a:p>
            <a:r>
              <a:rPr lang="en-US" dirty="0"/>
              <a:t>Matching metrics</a:t>
            </a:r>
          </a:p>
          <a:p>
            <a:pPr lvl="1"/>
            <a:r>
              <a:rPr lang="en-US" dirty="0"/>
              <a:t>SSD – Sum of squared difference</a:t>
            </a:r>
          </a:p>
          <a:p>
            <a:pPr lvl="1"/>
            <a:r>
              <a:rPr lang="en-US" dirty="0"/>
              <a:t>Cross correlation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82" y="3178037"/>
            <a:ext cx="5584971" cy="1646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419" y="5067369"/>
            <a:ext cx="5429250" cy="8667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31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62416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– Visual </a:t>
            </a:r>
            <a:r>
              <a:rPr lang="en-US" dirty="0" err="1"/>
              <a:t>Odometry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Extract features</a:t>
                </a:r>
              </a:p>
              <a:p>
                <a:r>
                  <a:rPr lang="en-US" dirty="0"/>
                  <a:t>Perform matching</a:t>
                </a:r>
              </a:p>
              <a:p>
                <a:r>
                  <a:rPr lang="en-US" dirty="0"/>
                  <a:t>Formulate the least squares optimization</a:t>
                </a:r>
                <a:br>
                  <a:rPr lang="en-US" dirty="0"/>
                </a:br>
                <a:r>
                  <a:rPr lang="en-US" dirty="0"/>
                  <a:t> problem</a:t>
                </a:r>
              </a:p>
              <a:p>
                <a:r>
                  <a:rPr lang="en-US" dirty="0"/>
                  <a:t>Observation model </a:t>
                </a:r>
              </a:p>
              <a:p>
                <a:pPr lvl="1"/>
                <a:r>
                  <a:rPr lang="en-US" dirty="0"/>
                  <a:t>Inverse of the image formation process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Pin hole camera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505" y="1285032"/>
            <a:ext cx="4029075" cy="2011924"/>
          </a:xfrm>
          <a:prstGeom prst="rect">
            <a:avLst/>
          </a:prstGeom>
        </p:spPr>
      </p:pic>
      <p:pic>
        <p:nvPicPr>
          <p:cNvPr id="1026" name="Picture 2" descr="Image result for pnp solve computer vi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242" y="3610890"/>
            <a:ext cx="2319915" cy="239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32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1516734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global consistency</a:t>
            </a:r>
          </a:p>
          <a:p>
            <a:pPr lvl="1"/>
            <a:r>
              <a:rPr lang="en-US" dirty="0" err="1"/>
              <a:t>Sparsify</a:t>
            </a:r>
            <a:r>
              <a:rPr lang="en-US" dirty="0"/>
              <a:t> the problem</a:t>
            </a:r>
          </a:p>
          <a:p>
            <a:r>
              <a:rPr lang="en-US" dirty="0"/>
              <a:t>Performs loop closure</a:t>
            </a:r>
          </a:p>
          <a:p>
            <a:pPr lvl="1"/>
            <a:r>
              <a:rPr lang="en-US" dirty="0"/>
              <a:t>Reduces drift</a:t>
            </a:r>
          </a:p>
          <a:p>
            <a:pPr lvl="1"/>
            <a:r>
              <a:rPr lang="en-US" dirty="0"/>
              <a:t>Prevents infinite corridor problem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28" y="4214539"/>
            <a:ext cx="6306430" cy="196242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33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256407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09" y="1205867"/>
            <a:ext cx="3807903" cy="51504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34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744518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07" y="1431712"/>
            <a:ext cx="3660091" cy="4781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751" y="1431712"/>
            <a:ext cx="2287485" cy="470865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35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680314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Factor graph Optimization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50" y="1690688"/>
            <a:ext cx="5963482" cy="360095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506765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Factor graph representation</a:t>
            </a:r>
          </a:p>
          <a:p>
            <a:pPr lvl="1"/>
            <a:r>
              <a:rPr lang="en-US" dirty="0"/>
              <a:t>Vertices – states of the system</a:t>
            </a:r>
          </a:p>
          <a:p>
            <a:pPr lvl="1"/>
            <a:r>
              <a:rPr lang="en-US" dirty="0"/>
              <a:t>Edges – constraints between the              states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Can encode the entire SLAM problem into a single optimization problem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36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995246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– Loop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2525" cy="4351338"/>
          </a:xfrm>
        </p:spPr>
        <p:txBody>
          <a:bodyPr/>
          <a:lstStyle/>
          <a:p>
            <a:r>
              <a:rPr lang="en-US" dirty="0"/>
              <a:t>Visual SLAM - Place recognition</a:t>
            </a:r>
          </a:p>
          <a:p>
            <a:r>
              <a:rPr lang="en-US" dirty="0"/>
              <a:t>Bag of Words technique</a:t>
            </a:r>
          </a:p>
          <a:p>
            <a:pPr lvl="1"/>
            <a:r>
              <a:rPr lang="en-US" dirty="0"/>
              <a:t>Learn a dictionary of common appearance</a:t>
            </a:r>
          </a:p>
          <a:p>
            <a:pPr lvl="1"/>
            <a:r>
              <a:rPr lang="en-US" dirty="0"/>
              <a:t>Use it to describe images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Simultaneous Localization and Mapping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1646238"/>
            <a:ext cx="6391275" cy="1400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3003551"/>
            <a:ext cx="6362700" cy="13239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37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163368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1616" cy="4351338"/>
          </a:xfrm>
        </p:spPr>
        <p:txBody>
          <a:bodyPr/>
          <a:lstStyle/>
          <a:p>
            <a:r>
              <a:rPr lang="en-US" sz="2400" dirty="0"/>
              <a:t>SLAM can be interpreted as a sparse graph of nodes and constraints between nodes. </a:t>
            </a:r>
          </a:p>
          <a:p>
            <a:r>
              <a:rPr lang="en-US" sz="2400" b="1" dirty="0"/>
              <a:t>nodes: </a:t>
            </a:r>
            <a:r>
              <a:rPr lang="en-US" sz="2400" dirty="0"/>
              <a:t>robot locations and map-feature locations </a:t>
            </a:r>
          </a:p>
          <a:p>
            <a:r>
              <a:rPr lang="en-US" sz="2400" b="1" dirty="0"/>
              <a:t>edges: </a:t>
            </a:r>
            <a:r>
              <a:rPr lang="en-US" sz="2400" dirty="0"/>
              <a:t>constraints between </a:t>
            </a:r>
          </a:p>
          <a:p>
            <a:pPr lvl="1"/>
            <a:r>
              <a:rPr lang="en-US" dirty="0"/>
              <a:t>consecutive robot poses</a:t>
            </a:r>
          </a:p>
          <a:p>
            <a:pPr lvl="1"/>
            <a:r>
              <a:rPr lang="en-US" dirty="0"/>
              <a:t>robot poses and the features observed from these poses. </a:t>
            </a:r>
          </a:p>
          <a:p>
            <a:endParaRPr lang="en-US" sz="2400" dirty="0"/>
          </a:p>
        </p:txBody>
      </p:sp>
      <p:pic>
        <p:nvPicPr>
          <p:cNvPr id="6" name="Content Placeholder 6" descr="Screen Shot 2012-12-02 at 11.23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21" r="-27221"/>
          <a:stretch>
            <a:fillRect/>
          </a:stretch>
        </p:blipFill>
        <p:spPr>
          <a:xfrm>
            <a:off x="4090423" y="1290259"/>
            <a:ext cx="8210391" cy="488670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Simultaneous Localization and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450260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Key property: constraints are not to be thought as rigid constraints but as soft constraints </a:t>
            </a:r>
          </a:p>
          <a:p>
            <a:pPr lvl="1"/>
            <a:r>
              <a:rPr lang="en-US" dirty="0"/>
              <a:t>Constraints act like </a:t>
            </a:r>
            <a:r>
              <a:rPr lang="en-US" b="1" dirty="0"/>
              <a:t>springs </a:t>
            </a:r>
          </a:p>
          <a:p>
            <a:endParaRPr lang="en-US" sz="2400" dirty="0"/>
          </a:p>
          <a:p>
            <a:r>
              <a:rPr lang="en-US" sz="2400" dirty="0"/>
              <a:t>Solve full SLAM by relaxing these constraints </a:t>
            </a:r>
          </a:p>
          <a:p>
            <a:pPr lvl="1"/>
            <a:r>
              <a:rPr lang="en-US" dirty="0"/>
              <a:t>get the best estimate of the robot path and the environment map by computing the </a:t>
            </a:r>
            <a:r>
              <a:rPr lang="en-US" b="1" dirty="0"/>
              <a:t>state of minimal energy </a:t>
            </a:r>
            <a:r>
              <a:rPr lang="en-US" dirty="0"/>
              <a:t>of this spring mass network 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Simultaneous Localization and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4910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probability!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Law of total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954643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GraphSLAM</a:t>
            </a:r>
            <a:endParaRPr lang="en-US" dirty="0"/>
          </a:p>
        </p:txBody>
      </p:sp>
      <p:pic>
        <p:nvPicPr>
          <p:cNvPr id="7" name="Content Placeholder 6" descr="Screen Shot 2012-12-03 at 9.25.22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" r="208" b="67183"/>
          <a:stretch/>
        </p:blipFill>
        <p:spPr>
          <a:xfrm>
            <a:off x="1981200" y="1600201"/>
            <a:ext cx="8229600" cy="390758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Simultaneous Localization and Mapping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40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323166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GraphSLAM</a:t>
            </a:r>
            <a:endParaRPr lang="en-US" dirty="0"/>
          </a:p>
        </p:txBody>
      </p:sp>
      <p:pic>
        <p:nvPicPr>
          <p:cNvPr id="7" name="Content Placeholder 6" descr="Screen Shot 2012-12-03 at 9.25.22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3" b="35065"/>
          <a:stretch/>
        </p:blipFill>
        <p:spPr>
          <a:xfrm>
            <a:off x="1981200" y="1804738"/>
            <a:ext cx="8229600" cy="3836737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Simultaneous Localization and Mapping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41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454667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GraphSLAM</a:t>
            </a:r>
            <a:endParaRPr lang="en-US" dirty="0"/>
          </a:p>
        </p:txBody>
      </p:sp>
      <p:pic>
        <p:nvPicPr>
          <p:cNvPr id="7" name="Content Placeholder 6" descr="Screen Shot 2012-12-03 at 9.25.22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64" b="-2574"/>
          <a:stretch/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Simultaneous Localization and Mapping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42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179448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GraphSLAM</a:t>
            </a:r>
            <a:r>
              <a:rPr lang="en-US" dirty="0"/>
              <a:t> - Example</a:t>
            </a:r>
          </a:p>
        </p:txBody>
      </p:sp>
      <p:sp>
        <p:nvSpPr>
          <p:cNvPr id="17" name="Isosceles Triangle 16"/>
          <p:cNvSpPr/>
          <p:nvPr/>
        </p:nvSpPr>
        <p:spPr>
          <a:xfrm rot="15477983" flipV="1">
            <a:off x="981115" y="2788901"/>
            <a:ext cx="387419" cy="605789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 rot="15477983" flipV="1">
            <a:off x="2071362" y="2493240"/>
            <a:ext cx="387419" cy="605789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>
            <a:stCxn id="18" idx="3"/>
            <a:endCxn id="17" idx="0"/>
          </p:cNvCxnSpPr>
          <p:nvPr/>
        </p:nvCxnSpPr>
        <p:spPr>
          <a:xfrm flipH="1">
            <a:off x="1471063" y="2859283"/>
            <a:ext cx="497770" cy="16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81197" y="261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27503" y="3159732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03" y="3159732"/>
                <a:ext cx="466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030423" y="2859283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23" y="2859283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Isosceles Triangle 22"/>
          <p:cNvSpPr/>
          <p:nvPr/>
        </p:nvSpPr>
        <p:spPr>
          <a:xfrm rot="15477983" flipV="1">
            <a:off x="3117705" y="2213660"/>
            <a:ext cx="387419" cy="605789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>
            <a:stCxn id="23" idx="3"/>
          </p:cNvCxnSpPr>
          <p:nvPr/>
        </p:nvCxnSpPr>
        <p:spPr>
          <a:xfrm flipH="1">
            <a:off x="2517406" y="2579703"/>
            <a:ext cx="497770" cy="16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27540" y="23318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076766" y="2579703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766" y="2579703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5-Point Star 26"/>
          <p:cNvSpPr/>
          <p:nvPr/>
        </p:nvSpPr>
        <p:spPr>
          <a:xfrm>
            <a:off x="1618671" y="1577325"/>
            <a:ext cx="328246" cy="31652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1884227" y="1893847"/>
            <a:ext cx="308122" cy="78669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71041" y="19625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25750" y="3234539"/>
                <a:ext cx="1810752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=−5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750" y="3234539"/>
                <a:ext cx="1810752" cy="2862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594460"/>
                  </p:ext>
                </p:extLst>
              </p:nvPr>
            </p:nvGraphicFramePr>
            <p:xfrm>
              <a:off x="3933728" y="1698630"/>
              <a:ext cx="4015380" cy="3193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3076">
                      <a:extLst>
                        <a:ext uri="{9D8B030D-6E8A-4147-A177-3AD203B41FA5}">
                          <a16:colId xmlns:a16="http://schemas.microsoft.com/office/drawing/2014/main" val="3443905046"/>
                        </a:ext>
                      </a:extLst>
                    </a:gridCol>
                    <a:gridCol w="803076">
                      <a:extLst>
                        <a:ext uri="{9D8B030D-6E8A-4147-A177-3AD203B41FA5}">
                          <a16:colId xmlns:a16="http://schemas.microsoft.com/office/drawing/2014/main" val="2864995433"/>
                        </a:ext>
                      </a:extLst>
                    </a:gridCol>
                    <a:gridCol w="803076">
                      <a:extLst>
                        <a:ext uri="{9D8B030D-6E8A-4147-A177-3AD203B41FA5}">
                          <a16:colId xmlns:a16="http://schemas.microsoft.com/office/drawing/2014/main" val="2898458643"/>
                        </a:ext>
                      </a:extLst>
                    </a:gridCol>
                    <a:gridCol w="803076">
                      <a:extLst>
                        <a:ext uri="{9D8B030D-6E8A-4147-A177-3AD203B41FA5}">
                          <a16:colId xmlns:a16="http://schemas.microsoft.com/office/drawing/2014/main" val="1184350804"/>
                        </a:ext>
                      </a:extLst>
                    </a:gridCol>
                    <a:gridCol w="803076">
                      <a:extLst>
                        <a:ext uri="{9D8B030D-6E8A-4147-A177-3AD203B41FA5}">
                          <a16:colId xmlns:a16="http://schemas.microsoft.com/office/drawing/2014/main" val="2708010716"/>
                        </a:ext>
                      </a:extLst>
                    </a:gridCol>
                  </a:tblGrid>
                  <a:tr h="63862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4841832"/>
                      </a:ext>
                    </a:extLst>
                  </a:tr>
                  <a:tr h="6386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2526528"/>
                      </a:ext>
                    </a:extLst>
                  </a:tr>
                  <a:tr h="6386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7281520"/>
                      </a:ext>
                    </a:extLst>
                  </a:tr>
                  <a:tr h="6386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4806599"/>
                      </a:ext>
                    </a:extLst>
                  </a:tr>
                  <a:tr h="6386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008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594460"/>
                  </p:ext>
                </p:extLst>
              </p:nvPr>
            </p:nvGraphicFramePr>
            <p:xfrm>
              <a:off x="3933728" y="1698630"/>
              <a:ext cx="4015380" cy="3193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3076">
                      <a:extLst>
                        <a:ext uri="{9D8B030D-6E8A-4147-A177-3AD203B41FA5}">
                          <a16:colId xmlns:a16="http://schemas.microsoft.com/office/drawing/2014/main" val="3443905046"/>
                        </a:ext>
                      </a:extLst>
                    </a:gridCol>
                    <a:gridCol w="803076">
                      <a:extLst>
                        <a:ext uri="{9D8B030D-6E8A-4147-A177-3AD203B41FA5}">
                          <a16:colId xmlns:a16="http://schemas.microsoft.com/office/drawing/2014/main" val="2864995433"/>
                        </a:ext>
                      </a:extLst>
                    </a:gridCol>
                    <a:gridCol w="803076">
                      <a:extLst>
                        <a:ext uri="{9D8B030D-6E8A-4147-A177-3AD203B41FA5}">
                          <a16:colId xmlns:a16="http://schemas.microsoft.com/office/drawing/2014/main" val="2898458643"/>
                        </a:ext>
                      </a:extLst>
                    </a:gridCol>
                    <a:gridCol w="803076">
                      <a:extLst>
                        <a:ext uri="{9D8B030D-6E8A-4147-A177-3AD203B41FA5}">
                          <a16:colId xmlns:a16="http://schemas.microsoft.com/office/drawing/2014/main" val="1184350804"/>
                        </a:ext>
                      </a:extLst>
                    </a:gridCol>
                    <a:gridCol w="803076">
                      <a:extLst>
                        <a:ext uri="{9D8B030D-6E8A-4147-A177-3AD203B41FA5}">
                          <a16:colId xmlns:a16="http://schemas.microsoft.com/office/drawing/2014/main" val="2708010716"/>
                        </a:ext>
                      </a:extLst>
                    </a:gridCol>
                  </a:tblGrid>
                  <a:tr h="63862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758" t="-952" r="-303030" b="-4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2290" t="-952" r="-205344" b="-4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0000" t="-952" r="-103788" b="-4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0000" t="-952" r="-3788" b="-4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841832"/>
                      </a:ext>
                    </a:extLst>
                  </a:tr>
                  <a:tr h="6386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58" t="-100952" r="-403030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2526528"/>
                      </a:ext>
                    </a:extLst>
                  </a:tr>
                  <a:tr h="6386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58" t="-200952" r="-403030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7281520"/>
                      </a:ext>
                    </a:extLst>
                  </a:tr>
                  <a:tr h="6386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58" t="-300952" r="-403030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4806599"/>
                      </a:ext>
                    </a:extLst>
                  </a:tr>
                  <a:tr h="6386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58" t="-400952" r="-40303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00834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50157"/>
              </p:ext>
            </p:extLst>
          </p:nvPr>
        </p:nvGraphicFramePr>
        <p:xfrm>
          <a:off x="8598243" y="2331888"/>
          <a:ext cx="784874" cy="25608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4874">
                  <a:extLst>
                    <a:ext uri="{9D8B030D-6E8A-4147-A177-3AD203B41FA5}">
                      <a16:colId xmlns:a16="http://schemas.microsoft.com/office/drawing/2014/main" val="3223413489"/>
                    </a:ext>
                  </a:extLst>
                </a:gridCol>
              </a:tblGrid>
              <a:tr h="640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9880"/>
                  </a:ext>
                </a:extLst>
              </a:tr>
              <a:tr h="640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394996"/>
                  </a:ext>
                </a:extLst>
              </a:tr>
              <a:tr h="640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367416"/>
                  </a:ext>
                </a:extLst>
              </a:tr>
              <a:tr h="6402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392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848182" y="4899702"/>
                <a:ext cx="81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182" y="4899702"/>
                <a:ext cx="8106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572447" y="4992035"/>
                <a:ext cx="81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47" y="4992035"/>
                <a:ext cx="81067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383558" y="5787325"/>
                <a:ext cx="2369208" cy="47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𝝁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</a:rPr>
                            <m:t>𝛀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</a:rPr>
                        <m:t>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58" y="5787325"/>
                <a:ext cx="2369208" cy="470000"/>
              </a:xfrm>
              <a:prstGeom prst="rect">
                <a:avLst/>
              </a:prstGeom>
              <a:blipFill>
                <a:blip r:embed="rId9"/>
                <a:stretch>
                  <a:fillRect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Simultaneous Localization and Mapping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43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893648" y="1449579"/>
                <a:ext cx="538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648" y="1449579"/>
                <a:ext cx="538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18825" y="2479718"/>
            <a:ext cx="3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0657" y="2479718"/>
            <a:ext cx="44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47825" y="2469861"/>
            <a:ext cx="4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88530" y="3110529"/>
            <a:ext cx="4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97535" y="3111801"/>
            <a:ext cx="3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8981" y="3104389"/>
            <a:ext cx="44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4749" y="3105661"/>
            <a:ext cx="44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22662" y="3111801"/>
            <a:ext cx="4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97499" y="3097348"/>
            <a:ext cx="4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29435" y="3734758"/>
            <a:ext cx="4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61486" y="3737208"/>
            <a:ext cx="3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5157" y="4341733"/>
            <a:ext cx="3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29434" y="4360641"/>
            <a:ext cx="4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5452" y="2494959"/>
            <a:ext cx="4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25156" y="3104389"/>
            <a:ext cx="4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67244" y="3108421"/>
            <a:ext cx="4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04137" y="3105661"/>
            <a:ext cx="5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7243" y="3757202"/>
            <a:ext cx="4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43954" y="4410576"/>
            <a:ext cx="33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79509" y="2498125"/>
            <a:ext cx="41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0410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7" grpId="0"/>
      <p:bldP spid="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GraphSLAM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update time of the graph is constant.</a:t>
            </a:r>
          </a:p>
          <a:p>
            <a:r>
              <a:rPr lang="en-US" dirty="0"/>
              <a:t>The required memory is linear in the number of features.</a:t>
            </a:r>
          </a:p>
          <a:p>
            <a:r>
              <a:rPr lang="en-US" dirty="0"/>
              <a:t>Final graph optimization can become computationally costly if the robot path is long.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44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00890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“Probabilistic Robotics” – Sebastian </a:t>
            </a:r>
            <a:r>
              <a:rPr lang="en-US" dirty="0" err="1"/>
              <a:t>Thrun</a:t>
            </a:r>
            <a:r>
              <a:rPr lang="en-US" dirty="0"/>
              <a:t>, Wolfram </a:t>
            </a:r>
            <a:r>
              <a:rPr lang="en-US" dirty="0" err="1"/>
              <a:t>Burgard</a:t>
            </a:r>
            <a:r>
              <a:rPr lang="en-US" dirty="0"/>
              <a:t>, Dieter Fox</a:t>
            </a:r>
          </a:p>
          <a:p>
            <a:r>
              <a:rPr lang="en-US" dirty="0"/>
              <a:t>“An Invitation to 3D Vision” – Yi Ma, Stefano </a:t>
            </a:r>
            <a:r>
              <a:rPr lang="en-US" dirty="0" err="1"/>
              <a:t>Soatto</a:t>
            </a:r>
            <a:r>
              <a:rPr lang="en-US" dirty="0"/>
              <a:t>, Jana </a:t>
            </a:r>
            <a:r>
              <a:rPr lang="en-US" dirty="0" err="1"/>
              <a:t>Kosecka</a:t>
            </a:r>
            <a:r>
              <a:rPr lang="en-US" dirty="0"/>
              <a:t>, S. Shankar </a:t>
            </a:r>
            <a:r>
              <a:rPr lang="en-US" dirty="0" err="1"/>
              <a:t>Sastry</a:t>
            </a:r>
            <a:endParaRPr lang="en-US" dirty="0"/>
          </a:p>
          <a:p>
            <a:r>
              <a:rPr lang="en-US" dirty="0"/>
              <a:t>“State Estimation for Robotics” – Timothy D. Barfoot  </a:t>
            </a:r>
          </a:p>
          <a:p>
            <a:r>
              <a:rPr lang="en-US" dirty="0"/>
              <a:t>“The </a:t>
            </a:r>
            <a:r>
              <a:rPr lang="en-US" dirty="0" err="1"/>
              <a:t>GraphSLAM</a:t>
            </a:r>
            <a:r>
              <a:rPr lang="en-US" dirty="0"/>
              <a:t> Algorithm with Applications to Large-Scale Mapping of Urban Structures” – Sebastian Thurn, Michael </a:t>
            </a:r>
            <a:r>
              <a:rPr lang="en-US" dirty="0" err="1"/>
              <a:t>Montemerlo</a:t>
            </a:r>
            <a:endParaRPr lang="en-US" dirty="0"/>
          </a:p>
          <a:p>
            <a:r>
              <a:rPr lang="en-US" dirty="0"/>
              <a:t>“Simultaneous </a:t>
            </a:r>
            <a:r>
              <a:rPr lang="en-US" dirty="0" err="1"/>
              <a:t>Localisation</a:t>
            </a:r>
            <a:r>
              <a:rPr lang="en-US" dirty="0"/>
              <a:t> and Mapping (SLAM): Part I The Essential Algorithms and Part II State of the Art”, Tim Bailey and Hugh </a:t>
            </a:r>
            <a:r>
              <a:rPr lang="en-US" dirty="0" err="1"/>
              <a:t>Durrant</a:t>
            </a:r>
            <a:r>
              <a:rPr lang="en-US" dirty="0"/>
              <a:t>-Whyte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45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387090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probability!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Law of total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4526"/>
              </p:ext>
            </p:extLst>
          </p:nvPr>
        </p:nvGraphicFramePr>
        <p:xfrm>
          <a:off x="5331040" y="1606396"/>
          <a:ext cx="4651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32">
                  <a:extLst>
                    <a:ext uri="{9D8B030D-6E8A-4147-A177-3AD203B41FA5}">
                      <a16:colId xmlns:a16="http://schemas.microsoft.com/office/drawing/2014/main" val="2765804469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440409546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4144605394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433613264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2084897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0063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7395296" y="2156624"/>
            <a:ext cx="1215304" cy="423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 = 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84712"/>
              </p:ext>
            </p:extLst>
          </p:nvPr>
        </p:nvGraphicFramePr>
        <p:xfrm>
          <a:off x="5331040" y="2600528"/>
          <a:ext cx="4651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32">
                  <a:extLst>
                    <a:ext uri="{9D8B030D-6E8A-4147-A177-3AD203B41FA5}">
                      <a16:colId xmlns:a16="http://schemas.microsoft.com/office/drawing/2014/main" val="2765804469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440409546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4144605394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433613264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2084897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006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02929"/>
              </p:ext>
            </p:extLst>
          </p:nvPr>
        </p:nvGraphicFramePr>
        <p:xfrm>
          <a:off x="5331040" y="3574202"/>
          <a:ext cx="4651160" cy="745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232">
                  <a:extLst>
                    <a:ext uri="{9D8B030D-6E8A-4147-A177-3AD203B41FA5}">
                      <a16:colId xmlns:a16="http://schemas.microsoft.com/office/drawing/2014/main" val="2765804469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440409546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4144605394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433613264"/>
                    </a:ext>
                  </a:extLst>
                </a:gridCol>
                <a:gridCol w="930232">
                  <a:extLst>
                    <a:ext uri="{9D8B030D-6E8A-4147-A177-3AD203B41FA5}">
                      <a16:colId xmlns:a16="http://schemas.microsoft.com/office/drawing/2014/main" val="2084897224"/>
                    </a:ext>
                  </a:extLst>
                </a:gridCol>
              </a:tblGrid>
              <a:tr h="7453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0.4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0.05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+ 0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0.05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+ 0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0.4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+ 0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0.05 </a:t>
                      </a:r>
                      <a:r>
                        <a:rPr lang="en-US" dirty="0"/>
                        <a:t>+ 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006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24742" y="2094450"/>
            <a:ext cx="1823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Motion model</a:t>
            </a:r>
          </a:p>
          <a:p>
            <a:r>
              <a:rPr lang="en-US" dirty="0"/>
              <a:t>Exact = 0.8</a:t>
            </a:r>
          </a:p>
          <a:p>
            <a:r>
              <a:rPr lang="en-US" dirty="0"/>
              <a:t>Undershoot = 0.1</a:t>
            </a:r>
          </a:p>
          <a:p>
            <a:r>
              <a:rPr lang="en-US" dirty="0"/>
              <a:t>Overshoot = 0.1</a:t>
            </a:r>
          </a:p>
        </p:txBody>
      </p:sp>
      <p:cxnSp>
        <p:nvCxnSpPr>
          <p:cNvPr id="14" name="Curved Connector 13"/>
          <p:cNvCxnSpPr>
            <a:stCxn id="8" idx="3"/>
            <a:endCxn id="8" idx="1"/>
          </p:cNvCxnSpPr>
          <p:nvPr/>
        </p:nvCxnSpPr>
        <p:spPr>
          <a:xfrm flipH="1">
            <a:off x="5331040" y="1791816"/>
            <a:ext cx="4651160" cy="12700"/>
          </a:xfrm>
          <a:prstGeom prst="curvedConnector5">
            <a:avLst>
              <a:gd name="adj1" fmla="val -4915"/>
              <a:gd name="adj2" fmla="val -4735094"/>
              <a:gd name="adj3" fmla="val 10491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5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28-Nov-18</a:t>
            </a:r>
          </a:p>
        </p:txBody>
      </p:sp>
    </p:spTree>
    <p:extLst>
      <p:ext uri="{BB962C8B-B14F-4D97-AF65-F5344CB8AC3E}">
        <p14:creationId xmlns:p14="http://schemas.microsoft.com/office/powerpoint/2010/main" val="340995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Where am **I** in the world?</a:t>
            </a:r>
          </a:p>
          <a:p>
            <a:r>
              <a:rPr lang="en-US" dirty="0"/>
              <a:t>Robot observations and robot belief about location</a:t>
            </a:r>
          </a:p>
          <a:p>
            <a:r>
              <a:rPr lang="en-US" dirty="0"/>
              <a:t>Assume map of world is </a:t>
            </a:r>
            <a:r>
              <a:rPr lang="en-US" b="1" dirty="0"/>
              <a:t>perfectly known!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</p:spTree>
    <p:extLst>
      <p:ext uri="{BB962C8B-B14F-4D97-AF65-F5344CB8AC3E}">
        <p14:creationId xmlns:p14="http://schemas.microsoft.com/office/powerpoint/2010/main" val="236112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647870" cy="242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7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672513" y="44450"/>
            <a:ext cx="1204176" cy="338554"/>
          </a:xfrm>
          <a:prstGeom prst="rect">
            <a:avLst/>
          </a:prstGeom>
          <a:solidFill>
            <a:srgbClr val="B8B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altLang="en-US" sz="1600" i="1" dirty="0">
                <a:solidFill>
                  <a:schemeClr val="folHlink"/>
                </a:solidFill>
              </a:rPr>
              <a:t>x</a:t>
            </a:r>
            <a:r>
              <a:rPr lang="en-US" altLang="en-US" sz="1600" dirty="0">
                <a:solidFill>
                  <a:schemeClr val="folHlink"/>
                </a:solidFill>
              </a:rPr>
              <a:t>  = state</a:t>
            </a:r>
          </a:p>
        </p:txBody>
      </p:sp>
    </p:spTree>
    <p:extLst>
      <p:ext uri="{BB962C8B-B14F-4D97-AF65-F5344CB8AC3E}">
        <p14:creationId xmlns:p14="http://schemas.microsoft.com/office/powerpoint/2010/main" val="146545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9918"/>
            <a:ext cx="10689972" cy="360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8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672513" y="44450"/>
            <a:ext cx="1879810" cy="584775"/>
          </a:xfrm>
          <a:prstGeom prst="rect">
            <a:avLst/>
          </a:prstGeom>
          <a:solidFill>
            <a:srgbClr val="B8B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altLang="en-US" sz="1600" dirty="0">
                <a:solidFill>
                  <a:schemeClr val="folHlink"/>
                </a:solidFill>
              </a:rPr>
              <a:t>z</a:t>
            </a:r>
            <a:r>
              <a:rPr lang="en-US" altLang="en-US" sz="1600" dirty="0">
                <a:solidFill>
                  <a:schemeClr val="folHlink"/>
                </a:solidFill>
              </a:rPr>
              <a:t>  = observation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altLang="en-US" sz="1600" i="1" dirty="0">
                <a:solidFill>
                  <a:schemeClr val="folHlink"/>
                </a:solidFill>
              </a:rPr>
              <a:t>x</a:t>
            </a:r>
            <a:r>
              <a:rPr lang="en-US" altLang="en-US" sz="1600" dirty="0">
                <a:solidFill>
                  <a:schemeClr val="folHlink"/>
                </a:solidFill>
              </a:rPr>
              <a:t>  = state</a:t>
            </a:r>
          </a:p>
        </p:txBody>
      </p:sp>
    </p:spTree>
    <p:extLst>
      <p:ext uri="{BB962C8B-B14F-4D97-AF65-F5344CB8AC3E}">
        <p14:creationId xmlns:p14="http://schemas.microsoft.com/office/powerpoint/2010/main" val="166998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Simultaneous Localization and Mapping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647870" cy="242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70075"/>
            <a:ext cx="10676907" cy="237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93584-F0B0-4AB6-A604-03C42ACB9CDE}" type="slidenum">
              <a:rPr lang="en-US" smtClean="0"/>
              <a:t>9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25-Nov-2019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672513" y="44450"/>
            <a:ext cx="1879810" cy="584775"/>
          </a:xfrm>
          <a:prstGeom prst="rect">
            <a:avLst/>
          </a:prstGeom>
          <a:solidFill>
            <a:srgbClr val="B8B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altLang="en-US" sz="1600" dirty="0">
                <a:solidFill>
                  <a:schemeClr val="folHlink"/>
                </a:solidFill>
              </a:rPr>
              <a:t>z</a:t>
            </a:r>
            <a:r>
              <a:rPr lang="en-US" altLang="en-US" sz="1600" dirty="0">
                <a:solidFill>
                  <a:schemeClr val="folHlink"/>
                </a:solidFill>
              </a:rPr>
              <a:t>  = observation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de-DE" altLang="en-US" sz="1600" i="1" dirty="0">
                <a:solidFill>
                  <a:schemeClr val="folHlink"/>
                </a:solidFill>
              </a:rPr>
              <a:t>x</a:t>
            </a:r>
            <a:r>
              <a:rPr lang="en-US" altLang="en-US" sz="1600" dirty="0">
                <a:solidFill>
                  <a:schemeClr val="folHlink"/>
                </a:solidFill>
              </a:rPr>
              <a:t>  = state</a:t>
            </a:r>
          </a:p>
        </p:txBody>
      </p:sp>
    </p:spTree>
    <p:extLst>
      <p:ext uri="{BB962C8B-B14F-4D97-AF65-F5344CB8AC3E}">
        <p14:creationId xmlns:p14="http://schemas.microsoft.com/office/powerpoint/2010/main" val="32414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12618</TotalTime>
  <Words>1758</Words>
  <Application>Microsoft Macintosh PowerPoint</Application>
  <PresentationFormat>Widescreen</PresentationFormat>
  <Paragraphs>464</Paragraphs>
  <Slides>45</Slides>
  <Notes>3</Notes>
  <HiddenSlides>8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Tahoma</vt:lpstr>
      <vt:lpstr>Verdana</vt:lpstr>
      <vt:lpstr>Office Theme</vt:lpstr>
      <vt:lpstr>Equation</vt:lpstr>
      <vt:lpstr>Simultaneous Localization and Mapping</vt:lpstr>
      <vt:lpstr>Overview</vt:lpstr>
      <vt:lpstr>Basic probability!</vt:lpstr>
      <vt:lpstr>Basic probability!</vt:lpstr>
      <vt:lpstr>Basic probability!</vt:lpstr>
      <vt:lpstr>Localization</vt:lpstr>
      <vt:lpstr>Localization</vt:lpstr>
      <vt:lpstr>Localization</vt:lpstr>
      <vt:lpstr>Localization</vt:lpstr>
      <vt:lpstr>Localization</vt:lpstr>
      <vt:lpstr>Localization</vt:lpstr>
      <vt:lpstr>Mapping</vt:lpstr>
      <vt:lpstr>Mapping</vt:lpstr>
      <vt:lpstr>Uncertainty in Measurements and Motion</vt:lpstr>
      <vt:lpstr>Simultaneously localization and Mapping</vt:lpstr>
      <vt:lpstr>Simultaneous Localization and Mapping (SLAM)</vt:lpstr>
      <vt:lpstr>Bayes filter formulation of SLAM </vt:lpstr>
      <vt:lpstr>Bayesian formulation of SLAM (Filtering)</vt:lpstr>
      <vt:lpstr>Bayesian formulation of SLAM (Filtering)</vt:lpstr>
      <vt:lpstr>Bayesian formulation of SLAM (Filtering)</vt:lpstr>
      <vt:lpstr>Bayesian formulation of SLAM (Filtering)</vt:lpstr>
      <vt:lpstr>Bayes Filters</vt:lpstr>
      <vt:lpstr>MAP formulation of SLAM (Optimization)</vt:lpstr>
      <vt:lpstr>MAP formulation of SLAM (Optimization)</vt:lpstr>
      <vt:lpstr>MAP formulation of SLAM (Optimization)</vt:lpstr>
      <vt:lpstr>Visual SLAM</vt:lpstr>
      <vt:lpstr>Visual SLAM architecture</vt:lpstr>
      <vt:lpstr>Frontend</vt:lpstr>
      <vt:lpstr>Frontend – Feature Extraction</vt:lpstr>
      <vt:lpstr>Frontend – Feature Extraction</vt:lpstr>
      <vt:lpstr>Frontend – Feature Matching</vt:lpstr>
      <vt:lpstr>Frontend – Visual Odometry</vt:lpstr>
      <vt:lpstr>Backend</vt:lpstr>
      <vt:lpstr>Backend  </vt:lpstr>
      <vt:lpstr>Backend - </vt:lpstr>
      <vt:lpstr>Backend – Factor graph Optimization</vt:lpstr>
      <vt:lpstr>Backend – Loop Closure</vt:lpstr>
      <vt:lpstr>GraphSLAM</vt:lpstr>
      <vt:lpstr>GraphSLAM</vt:lpstr>
      <vt:lpstr>GraphSLAM</vt:lpstr>
      <vt:lpstr>GraphSLAM</vt:lpstr>
      <vt:lpstr>GraphSLAM</vt:lpstr>
      <vt:lpstr>GraphSLAM - Example</vt:lpstr>
      <vt:lpstr>GraphSLAM</vt:lpstr>
      <vt:lpstr>References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Simultaneous Localization and Mapping</dc:title>
  <dc:creator>BENZUN PIOUS</dc:creator>
  <cp:lastModifiedBy>Gennert, Michael A</cp:lastModifiedBy>
  <cp:revision>98</cp:revision>
  <dcterms:created xsi:type="dcterms:W3CDTF">2016-11-03T16:37:18Z</dcterms:created>
  <dcterms:modified xsi:type="dcterms:W3CDTF">2019-11-25T21:13:15Z</dcterms:modified>
</cp:coreProperties>
</file>