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315" r:id="rId7"/>
    <p:sldId id="313" r:id="rId8"/>
    <p:sldId id="306" r:id="rId9"/>
    <p:sldId id="261" r:id="rId10"/>
    <p:sldId id="262" r:id="rId11"/>
    <p:sldId id="312" r:id="rId12"/>
    <p:sldId id="299" r:id="rId13"/>
    <p:sldId id="311" r:id="rId14"/>
    <p:sldId id="296" r:id="rId15"/>
    <p:sldId id="263" r:id="rId16"/>
    <p:sldId id="264" r:id="rId17"/>
    <p:sldId id="265" r:id="rId18"/>
    <p:sldId id="268" r:id="rId19"/>
    <p:sldId id="266" r:id="rId20"/>
    <p:sldId id="305" r:id="rId21"/>
    <p:sldId id="300" r:id="rId22"/>
    <p:sldId id="297" r:id="rId23"/>
    <p:sldId id="267" r:id="rId24"/>
    <p:sldId id="307" r:id="rId25"/>
    <p:sldId id="270" r:id="rId26"/>
    <p:sldId id="271" r:id="rId27"/>
    <p:sldId id="272" r:id="rId28"/>
    <p:sldId id="274" r:id="rId29"/>
    <p:sldId id="275" r:id="rId30"/>
    <p:sldId id="277" r:id="rId31"/>
    <p:sldId id="308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309" r:id="rId41"/>
    <p:sldId id="286" r:id="rId42"/>
    <p:sldId id="317" r:id="rId43"/>
    <p:sldId id="287" r:id="rId44"/>
    <p:sldId id="301" r:id="rId45"/>
    <p:sldId id="288" r:id="rId46"/>
    <p:sldId id="302" r:id="rId47"/>
    <p:sldId id="303" r:id="rId48"/>
    <p:sldId id="304" r:id="rId49"/>
    <p:sldId id="310" r:id="rId50"/>
    <p:sldId id="290" r:id="rId51"/>
    <p:sldId id="294" r:id="rId52"/>
    <p:sldId id="291" r:id="rId53"/>
    <p:sldId id="292" r:id="rId54"/>
    <p:sldId id="293" r:id="rId55"/>
    <p:sldId id="316" r:id="rId56"/>
    <p:sldId id="318" r:id="rId57"/>
    <p:sldId id="298" r:id="rId58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Watson" initials="R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DFD6C3"/>
    <a:srgbClr val="000001"/>
    <a:srgbClr val="000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13"/>
  </p:normalViewPr>
  <p:slideViewPr>
    <p:cSldViewPr>
      <p:cViewPr>
        <p:scale>
          <a:sx n="134" d="100"/>
          <a:sy n="134" d="100"/>
        </p:scale>
        <p:origin x="536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commentAuthors" Target="commentAuthors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15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7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51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2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19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8972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816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876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475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27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011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5431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33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834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9203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569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0149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3127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621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1901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347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20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914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85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3065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0744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47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210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260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36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91577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14840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2314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0139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05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208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6259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5693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78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51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Osaka" charset="-128"/>
                <a:cs typeface="Osaka" charset="-128"/>
              </a:rPr>
              <a:t>Maritime Mobile Service Identities (MMSIs) are nine digit </a:t>
            </a:r>
            <a:r>
              <a:rPr lang="en-US" sz="1200" b="1" kern="1200" dirty="0" smtClean="0">
                <a:solidFill>
                  <a:schemeClr val="tx1"/>
                </a:solidFill>
                <a:latin typeface="Times" charset="0"/>
                <a:ea typeface="Osaka" charset="-128"/>
                <a:cs typeface="Osaka" charset="-128"/>
              </a:rPr>
              <a:t>numbers</a:t>
            </a:r>
            <a:r>
              <a:rPr lang="en-US" sz="1200" b="0" kern="1200" dirty="0" smtClean="0">
                <a:solidFill>
                  <a:schemeClr val="tx1"/>
                </a:solidFill>
                <a:latin typeface="Times" charset="0"/>
                <a:ea typeface="Osaka" charset="-128"/>
                <a:cs typeface="Osaka" charset="-128"/>
              </a:rPr>
              <a:t> used by maritime digital selective calling (DSC), automatic identification systems (AIS) and certain other equipment to uniquely identify a ship or a coast radio station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ship number consists of the three letters “IMO” (International Maritime Organization) followed by a unique seven-digit number assigned to sea-going merchant 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0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513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8490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85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E0C1F474-A1ED-8A49-8512-D49393755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9D1A4-2C71-C44C-925E-6B3E74046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169BA-6703-0C44-970C-8B2627E1C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78467-C8FE-1849-B1CB-C1059C3BF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400800"/>
            <a:ext cx="6731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D5314-CED5-0248-B5E5-32D3D88A1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6FEA3-4302-3941-84DA-3007674F6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94B4A-D4F2-0846-95FA-8BCFE647A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60BA8-63D0-1549-B17C-BFEFE3FB5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E7D60-018F-9749-BC43-D2CA3B24B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F039-35CB-7D4C-85F0-8B998EC76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4D8A-3338-5F46-BA4B-29FF4AF1D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7F06-D41B-AC4F-A5F3-9A5460E81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bann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57AC5CAB-B0CE-7449-AB06-28C2D2308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EXPHORSA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8"/>
        </a:buBlip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mysql/" TargetMode="External"/><Relationship Id="rId4" Type="http://schemas.openxmlformats.org/officeDocument/2006/relationships/hyperlink" Target="http://dev.mysql.com/doc/refman/5.7/en/macosx-installation.html" TargetMode="External"/><Relationship Id="rId5" Type="http://schemas.openxmlformats.org/officeDocument/2006/relationships/hyperlink" Target="http://dev.mysql.com/downloads/windows/installer/" TargetMode="External"/><Relationship Id="rId6" Type="http://schemas.openxmlformats.org/officeDocument/2006/relationships/hyperlink" Target="http://dev.mysql.com/doc/refman/5.7/en/mysql-install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mysql.com/downloads/workbench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Microsoft_Word_97_-_2004_Document2.doc"/><Relationship Id="rId6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marinetraffic.com/e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ist_of_Olympic_Games_host_citi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noFill/>
          <a:ln w="9525" cmpd="sng"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single entity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9525"/>
        </p:spPr>
        <p:txBody>
          <a:bodyPr lIns="90487" tIns="44450" rIns="90487" bIns="44450"/>
          <a:lstStyle/>
          <a:p>
            <a:pPr marL="342900" indent="-342900" eaLnBrk="1" hangingPunct="1"/>
            <a:r>
              <a:rPr lang="en-US" i="1">
                <a:latin typeface="Trebuchet MS" pitchFamily="-109" charset="0"/>
                <a:ea typeface="ＭＳ Ｐゴシック" pitchFamily="-109" charset="-128"/>
                <a:cs typeface="ＭＳ Ｐゴシック" pitchFamily="-109" charset="-128"/>
              </a:rPr>
              <a:t>I want to be alone</a:t>
            </a:r>
            <a:endParaRPr lang="en-US">
              <a:latin typeface="Trebuchet MS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marL="342900" indent="-342900" eaLnBrk="1" hangingPunct="1"/>
            <a:r>
              <a:rPr lang="en-US">
                <a:latin typeface="Trebuchet MS" pitchFamily="-109" charset="0"/>
                <a:ea typeface="ＭＳ Ｐゴシック" pitchFamily="-109" charset="-128"/>
                <a:cs typeface="ＭＳ Ｐゴシック" pitchFamily="-109" charset="-128"/>
              </a:rPr>
              <a:t>Greta Garbo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39964-07BC-BC4F-9360-9C7853DC6380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10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Defining a table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CREATE TABLE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(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CHAR(3),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VARCHAR(20)NOT NULL,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DECIMAL(6,2),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DECIMAL(8),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DECIMAL(5,2),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DECIMAL(2),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PRIMARY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KEY(shrcode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);</a:t>
            </a:r>
            <a:endParaRPr lang="en-US" sz="2400" dirty="0">
              <a:latin typeface="Courier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7162800" y="4909077"/>
            <a:ext cx="15240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Are the data types selected a </a:t>
            </a:r>
            <a:r>
              <a:rPr lang="en-US" sz="1600" i="1" smtClean="0">
                <a:solidFill>
                  <a:srgbClr val="000000"/>
                </a:solidFill>
                <a:latin typeface="Georgia" pitchFamily="-109" charset="0"/>
              </a:rPr>
              <a:t>good choice?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Install MySQL Workbench &amp; Community Server</a:t>
            </a:r>
          </a:p>
          <a:p>
            <a:r>
              <a:rPr lang="en-US" sz="2400" dirty="0" smtClean="0"/>
              <a:t>OS X</a:t>
            </a:r>
          </a:p>
          <a:p>
            <a:pPr lvl="1"/>
            <a:r>
              <a:rPr lang="en-US" sz="2000" dirty="0" smtClean="0">
                <a:hlinkClick r:id="rId2"/>
              </a:rPr>
              <a:t>MySQL workbench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MySQL Community Server</a:t>
            </a:r>
            <a:endParaRPr lang="en-US" sz="2000" dirty="0" smtClean="0"/>
          </a:p>
          <a:p>
            <a:pPr lvl="2"/>
            <a:r>
              <a:rPr lang="en-US" sz="1800" dirty="0" smtClean="0">
                <a:hlinkClick r:id="rId4"/>
              </a:rPr>
              <a:t>Instructions</a:t>
            </a:r>
            <a:endParaRPr lang="en-US" sz="1800" dirty="0" smtClean="0"/>
          </a:p>
          <a:p>
            <a:pPr lvl="2"/>
            <a:r>
              <a:rPr lang="en-US" sz="1800" dirty="0" smtClean="0"/>
              <a:t>Default username is root with password generated </a:t>
            </a:r>
            <a:r>
              <a:rPr lang="en-US" sz="1800" smtClean="0"/>
              <a:t>at install</a:t>
            </a:r>
            <a:endParaRPr lang="en-US" sz="1800" dirty="0" smtClean="0"/>
          </a:p>
          <a:p>
            <a:r>
              <a:rPr lang="en-US" sz="2400" dirty="0" smtClean="0"/>
              <a:t>Windows</a:t>
            </a:r>
          </a:p>
          <a:p>
            <a:pPr lvl="1"/>
            <a:r>
              <a:rPr lang="en-US" sz="2000" dirty="0" smtClean="0">
                <a:hlinkClick r:id="rId5"/>
              </a:rPr>
              <a:t>MySQL Installer</a:t>
            </a:r>
            <a:endParaRPr lang="en-US" sz="2000" dirty="0" smtClean="0"/>
          </a:p>
          <a:p>
            <a:pPr lvl="2"/>
            <a:r>
              <a:rPr lang="en-US" sz="1800" dirty="0" smtClean="0">
                <a:hlinkClick r:id="rId6"/>
              </a:rPr>
              <a:t>Instructions</a:t>
            </a:r>
            <a:endParaRPr lang="en-US" sz="1800" dirty="0" smtClean="0"/>
          </a:p>
          <a:p>
            <a:pPr lvl="2"/>
            <a:r>
              <a:rPr lang="en-US" sz="1800" dirty="0"/>
              <a:t>The install wizard will ask you to create a </a:t>
            </a:r>
            <a:r>
              <a:rPr lang="en-US" sz="1800" dirty="0" smtClean="0"/>
              <a:t>username </a:t>
            </a:r>
            <a:r>
              <a:rPr lang="en-US" sz="1800" dirty="0"/>
              <a:t>and password for the MySQL server. You will need this when you create a connection to the </a:t>
            </a:r>
            <a:r>
              <a:rPr lang="en-US" sz="1800" dirty="0" smtClean="0"/>
              <a:t>server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3C4A3F-5EA6-1248-A4DD-DB45B1076ABB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12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Defining a table with MySQL workbench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828800"/>
            <a:ext cx="6578600" cy="476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MySQL Workbench preferences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E7D60-018F-9749-BC43-D2CA3B24B05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Content Placeholder 7" descr="hiding column information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0" r="-15280"/>
          <a:stretch>
            <a:fillRect/>
          </a:stretch>
        </p:blipFill>
        <p:spPr>
          <a:xfrm>
            <a:off x="990600" y="1752600"/>
            <a:ext cx="7769225" cy="4113212"/>
          </a:xfrm>
          <a:prstGeom prst="wedgeRoundRectCallout">
            <a:avLst/>
          </a:prstGeom>
        </p:spPr>
      </p:pic>
      <p:sp>
        <p:nvSpPr>
          <p:cNvPr id="10" name="Rounded Rectangular Callout 9"/>
          <p:cNvSpPr/>
          <p:nvPr/>
        </p:nvSpPr>
        <p:spPr bwMode="auto">
          <a:xfrm>
            <a:off x="685800" y="2667000"/>
            <a:ext cx="1143000" cy="914400"/>
          </a:xfrm>
          <a:prstGeom prst="wedgeRoundRectCallout">
            <a:avLst>
              <a:gd name="adj1" fmla="val 74723"/>
              <a:gd name="adj2" fmla="val 37500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Hide column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 type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charset="-128"/>
              <a:cs typeface="Osaka" charset="-128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85800" y="4191000"/>
            <a:ext cx="1143000" cy="914400"/>
          </a:xfrm>
          <a:prstGeom prst="wedgeRoundRectCallout">
            <a:avLst>
              <a:gd name="adj1" fmla="val 73612"/>
              <a:gd name="adj2" fmla="val -79167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Hide column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 flag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charset="-128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2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78FAD6-41CA-C745-9C61-5FD6DD91FDBE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14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Defining a table with phpMyAdmin</a:t>
            </a:r>
          </a:p>
        </p:txBody>
      </p:sp>
      <p:pic>
        <p:nvPicPr>
          <p:cNvPr id="30724" name="Picture 7" descr="VST:Books:Data Management:5e:slides:images:tablecre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209800"/>
            <a:ext cx="414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038600"/>
            <a:ext cx="8204200" cy="1220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CF5D6-32D9-684A-9B51-9CDCAB8D4E1B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15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z="4000" dirty="0">
                <a:ea typeface="ＭＳ Ｐゴシック" pitchFamily="-109" charset="-128"/>
                <a:cs typeface="ＭＳ Ｐゴシック" pitchFamily="-109" charset="-128"/>
              </a:rPr>
              <a:t>Defining a table with</a:t>
            </a:r>
            <a:r>
              <a:rPr lang="en-US" sz="4000" dirty="0" smtClean="0">
                <a:ea typeface="ＭＳ Ｐゴシック" pitchFamily="-109" charset="-128"/>
                <a:cs typeface="ＭＳ Ｐゴシック" pitchFamily="-109" charset="-128"/>
              </a:rPr>
              <a:t> MS Access</a:t>
            </a:r>
            <a:endParaRPr lang="en-US" sz="40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4820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1943100"/>
            <a:ext cx="5981700" cy="463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820F37-13C2-2E42-984A-9C5FACD77327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16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Allowable data types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SQL standard</a:t>
            </a:r>
          </a:p>
        </p:txBody>
      </p:sp>
      <p:graphicFrame>
        <p:nvGraphicFramePr>
          <p:cNvPr id="12390" name="Group 102"/>
          <p:cNvGraphicFramePr>
            <a:graphicFrameLocks noGrp="1"/>
          </p:cNvGraphicFramePr>
          <p:nvPr/>
        </p:nvGraphicFramePr>
        <p:xfrm>
          <a:off x="838200" y="2438400"/>
          <a:ext cx="8229600" cy="3934969"/>
        </p:xfrm>
        <a:graphic>
          <a:graphicData uri="http://schemas.openxmlformats.org/drawingml/2006/table">
            <a:tbl>
              <a:tblPr/>
              <a:tblGrid>
                <a:gridCol w="914400"/>
                <a:gridCol w="1295400"/>
                <a:gridCol w="60198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Numeric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31-bit signed binary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15-bit signed binary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float(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scientific format number of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binary digits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decimal(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p,q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packed decimal number of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digits total length;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decimal places to the right of the decimal point may be specified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char(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fixed length character string of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varchar(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variable length character string up to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variable-length character string of up to 65,535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Date/time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Date in the form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yyyymmdd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 in the form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hhmmss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combination of date and time to the nearest microsecond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 with time zone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 as time, with the addition of an offset from UTC of the specified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timestamp with time zone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 as timestamp, with the addition of an offset from UTC of the specified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89E057-DEB3-1147-B690-82011B21AA45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17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Allowable data types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MS Access</a:t>
            </a:r>
          </a:p>
        </p:txBody>
      </p:sp>
      <p:graphicFrame>
        <p:nvGraphicFramePr>
          <p:cNvPr id="13394" name="Group 82"/>
          <p:cNvGraphicFramePr>
            <a:graphicFrameLocks noGrp="1"/>
          </p:cNvGraphicFramePr>
          <p:nvPr/>
        </p:nvGraphicFramePr>
        <p:xfrm>
          <a:off x="914400" y="2362200"/>
          <a:ext cx="8001000" cy="434644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5257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variable length character string of up to 255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Memo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variable length character string of up to 64,000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8-bit unsigned binary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Integer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15-bit signed binary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Long 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31-bit signed binary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signed number with an exponent in the range -45 to +38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signed number with an exponent in the range -324 to +308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Date/time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formatted date or time for the years 100 through 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Currency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monetary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AutoNumber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unique sequential number or random number assigned by Access whenever a new record is added to a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Yes/No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binary field that contains one of two values (Yes/No, True/False, or On/Off)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OLE Object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An object, such as a spreadsheet, document, graphic, sound, or other binary data.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Hyperlink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hyperlink address (e.g., a URL)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099AB-CBF2-E041-9FA3-7B7D88300F89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18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table</a:t>
            </a:r>
          </a:p>
        </p:txBody>
      </p:sp>
      <p:graphicFrame>
        <p:nvGraphicFramePr>
          <p:cNvPr id="16804" name="Group 4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47317"/>
              </p:ext>
            </p:extLst>
          </p:nvPr>
        </p:nvGraphicFramePr>
        <p:xfrm>
          <a:off x="838200" y="1981200"/>
          <a:ext cx="8153400" cy="3778255"/>
        </p:xfrm>
        <a:graphic>
          <a:graphicData uri="http://schemas.openxmlformats.org/drawingml/2006/table">
            <a:tbl>
              <a:tblPr/>
              <a:tblGrid>
                <a:gridCol w="1295400"/>
                <a:gridCol w="2120900"/>
                <a:gridCol w="1320800"/>
                <a:gridCol w="1262063"/>
                <a:gridCol w="1116012"/>
                <a:gridCol w="103822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share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211D6-E504-984B-82B8-B105B37AF517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19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Inserting rows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924800" cy="39624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INSERT INTO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(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shrcode,shrfirm,shrprice,shrqty,shrdiv,shrpe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VALUES ('FC','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Freedonia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Copper',27.5,10529,1.84,16);</a:t>
            </a:r>
          </a:p>
          <a:p>
            <a:pPr eaLnBrk="1" hangingPunct="1">
              <a:buFontTx/>
              <a:buNone/>
            </a:pPr>
            <a:endParaRPr lang="en-US" sz="2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Or</a:t>
            </a:r>
          </a:p>
          <a:p>
            <a:pPr eaLnBrk="1" hangingPunct="1">
              <a:buFontTx/>
              <a:buNone/>
            </a:pPr>
            <a:endParaRPr lang="en-US" sz="2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INSERT INTO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VALUES ('FC','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Freedonia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Copper',27.5,10529,1.84,16);</a:t>
            </a:r>
            <a:endParaRPr lang="en-US" sz="2400" dirty="0">
              <a:latin typeface="Courier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7AF4C8-CA08-E747-9CB1-5D2EFD94FD4B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Modeling reality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69225" cy="411321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 database must mirror the real world if it is to answer questions about the real world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Data modeling is a design technique for capturing reality</a:t>
            </a:r>
          </a:p>
        </p:txBody>
      </p:sp>
      <p:sp>
        <p:nvSpPr>
          <p:cNvPr id="18437" name="AutoShape 9"/>
          <p:cNvSpPr>
            <a:spLocks noChangeArrowheads="1"/>
          </p:cNvSpPr>
          <p:nvPr/>
        </p:nvSpPr>
        <p:spPr bwMode="auto">
          <a:xfrm>
            <a:off x="7162800" y="5056188"/>
            <a:ext cx="1524000" cy="649287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Georgia" pitchFamily="-109" charset="0"/>
              </a:rPr>
              <a:t>Reality matters</a:t>
            </a:r>
            <a:endParaRPr lang="en-US" sz="1400" b="1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from a text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MySQL Workbench’s import facility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5E8A9A-79B0-434B-B71F-AF9EDD8016B0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21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450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Inserting rows with 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MySQL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Workbench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24200"/>
            <a:ext cx="7195771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E64C95-B08A-6F4F-9552-C61AFB2DA238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22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430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Inserting rows with phpMyAdmin</a:t>
            </a:r>
          </a:p>
        </p:txBody>
      </p:sp>
      <p:pic>
        <p:nvPicPr>
          <p:cNvPr id="43012" name="Picture 1029" descr="VST:Books:Data Management:5e:slides:images:shrinse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2667000"/>
            <a:ext cx="599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BAD6C-B311-8A49-8455-9D2150550B75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23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Inserting rows with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MS Access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47108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900" y="2425700"/>
            <a:ext cx="6565900" cy="336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2728912"/>
          </a:xfrm>
        </p:spPr>
        <p:txBody>
          <a:bodyPr/>
          <a:lstStyle/>
          <a:p>
            <a:r>
              <a:rPr lang="en-US" dirty="0" smtClean="0"/>
              <a:t>Use MySQL Workbench to design your data </a:t>
            </a:r>
            <a:r>
              <a:rPr lang="en-US" dirty="0"/>
              <a:t>model for recording details of Olympic </a:t>
            </a:r>
            <a:r>
              <a:rPr lang="en-US" dirty="0" smtClean="0"/>
              <a:t>cities</a:t>
            </a:r>
          </a:p>
          <a:p>
            <a:r>
              <a:rPr lang="en-US" dirty="0" smtClean="0"/>
              <a:t>Create a table and add rows for the first </a:t>
            </a:r>
            <a:r>
              <a:rPr lang="en-US" smtClean="0"/>
              <a:t>three Olympics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F74EF-84B1-D840-8035-D0BE48D077B7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25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Querying a table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i="1" dirty="0">
                <a:ea typeface="ＭＳ Ｐゴシック" pitchFamily="-109" charset="-128"/>
                <a:cs typeface="ＭＳ Ｐゴシック" pitchFamily="-109" charset="-128"/>
              </a:rPr>
              <a:t>List all data in the share table.</a:t>
            </a:r>
          </a:p>
          <a:p>
            <a:pPr eaLnBrk="1" hangingPunct="1">
              <a:buFontTx/>
              <a:buNone/>
            </a:pPr>
            <a:endParaRPr lang="en-US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18799" name="Group 367"/>
          <p:cNvGraphicFramePr>
            <a:graphicFrameLocks noGrp="1"/>
          </p:cNvGraphicFramePr>
          <p:nvPr/>
        </p:nvGraphicFramePr>
        <p:xfrm>
          <a:off x="762000" y="3429000"/>
          <a:ext cx="8153400" cy="3071310"/>
        </p:xfrm>
        <a:graphic>
          <a:graphicData uri="http://schemas.openxmlformats.org/drawingml/2006/table">
            <a:tbl>
              <a:tblPr/>
              <a:tblGrid>
                <a:gridCol w="1000125"/>
                <a:gridCol w="2576513"/>
                <a:gridCol w="1166812"/>
                <a:gridCol w="1352550"/>
                <a:gridCol w="1087438"/>
                <a:gridCol w="969962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9450" algn="dec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27.50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10529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1.84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9450" algn="dec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55.25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12635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2.50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9450" algn="dec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31.82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22010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1.32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50.37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32868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2.68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37.75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6390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0.07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154713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0.01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12.75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231678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1.78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11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35.00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12323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1.68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52.78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4716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2.50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33.75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1234923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4ED77-C3BD-734F-BDD3-3ECB93A96C1E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26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Project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Choosing columns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 vertical slice</a:t>
            </a:r>
          </a:p>
        </p:txBody>
      </p:sp>
      <p:graphicFrame>
        <p:nvGraphicFramePr>
          <p:cNvPr id="19842" name="Group 3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68370"/>
              </p:ext>
            </p:extLst>
          </p:nvPr>
        </p:nvGraphicFramePr>
        <p:xfrm>
          <a:off x="762000" y="2819400"/>
          <a:ext cx="8153400" cy="3778255"/>
        </p:xfrm>
        <a:graphic>
          <a:graphicData uri="http://schemas.openxmlformats.org/drawingml/2006/table">
            <a:tbl>
              <a:tblPr/>
              <a:tblGrid>
                <a:gridCol w="1295400"/>
                <a:gridCol w="2120900"/>
                <a:gridCol w="1320800"/>
                <a:gridCol w="1262063"/>
                <a:gridCol w="1116012"/>
                <a:gridCol w="103822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share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2EDC27-D43C-C948-8520-28E0DD2C1628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27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Project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i="1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a firm’s name and </a:t>
            </a:r>
            <a:r>
              <a:rPr lang="en-US" sz="2400" i="1" dirty="0" smtClean="0">
                <a:ea typeface="ＭＳ Ｐゴシック" pitchFamily="-109" charset="-128"/>
                <a:cs typeface="ＭＳ Ｐゴシック" pitchFamily="-109" charset="-128"/>
              </a:rPr>
              <a:t>price-earnings 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ratio.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0592" name="Group 112"/>
          <p:cNvGraphicFramePr>
            <a:graphicFrameLocks noGrp="1"/>
          </p:cNvGraphicFramePr>
          <p:nvPr/>
        </p:nvGraphicFramePr>
        <p:xfrm>
          <a:off x="1981200" y="2971800"/>
          <a:ext cx="3581400" cy="3096900"/>
        </p:xfrm>
        <a:graphic>
          <a:graphicData uri="http://schemas.openxmlformats.org/drawingml/2006/table">
            <a:tbl>
              <a:tblPr/>
              <a:tblGrid>
                <a:gridCol w="2663825"/>
                <a:gridCol w="9175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2F726E-EB17-6249-A79F-9C5407CF8D56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28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Restrict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Choosing rows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 horizontal slice</a:t>
            </a:r>
          </a:p>
        </p:txBody>
      </p:sp>
      <p:graphicFrame>
        <p:nvGraphicFramePr>
          <p:cNvPr id="22918" name="Group 3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38832"/>
              </p:ext>
            </p:extLst>
          </p:nvPr>
        </p:nvGraphicFramePr>
        <p:xfrm>
          <a:off x="838200" y="2819400"/>
          <a:ext cx="8153400" cy="3778255"/>
        </p:xfrm>
        <a:graphic>
          <a:graphicData uri="http://schemas.openxmlformats.org/drawingml/2006/table">
            <a:tbl>
              <a:tblPr/>
              <a:tblGrid>
                <a:gridCol w="1295400"/>
                <a:gridCol w="2120900"/>
                <a:gridCol w="1320800"/>
                <a:gridCol w="1262063"/>
                <a:gridCol w="1116012"/>
                <a:gridCol w="103822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share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3E72B6-C6B0-654A-A2FB-8B4F9A5FA092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29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Restrict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229600" cy="39624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Get all firms with a price-earnings ratio less than 12.</a:t>
            </a:r>
          </a:p>
          <a:p>
            <a:pPr eaLnBrk="1" hangingPunct="1">
              <a:buFontTx/>
              <a:buNone/>
            </a:pP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&lt; 12;</a:t>
            </a: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3722" name="Group 170"/>
          <p:cNvGraphicFramePr>
            <a:graphicFrameLocks noGrp="1"/>
          </p:cNvGraphicFramePr>
          <p:nvPr/>
        </p:nvGraphicFramePr>
        <p:xfrm>
          <a:off x="1295400" y="3810000"/>
          <a:ext cx="7162800" cy="2211388"/>
        </p:xfrm>
        <a:graphic>
          <a:graphicData uri="http://schemas.openxmlformats.org/drawingml/2006/table">
            <a:tbl>
              <a:tblPr/>
              <a:tblGrid>
                <a:gridCol w="838200"/>
                <a:gridCol w="2438400"/>
                <a:gridCol w="1143000"/>
                <a:gridCol w="1066800"/>
                <a:gridCol w="914400"/>
                <a:gridCol w="762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55.25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12635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2.50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0.07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154713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12.75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231678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1.78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35.00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12323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1.68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33.75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1234923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B0268-38B1-2049-B622-CFE0BD507F12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An entity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Some thing in the environment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Represented by a rectangle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An instance is a particular occurrence of an entity</a:t>
            </a:r>
          </a:p>
        </p:txBody>
      </p:sp>
      <p:pic>
        <p:nvPicPr>
          <p:cNvPr id="20485" name="Picture 8" descr="FireLite:Books:Data Management:6e:Art PNG:03-sha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8225" y="4114800"/>
            <a:ext cx="198755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E04D7D-E76B-7B42-BB40-4BBC2DB79587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30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Project and restrict combo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27289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Choosing rows and columns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List the firm’s name, price, quantity, and dividend where share holding is at least 100,000.</a:t>
            </a: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endParaRPr lang="en-US" sz="20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 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&gt;= 100000;</a:t>
            </a:r>
            <a:endParaRPr lang="en-US" sz="20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5690" name="Group 90"/>
          <p:cNvGraphicFramePr>
            <a:graphicFrameLocks noGrp="1"/>
          </p:cNvGraphicFramePr>
          <p:nvPr/>
        </p:nvGraphicFramePr>
        <p:xfrm>
          <a:off x="1600200" y="4648200"/>
          <a:ext cx="6705600" cy="1450976"/>
        </p:xfrm>
        <a:graphic>
          <a:graphicData uri="http://schemas.openxmlformats.org/drawingml/2006/table">
            <a:tbl>
              <a:tblPr/>
              <a:tblGrid>
                <a:gridCol w="2574925"/>
                <a:gridCol w="1438275"/>
                <a:gridCol w="1498600"/>
                <a:gridCol w="11938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0.07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154713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0.01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12.75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231678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1.78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33.75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1234923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the name and price </a:t>
            </a:r>
            <a:r>
              <a:rPr lang="en-US" smtClean="0"/>
              <a:t>of those shares </a:t>
            </a:r>
            <a:r>
              <a:rPr lang="en-US" dirty="0" smtClean="0"/>
              <a:t>where the share price is greater than 10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AB5378-46F2-D442-956F-4CDE9261D636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32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Primary key retrieval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28813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query using the primary key returns at most one row</a:t>
            </a:r>
          </a:p>
          <a:p>
            <a:pPr eaLnBrk="1" hangingPunct="1">
              <a:buFontTx/>
              <a:buNone/>
            </a:pPr>
            <a:r>
              <a:rPr lang="en-US" i="1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firms whose code is AR.</a:t>
            </a: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'AR';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6712" name="Group 88"/>
          <p:cNvGraphicFramePr>
            <a:graphicFrameLocks noGrp="1"/>
          </p:cNvGraphicFramePr>
          <p:nvPr/>
        </p:nvGraphicFramePr>
        <p:xfrm>
          <a:off x="1752600" y="4343400"/>
          <a:ext cx="6629400" cy="782638"/>
        </p:xfrm>
        <a:graphic>
          <a:graphicData uri="http://schemas.openxmlformats.org/drawingml/2006/table">
            <a:tbl>
              <a:tblPr/>
              <a:tblGrid>
                <a:gridCol w="1017588"/>
                <a:gridCol w="1812925"/>
                <a:gridCol w="1106487"/>
                <a:gridCol w="931863"/>
                <a:gridCol w="930275"/>
                <a:gridCol w="830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22010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1.32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D9251F-D5A2-944A-86A9-AE3DD97FAC1F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33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Primary key retrieval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39481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query not using the primary key can return more than one row</a:t>
            </a:r>
            <a:endParaRPr lang="en-US" sz="1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firms with a dividend of 2.50.</a:t>
            </a: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2.5;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7848" name="Group 200"/>
          <p:cNvGraphicFramePr>
            <a:graphicFrameLocks noGrp="1"/>
          </p:cNvGraphicFramePr>
          <p:nvPr/>
        </p:nvGraphicFramePr>
        <p:xfrm>
          <a:off x="1600200" y="4419600"/>
          <a:ext cx="7086600" cy="911225"/>
        </p:xfrm>
        <a:graphic>
          <a:graphicData uri="http://schemas.openxmlformats.org/drawingml/2006/table">
            <a:tbl>
              <a:tblPr/>
              <a:tblGrid>
                <a:gridCol w="1020763"/>
                <a:gridCol w="1874837"/>
                <a:gridCol w="1295400"/>
                <a:gridCol w="990600"/>
                <a:gridCol w="990600"/>
                <a:gridCol w="914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55.25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12635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2.50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10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52.78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 4716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2.50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15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5FC949-CB69-AA47-B183-C270FB9BA601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34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Used with a list of values</a:t>
            </a: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data on firms with codes of FC, AR, or SLG.</a:t>
            </a:r>
          </a:p>
          <a:p>
            <a:pPr eaLnBrk="1" hangingPunct="1">
              <a:buFontTx/>
              <a:buNone/>
            </a:pP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IN ('FC','AR','SLG');</a:t>
            </a: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or</a:t>
            </a: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'FC' OR 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'AR' OR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'SLG';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8866" name="Group 194"/>
          <p:cNvGraphicFramePr>
            <a:graphicFrameLocks noGrp="1"/>
          </p:cNvGraphicFramePr>
          <p:nvPr/>
        </p:nvGraphicFramePr>
        <p:xfrm>
          <a:off x="1524000" y="4724400"/>
          <a:ext cx="6858000" cy="1371601"/>
        </p:xfrm>
        <a:graphic>
          <a:graphicData uri="http://schemas.openxmlformats.org/drawingml/2006/table">
            <a:tbl>
              <a:tblPr/>
              <a:tblGrid>
                <a:gridCol w="1066800"/>
                <a:gridCol w="2233613"/>
                <a:gridCol w="1042987"/>
                <a:gridCol w="871538"/>
                <a:gridCol w="822325"/>
                <a:gridCol w="8207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27.50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10529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1.84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 22010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1.32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50.37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32868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2.68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5934EE-6A38-6847-AC1B-5AD7368B2450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35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NOT IN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8081962" cy="41132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Not in a list of values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i="1" dirty="0">
                <a:ea typeface="ＭＳ Ｐゴシック" pitchFamily="-109" charset="-128"/>
                <a:cs typeface="ＭＳ Ｐゴシック" pitchFamily="-109" charset="-128"/>
              </a:rPr>
              <a:t>Report all firms other than those with the code CS or PT.</a:t>
            </a: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16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6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NOT IN ('CS', '</a:t>
            </a:r>
            <a:r>
              <a:rPr lang="en-US" sz="16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PT')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;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is equivalent to:</a:t>
            </a: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16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6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&lt;&gt; 'CS' AND </a:t>
            </a:r>
            <a:r>
              <a:rPr lang="en-US" sz="16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&lt;&gt; 'PT';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9917" name="Group 221"/>
          <p:cNvGraphicFramePr>
            <a:graphicFrameLocks noGrp="1"/>
          </p:cNvGraphicFramePr>
          <p:nvPr/>
        </p:nvGraphicFramePr>
        <p:xfrm>
          <a:off x="1524000" y="4267200"/>
          <a:ext cx="6934200" cy="2407921"/>
        </p:xfrm>
        <a:graphic>
          <a:graphicData uri="http://schemas.openxmlformats.org/drawingml/2006/table">
            <a:tbl>
              <a:tblPr/>
              <a:tblGrid>
                <a:gridCol w="914400"/>
                <a:gridCol w="2133600"/>
                <a:gridCol w="1143000"/>
                <a:gridCol w="1066800"/>
                <a:gridCol w="914400"/>
                <a:gridCol w="762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50.37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32868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37.75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6390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154713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231678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33.75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1234923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53F716-357E-224C-AAEF-199E1DCED99D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36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Ordering output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69225" cy="41132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Ordering columns</a:t>
            </a:r>
          </a:p>
          <a:p>
            <a:pPr lvl="1" eaLnBrk="1" hangingPunct="1"/>
            <a:r>
              <a:rPr lang="en-US"/>
              <a:t>Columns are reported in the order specified in the SQL command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Ordering rows</a:t>
            </a:r>
          </a:p>
          <a:p>
            <a:pPr lvl="1" eaLnBrk="1" hangingPunct="1"/>
            <a:r>
              <a:rPr lang="en-US"/>
              <a:t>Rows are ordered using the </a:t>
            </a:r>
            <a:r>
              <a:rPr lang="en-US">
                <a:latin typeface="Courier New" pitchFamily="-109" charset="0"/>
              </a:rPr>
              <a:t>ORDER BY</a:t>
            </a:r>
            <a:r>
              <a:rPr lang="en-US"/>
              <a:t> clause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02C67-BC36-D140-8516-45A082B62418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37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Ordering columns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10;</a:t>
            </a:r>
          </a:p>
          <a:p>
            <a:pPr eaLnBrk="1" hangingPunct="1">
              <a:buFontTx/>
              <a:buNone/>
            </a:pP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10;</a:t>
            </a:r>
          </a:p>
          <a:p>
            <a:pPr eaLnBrk="1" hangingPunct="1"/>
            <a:endParaRPr lang="en-US" sz="1800" dirty="0">
              <a:latin typeface="Courier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1845" name="Group 101"/>
          <p:cNvGraphicFramePr>
            <a:graphicFrameLocks noGrp="1"/>
          </p:cNvGraphicFramePr>
          <p:nvPr/>
        </p:nvGraphicFramePr>
        <p:xfrm>
          <a:off x="1600200" y="2286000"/>
          <a:ext cx="3200400" cy="1135063"/>
        </p:xfrm>
        <a:graphic>
          <a:graphicData uri="http://schemas.openxmlformats.org/drawingml/2006/table">
            <a:tbl>
              <a:tblPr/>
              <a:tblGrid>
                <a:gridCol w="1143000"/>
                <a:gridCol w="2057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41" name="Group 97"/>
          <p:cNvGraphicFramePr>
            <a:graphicFrameLocks noGrp="1"/>
          </p:cNvGraphicFramePr>
          <p:nvPr/>
        </p:nvGraphicFramePr>
        <p:xfrm>
          <a:off x="1600200" y="4343400"/>
          <a:ext cx="3200400" cy="1066800"/>
        </p:xfrm>
        <a:graphic>
          <a:graphicData uri="http://schemas.openxmlformats.org/drawingml/2006/table">
            <a:tbl>
              <a:tblPr/>
              <a:tblGrid>
                <a:gridCol w="1905000"/>
                <a:gridCol w="129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NG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4742E-AB87-074F-91B3-8751E8BA7378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38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Ordering rows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0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i="1" dirty="0">
                <a:ea typeface="ＭＳ Ｐゴシック" pitchFamily="-109" charset="-128"/>
                <a:cs typeface="ＭＳ Ｐゴシック" pitchFamily="-109" charset="-128"/>
              </a:rPr>
              <a:t>List all firms where PE is at least 12, and order the report in descending PE. Where PE ratios are identical, list firms in alphabetical order.</a:t>
            </a:r>
          </a:p>
          <a:p>
            <a:pPr eaLnBrk="1" hangingPunct="1">
              <a:buFontTx/>
              <a:buNone/>
            </a:pPr>
            <a:endParaRPr lang="en-US" sz="20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&gt;= 12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ORDER BY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DESC,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;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2992" name="Group 224"/>
          <p:cNvGraphicFramePr>
            <a:graphicFrameLocks noGrp="1"/>
          </p:cNvGraphicFramePr>
          <p:nvPr/>
        </p:nvGraphicFramePr>
        <p:xfrm>
          <a:off x="1447800" y="4267200"/>
          <a:ext cx="6858000" cy="2209800"/>
        </p:xfrm>
        <a:graphic>
          <a:graphicData uri="http://schemas.openxmlformats.org/drawingml/2006/table">
            <a:tbl>
              <a:tblPr/>
              <a:tblGrid>
                <a:gridCol w="1066800"/>
                <a:gridCol w="2209800"/>
                <a:gridCol w="1066800"/>
                <a:gridCol w="838200"/>
                <a:gridCol w="838200"/>
                <a:gridCol w="838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27.50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10529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1.84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50.37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32868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52.78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4716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37.75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6390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4A026-E1F6-934B-A0EE-05C16D837354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39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Calculating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0386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800" i="1" dirty="0">
                <a:ea typeface="ＭＳ Ｐゴシック" pitchFamily="-109" charset="-128"/>
                <a:cs typeface="ＭＳ Ｐゴシック" pitchFamily="-109" charset="-128"/>
              </a:rPr>
              <a:t>Get firm name, price, quantity, and firm yield.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/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*100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AS yield 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2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8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3994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94707"/>
              </p:ext>
            </p:extLst>
          </p:nvPr>
        </p:nvGraphicFramePr>
        <p:xfrm>
          <a:off x="1371600" y="3428999"/>
          <a:ext cx="6629400" cy="3402654"/>
        </p:xfrm>
        <a:graphic>
          <a:graphicData uri="http://schemas.openxmlformats.org/drawingml/2006/table">
            <a:tbl>
              <a:tblPr/>
              <a:tblGrid>
                <a:gridCol w="3192463"/>
                <a:gridCol w="1144587"/>
                <a:gridCol w="1228725"/>
                <a:gridCol w="1063625"/>
              </a:tblGrid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yield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27.50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10,529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6.69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55.25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12,635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4.52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2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22,010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4.15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50.37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32,868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5.32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37.75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6,390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7.95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154,713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14.29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231,678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13.96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12,323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4.80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52.78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4,716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4.74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33.75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1,234,923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8.89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8FF83E-76D3-5045-97DE-6F7429FB3CC1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4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Attributes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2038" y="1766888"/>
            <a:ext cx="4875212" cy="41132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An attribute is a discrete data element that describes an entity</a:t>
            </a:r>
          </a:p>
          <a:p>
            <a:pPr eaLnBrk="1" hangingPunct="1"/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Attribute names must be unique within a data model</a:t>
            </a:r>
          </a:p>
          <a:p>
            <a:pPr eaLnBrk="1" hangingPunct="1"/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Attribute names must be meaningful</a:t>
            </a:r>
          </a:p>
        </p:txBody>
      </p:sp>
      <p:pic>
        <p:nvPicPr>
          <p:cNvPr id="22533" name="Picture 5" descr="FireLite:Books:Data Management:6e:Art PNG:03-share with attribut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438400"/>
            <a:ext cx="22494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</a:t>
            </a:r>
            <a:r>
              <a:rPr lang="en-US" smtClean="0"/>
              <a:t>total dividends </a:t>
            </a:r>
            <a:r>
              <a:rPr lang="en-US" dirty="0" smtClean="0"/>
              <a:t>earned </a:t>
            </a:r>
            <a:r>
              <a:rPr lang="en-US" smtClean="0"/>
              <a:t>by each </a:t>
            </a:r>
            <a:r>
              <a:rPr lang="en-US" dirty="0" smtClean="0"/>
              <a:t>share. </a:t>
            </a:r>
            <a:r>
              <a:rPr lang="en-US" dirty="0"/>
              <a:t>Report the name of the firm and the </a:t>
            </a:r>
            <a:r>
              <a:rPr lang="en-US" dirty="0" smtClean="0"/>
              <a:t>payment sorted from highest to lowest payment.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F35A9-9655-3944-845C-97B206946CCF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41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Built-in functions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COUNT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AVG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SUM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MIN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, and </a:t>
            </a: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MAX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Find the average dividend.</a:t>
            </a: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AVG(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 AS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avgdiv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 smtClean="0">
                <a:ea typeface="ＭＳ Ｐゴシック" pitchFamily="-109" charset="-128"/>
                <a:cs typeface="ＭＳ Ｐゴシック" pitchFamily="-109" charset="-128"/>
              </a:rPr>
              <a:t>What 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is the average yield for the portfolio?</a:t>
            </a: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AVG(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/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*100) AS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avgyield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492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1127"/>
              </p:ext>
            </p:extLst>
          </p:nvPr>
        </p:nvGraphicFramePr>
        <p:xfrm>
          <a:off x="1524000" y="3733800"/>
          <a:ext cx="914400" cy="63976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avgdiv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23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11676"/>
              </p:ext>
            </p:extLst>
          </p:nvPr>
        </p:nvGraphicFramePr>
        <p:xfrm>
          <a:off x="1600200" y="5714999"/>
          <a:ext cx="1066800" cy="792163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7740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avgyield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1475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7.53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COUNT(*)</a:t>
            </a:r>
            <a:r>
              <a:rPr lang="en-US" dirty="0" smtClean="0"/>
              <a:t> counts all rows</a:t>
            </a:r>
          </a:p>
          <a:p>
            <a:r>
              <a:rPr lang="en-US" dirty="0" smtClean="0">
                <a:latin typeface="Courier New"/>
                <a:cs typeface="Courier New"/>
              </a:rPr>
              <a:t>COUNT(</a:t>
            </a:r>
            <a:r>
              <a:rPr lang="en-US" dirty="0" err="1" smtClean="0">
                <a:latin typeface="Courier New"/>
                <a:cs typeface="Courier New"/>
              </a:rPr>
              <a:t>columname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smtClean="0"/>
              <a:t>counts rows with non null values for </a:t>
            </a:r>
            <a:r>
              <a:rPr lang="en-US" dirty="0" err="1" smtClean="0">
                <a:latin typeface="Courier New"/>
                <a:cs typeface="Courier New"/>
              </a:rPr>
              <a:t>columname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7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4CC38C-5987-1B43-93D1-D61B14072E0C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43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Subqueries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query within a query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all firms with a PE ratio greater than the average for the portfolio.</a:t>
            </a:r>
          </a:p>
          <a:p>
            <a:pPr eaLnBrk="1" hangingPunct="1">
              <a:buFontTx/>
              <a:buNone/>
            </a:pPr>
            <a:endParaRPr lang="en-US" sz="12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             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&gt;(SELECT AVG(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share)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;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5988" name="Group 148"/>
          <p:cNvGraphicFramePr>
            <a:graphicFrameLocks noGrp="1"/>
          </p:cNvGraphicFramePr>
          <p:nvPr/>
        </p:nvGraphicFramePr>
        <p:xfrm>
          <a:off x="1676400" y="4495800"/>
          <a:ext cx="3276600" cy="1833563"/>
        </p:xfrm>
        <a:graphic>
          <a:graphicData uri="http://schemas.openxmlformats.org/drawingml/2006/table">
            <a:tbl>
              <a:tblPr/>
              <a:tblGrid>
                <a:gridCol w="2362200"/>
                <a:gridCol w="914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concise and flexible method for string searching</a:t>
            </a:r>
          </a:p>
          <a:p>
            <a:r>
              <a:rPr lang="en-US" dirty="0" smtClean="0"/>
              <a:t>Commands are handled by a regular expression processor</a:t>
            </a:r>
          </a:p>
          <a:p>
            <a:r>
              <a:rPr lang="en-US" dirty="0" smtClean="0"/>
              <a:t>Supported by many programming languages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CD1573-BA7D-C646-98D5-68F56F357957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45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Regular expression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Search for a string</a:t>
            </a:r>
          </a:p>
          <a:p>
            <a:pPr eaLnBrk="1" hangingPunct="1">
              <a:buFontTx/>
              <a:buNone/>
            </a:pPr>
            <a:r>
              <a:rPr lang="en-US" sz="2800" i="1" dirty="0" smtClean="0">
                <a:ea typeface="ＭＳ Ｐゴシック" pitchFamily="-109" charset="-128"/>
                <a:cs typeface="ＭＳ Ｐゴシック" pitchFamily="-109" charset="-128"/>
              </a:rPr>
              <a:t>List all firms containing ‘Ruby’ in their name.</a:t>
            </a:r>
            <a:endParaRPr lang="en-US" sz="24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800" dirty="0" err="1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share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WHERE </a:t>
            </a:r>
            <a:r>
              <a:rPr lang="en-US" sz="2800" dirty="0" err="1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REGEXP 'Ruby';</a:t>
            </a:r>
            <a:endParaRPr lang="en-US" sz="2400" dirty="0" smtClean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2800" i="1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2800" i="1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6908" name="Group 44"/>
          <p:cNvGraphicFramePr>
            <a:graphicFrameLocks noGrp="1"/>
          </p:cNvGraphicFramePr>
          <p:nvPr/>
        </p:nvGraphicFramePr>
        <p:xfrm>
          <a:off x="1447800" y="4267200"/>
          <a:ext cx="1905000" cy="685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Search for alternative strings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[</a:t>
            </a:r>
            <a:r>
              <a:rPr lang="en-GB" dirty="0" err="1" smtClean="0"/>
              <a:t>a|b</a:t>
            </a:r>
            <a:r>
              <a:rPr lang="en-GB" dirty="0" smtClean="0"/>
              <a:t>] finds 'a' or '</a:t>
            </a:r>
            <a:r>
              <a:rPr lang="en-GB" dirty="0" err="1" smtClean="0"/>
              <a:t>b</a:t>
            </a:r>
            <a:r>
              <a:rPr lang="en-GB" dirty="0" smtClean="0"/>
              <a:t>'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| is the alternation symbol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List the firms containing gold or zinc in their name.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SELECT * FROM share	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	WHERE </a:t>
            </a:r>
            <a:r>
              <a:rPr lang="en-US" sz="2400" dirty="0" err="1" smtClean="0">
                <a:latin typeface="Courier New"/>
                <a:cs typeface="Courier New"/>
              </a:rPr>
              <a:t>shrfirm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			REGEXP '</a:t>
            </a:r>
            <a:r>
              <a:rPr lang="en-US" sz="2400" dirty="0" err="1" smtClean="0">
                <a:latin typeface="Courier New"/>
                <a:cs typeface="Courier New"/>
              </a:rPr>
              <a:t>gold|zinc|Gold|Zinc</a:t>
            </a:r>
            <a:r>
              <a:rPr lang="en-US" sz="2400" dirty="0" smtClean="0">
                <a:latin typeface="Courier New"/>
                <a:cs typeface="Courier New"/>
              </a:rPr>
              <a:t>';</a:t>
            </a:r>
            <a:endParaRPr lang="en-GB" sz="24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Search for a beginning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^ means at the start of the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List the firms whose name begins with Sri.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SELECT * FROM share	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	WHERE </a:t>
            </a:r>
            <a:r>
              <a:rPr lang="en-US" sz="2400" dirty="0" err="1" smtClean="0">
                <a:latin typeface="Courier New"/>
                <a:cs typeface="Courier New"/>
              </a:rPr>
              <a:t>shrfirm</a:t>
            </a:r>
            <a:r>
              <a:rPr lang="en-US" sz="2400" dirty="0" smtClean="0">
                <a:latin typeface="Courier New"/>
                <a:cs typeface="Courier New"/>
              </a:rPr>
              <a:t> REGEXP '^Sri';</a:t>
            </a:r>
            <a:endParaRPr lang="en-GB" sz="24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Search for a ending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$ means at the end of the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List the firms whose name ends in Geese.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SELECT </a:t>
            </a:r>
            <a:r>
              <a:rPr lang="en-US" sz="2400" dirty="0" err="1" smtClean="0">
                <a:latin typeface="Courier New"/>
                <a:cs typeface="Courier New"/>
              </a:rPr>
              <a:t>shrfirm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FROM share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	WHERE </a:t>
            </a:r>
            <a:r>
              <a:rPr lang="en-US" sz="2400" dirty="0" err="1" smtClean="0">
                <a:latin typeface="Courier New"/>
                <a:cs typeface="Courier New"/>
              </a:rPr>
              <a:t>shrfirm</a:t>
            </a:r>
            <a:r>
              <a:rPr lang="en-US" sz="2400" dirty="0" smtClean="0">
                <a:latin typeface="Courier New"/>
                <a:cs typeface="Courier New"/>
              </a:rPr>
              <a:t> REGEXP 'Geese$';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names of shares whose name contains sheep or geese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C8A193-578D-874A-9BB8-18ABA50790E5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Identifiers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2038" y="1766888"/>
            <a:ext cx="5180012" cy="4113212"/>
          </a:xfrm>
          <a:noFill/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Every instance of an entity must be uniquely identified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An identifier can be an attribute or collection of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An identifier can be created if there is no obvious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attribute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leading asterisk denotes an identifier</a:t>
            </a:r>
          </a:p>
        </p:txBody>
      </p:sp>
      <p:pic>
        <p:nvPicPr>
          <p:cNvPr id="24581" name="Picture 5" descr="FireLite:Books:Data Management:6e:Art PNG:03-share with identifi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667000"/>
            <a:ext cx="21256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BC9D5-6779-E541-A548-14831CE4DA08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50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DISTINCT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1828800"/>
          </a:xfrm>
          <a:noFill/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Eliminating duplicate rows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i="1" dirty="0">
                <a:ea typeface="ＭＳ Ｐゴシック" pitchFamily="-109" charset="-128"/>
                <a:cs typeface="ＭＳ Ｐゴシック" pitchFamily="-109" charset="-128"/>
              </a:rPr>
              <a:t>Find the number of different PE  ratios.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COUNT(DISTINCT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)AS 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Different PEs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	FROM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Courier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</a:p>
        </p:txBody>
      </p:sp>
      <p:graphicFrame>
        <p:nvGraphicFramePr>
          <p:cNvPr id="88066" name="Object 2"/>
          <p:cNvGraphicFramePr>
            <a:graphicFrameLocks/>
          </p:cNvGraphicFramePr>
          <p:nvPr/>
        </p:nvGraphicFramePr>
        <p:xfrm>
          <a:off x="1155700" y="7616825"/>
          <a:ext cx="8699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0" name="Document" r:id="rId5" imgW="5626100" imgH="1358900" progId="Word.Document.8">
                  <p:embed/>
                </p:oleObj>
              </mc:Choice>
              <mc:Fallback>
                <p:oleObj name="Document" r:id="rId5" imgW="5626100" imgH="135890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337" t="24741" r="77203" b="32437"/>
                      <a:stretch>
                        <a:fillRect/>
                      </a:stretch>
                    </p:blipFill>
                    <p:spPr bwMode="auto">
                      <a:xfrm>
                        <a:off x="1155700" y="7616825"/>
                        <a:ext cx="8699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36" name="Group 224"/>
          <p:cNvGraphicFramePr>
            <a:graphicFrameLocks noGrp="1"/>
          </p:cNvGraphicFramePr>
          <p:nvPr/>
        </p:nvGraphicFramePr>
        <p:xfrm>
          <a:off x="2057400" y="4191000"/>
          <a:ext cx="1600200" cy="9144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Different PEs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8078" name="AutoShape 227"/>
          <p:cNvSpPr>
            <a:spLocks noChangeArrowheads="1"/>
          </p:cNvSpPr>
          <p:nvPr/>
        </p:nvSpPr>
        <p:spPr bwMode="auto">
          <a:xfrm>
            <a:off x="6781800" y="4812874"/>
            <a:ext cx="1905000" cy="1502628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DISTINCT column-name is not implemented by all </a:t>
            </a:r>
            <a:r>
              <a:rPr lang="en-US" sz="1600" i="1">
                <a:solidFill>
                  <a:srgbClr val="000000"/>
                </a:solidFill>
                <a:latin typeface="Georgia" pitchFamily="-109" charset="0"/>
              </a:rPr>
              <a:t>relational </a:t>
            </a:r>
            <a:r>
              <a:rPr lang="en-US" sz="1600" i="1" smtClean="0">
                <a:solidFill>
                  <a:srgbClr val="000000"/>
                </a:solidFill>
                <a:latin typeface="Georgia" pitchFamily="-109" charset="0"/>
              </a:rPr>
              <a:t>systems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252E6-9285-374A-ABE2-5A9CAA3BF814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51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DISTINCT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3505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Eliminating duplicate 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rows when reporting</a:t>
            </a:r>
            <a:endParaRPr lang="en-US" sz="2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the different values of the PE ratio.</a:t>
            </a:r>
            <a:endParaRPr lang="en-US" sz="2000" dirty="0">
              <a:latin typeface="Courier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DISTINCT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20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90114" name="Object 2"/>
          <p:cNvGraphicFramePr>
            <a:graphicFrameLocks/>
          </p:cNvGraphicFramePr>
          <p:nvPr/>
        </p:nvGraphicFramePr>
        <p:xfrm>
          <a:off x="1155700" y="7616825"/>
          <a:ext cx="8699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8" name="Document" r:id="rId5" imgW="5626100" imgH="1358900" progId="Word.Document.8">
                  <p:embed/>
                </p:oleObj>
              </mc:Choice>
              <mc:Fallback>
                <p:oleObj name="Document" r:id="rId5" imgW="5626100" imgH="135890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337" t="24741" r="77203" b="32437"/>
                      <a:stretch>
                        <a:fillRect/>
                      </a:stretch>
                    </p:blipFill>
                    <p:spPr bwMode="auto">
                      <a:xfrm>
                        <a:off x="1155700" y="7616825"/>
                        <a:ext cx="8699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5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06468"/>
              </p:ext>
            </p:extLst>
          </p:nvPr>
        </p:nvGraphicFramePr>
        <p:xfrm>
          <a:off x="1676400" y="3606674"/>
          <a:ext cx="914400" cy="2963697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085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78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908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78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78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51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85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78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D5D04-9A87-2149-9173-4488785B0354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52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DELETE - deleting rows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69225" cy="4113213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Erase the data for Burmese Elephant. All the shares have been sold.</a:t>
            </a:r>
          </a:p>
          <a:p>
            <a:pPr eaLnBrk="1" hangingPunct="1">
              <a:buFontTx/>
              <a:buNone/>
            </a:pP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DELETE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   WHERE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'Burmese Elephant';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C290AF-26B8-7344-ADF5-DEAA245F9145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53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UPDATE - changing rows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i="1" dirty="0">
                <a:ea typeface="ＭＳ Ｐゴシック" pitchFamily="-109" charset="-128"/>
                <a:cs typeface="ＭＳ Ｐゴシック" pitchFamily="-109" charset="-128"/>
              </a:rPr>
              <a:t>Change the share price of FC to 31.50.</a:t>
            </a:r>
          </a:p>
          <a:p>
            <a:pPr eaLnBrk="1" hangingPunct="1">
              <a:buFontTx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UPDATE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SET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31.50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WHERE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'FC';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EF2FA-8A41-F943-BDFF-F9DE5109971B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54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UPDATE - changing rows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i="1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Increase the total number of shares for Nigerian Geese by 10% because of the recent bonus issue.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UPDATE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SET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*1.1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WHERE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'Nigerian Geese';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kinds of </a:t>
            </a:r>
            <a:r>
              <a:rPr lang="en-US" dirty="0" smtClean="0"/>
              <a:t>quotes</a:t>
            </a:r>
            <a:endParaRPr lang="en-US" dirty="0"/>
          </a:p>
          <a:p>
            <a:pPr lvl="1"/>
            <a:r>
              <a:rPr lang="en-US" dirty="0" smtClean="0"/>
              <a:t>Single </a:t>
            </a:r>
            <a:r>
              <a:rPr lang="fr-FR" dirty="0">
                <a:solidFill>
                  <a:srgbClr val="FF0000"/>
                </a:solidFill>
              </a:rPr>
              <a:t>'</a:t>
            </a:r>
            <a:r>
              <a:rPr lang="fr-FR" dirty="0" smtClean="0"/>
              <a:t> </a:t>
            </a:r>
            <a:r>
              <a:rPr lang="en-US" dirty="0"/>
              <a:t>(must be straight not curly)</a:t>
            </a:r>
            <a:endParaRPr lang="en-US" dirty="0" smtClean="0"/>
          </a:p>
          <a:p>
            <a:pPr lvl="1"/>
            <a:r>
              <a:rPr lang="en-US" dirty="0" smtClean="0"/>
              <a:t>Double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 </a:t>
            </a:r>
            <a:r>
              <a:rPr lang="en-US" dirty="0"/>
              <a:t>(must be straight not curly)</a:t>
            </a:r>
            <a:endParaRPr lang="en-US" dirty="0" smtClean="0"/>
          </a:p>
          <a:p>
            <a:pPr lvl="1"/>
            <a:r>
              <a:rPr lang="en-US" dirty="0" smtClean="0"/>
              <a:t>Back </a:t>
            </a:r>
            <a:r>
              <a:rPr lang="en-US" dirty="0" smtClean="0">
                <a:solidFill>
                  <a:srgbClr val="FF0000"/>
                </a:solidFill>
              </a:rPr>
              <a:t>`</a:t>
            </a:r>
            <a:r>
              <a:rPr lang="en-US" dirty="0" smtClean="0"/>
              <a:t> ( left of 1 key)</a:t>
            </a:r>
            <a:endParaRPr lang="en-US" dirty="0"/>
          </a:p>
          <a:p>
            <a:r>
              <a:rPr lang="en-US" smtClean="0"/>
              <a:t>In MySQL, </a:t>
            </a:r>
            <a:r>
              <a:rPr lang="en-US" dirty="0"/>
              <a:t>the first two are equivalent and can be used </a:t>
            </a:r>
            <a:r>
              <a:rPr lang="en-US" dirty="0" smtClean="0"/>
              <a:t>interchangeably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SELECT `person first` FROM </a:t>
            </a:r>
            <a:r>
              <a:rPr lang="en-US" sz="2400" dirty="0" smtClean="0">
                <a:latin typeface="Courier New"/>
                <a:cs typeface="Courier New"/>
              </a:rPr>
              <a:t>person </a:t>
            </a:r>
            <a:r>
              <a:rPr lang="en-US" sz="2400" dirty="0">
                <a:latin typeface="Courier New"/>
                <a:cs typeface="Courier New"/>
              </a:rPr>
              <a:t>WHERE `person last` = "</a:t>
            </a:r>
            <a:r>
              <a:rPr lang="en-US" sz="2400" dirty="0" smtClean="0">
                <a:latin typeface="Courier New"/>
                <a:cs typeface="Courier New"/>
              </a:rPr>
              <a:t>O'Hara</a:t>
            </a:r>
            <a:r>
              <a:rPr lang="en-US" sz="2400" dirty="0">
                <a:latin typeface="Courier New"/>
                <a:cs typeface="Courier New"/>
              </a:rPr>
              <a:t>"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1357312"/>
          </a:xfrm>
        </p:spPr>
        <p:txBody>
          <a:bodyPr/>
          <a:lstStyle/>
          <a:p>
            <a:r>
              <a:rPr lang="en-US" sz="2000" dirty="0" smtClean="0"/>
              <a:t>Some releases of Workbench hang when you try to close a tab or connection</a:t>
            </a:r>
          </a:p>
          <a:p>
            <a:r>
              <a:rPr lang="en-US" sz="2000" dirty="0" smtClean="0"/>
              <a:t>Switch off some features if you have a problem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53659"/>
            <a:ext cx="5943600" cy="37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9763" y="6324600"/>
            <a:ext cx="1143000" cy="457200"/>
          </a:xfrm>
          <a:noFill/>
        </p:spPr>
        <p:txBody>
          <a:bodyPr/>
          <a:lstStyle/>
          <a:p>
            <a:fld id="{58C86BB7-0C5C-7A4D-9E3D-D1D5E237D51E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57</a:t>
            </a:fld>
            <a:endParaRPr lang="en-US" dirty="0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Summary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Introduced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Identifier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SQL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ourier New" pitchFamily="-109" charset="0"/>
                <a:ea typeface="ＭＳ Ｐゴシック" pitchFamily="-109" charset="-128"/>
              </a:rPr>
              <a:t>CREATE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ourier New" pitchFamily="-109" charset="0"/>
                <a:ea typeface="ＭＳ Ｐゴシック" pitchFamily="-109" charset="-128"/>
              </a:rPr>
              <a:t>INSERT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ourier New" pitchFamily="-109" charset="0"/>
                <a:ea typeface="ＭＳ Ｐゴシック" pitchFamily="-109" charset="-128"/>
              </a:rPr>
              <a:t>SELECT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ourier New" pitchFamily="-109" charset="0"/>
                <a:ea typeface="ＭＳ Ｐゴシック" pitchFamily="-109" charset="-128"/>
              </a:rPr>
              <a:t>DELETE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ourier New" pitchFamily="-109" charset="0"/>
                <a:ea typeface="ＭＳ Ｐゴシック" pitchFamily="-109" charset="-128"/>
              </a:rPr>
              <a:t>UPDATE</a:t>
            </a:r>
          </a:p>
          <a:p>
            <a:pPr lvl="2" eaLnBrk="1" hangingPunct="1">
              <a:lnSpc>
                <a:spcPct val="90000"/>
              </a:lnSpc>
            </a:pPr>
            <a:endParaRPr lang="en-US" sz="200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3"/>
              </a:rPr>
              <a:t>www.marinetraffic.com/en/</a:t>
            </a:r>
            <a:endParaRPr lang="en-US" dirty="0" smtClean="0"/>
          </a:p>
          <a:p>
            <a:r>
              <a:rPr lang="en-US" dirty="0" smtClean="0"/>
              <a:t>Select a port of interest to view the ships currently within its vicinity</a:t>
            </a:r>
          </a:p>
          <a:p>
            <a:r>
              <a:rPr lang="en-US" dirty="0" smtClean="0"/>
              <a:t>What technology is necessary to provide this information?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legal entity identifier(LEI)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 global </a:t>
            </a:r>
            <a:r>
              <a:rPr lang="en-US" sz="2800" dirty="0"/>
              <a:t>standard for identifying legal </a:t>
            </a:r>
            <a:r>
              <a:rPr lang="en-US" sz="2800" dirty="0" smtClean="0"/>
              <a:t>entities</a:t>
            </a:r>
          </a:p>
          <a:p>
            <a:r>
              <a:rPr lang="en-US" sz="2800" dirty="0" smtClean="0"/>
              <a:t>Lehman </a:t>
            </a:r>
            <a:r>
              <a:rPr lang="en-US" sz="2800" dirty="0"/>
              <a:t>Brothers collapse in </a:t>
            </a:r>
            <a:r>
              <a:rPr lang="en-US" sz="2800" dirty="0" smtClean="0"/>
              <a:t>2008</a:t>
            </a:r>
          </a:p>
          <a:p>
            <a:pPr lvl="1"/>
            <a:r>
              <a:rPr lang="en-US" sz="2400" dirty="0"/>
              <a:t>2</a:t>
            </a:r>
            <a:r>
              <a:rPr lang="en-US" sz="2400" dirty="0" smtClean="0"/>
              <a:t>09 registered subsidiaries, legal entities, in 21 countries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arty to more than 900,000 derivatives contracts</a:t>
            </a:r>
          </a:p>
          <a:p>
            <a:pPr lvl="1"/>
            <a:r>
              <a:rPr lang="en-US" sz="2400" dirty="0" smtClean="0"/>
              <a:t>Creditors were </a:t>
            </a:r>
            <a:r>
              <a:rPr lang="en-US" sz="2400" dirty="0"/>
              <a:t>unable to assess their </a:t>
            </a:r>
            <a:r>
              <a:rPr lang="en-US" sz="2400" dirty="0" smtClean="0"/>
              <a:t>exposure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ransitive </a:t>
            </a:r>
            <a:r>
              <a:rPr lang="en-US" sz="2800" dirty="0"/>
              <a:t>nature of many investments (i.e., A owes B, B owes C, and C owes D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LEI is in the process of global adoption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94B4A-D4F2-0846-95FA-8BCFE647A2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data model for recording details of Olympic cities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List_of_Olympic_Games_host_cities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94B4A-D4F2-0846-95FA-8BCFE647A2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FB982E-1B13-3043-A2E5-6F0D10DDE7E3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9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Rules for creating a table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69225" cy="41132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Each entity becomes a table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entity name becomes the table name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Each attribute becomes a column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identifier becomes the primary key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</TotalTime>
  <Words>2046</Words>
  <Application>Microsoft Macintosh PowerPoint</Application>
  <PresentationFormat>Letter Paper (8.5x11 in)</PresentationFormat>
  <Paragraphs>934</Paragraphs>
  <Slides>57</Slides>
  <Notes>42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Courier</vt:lpstr>
      <vt:lpstr>Courier New</vt:lpstr>
      <vt:lpstr>Georgia</vt:lpstr>
      <vt:lpstr>ＭＳ Ｐゴシック</vt:lpstr>
      <vt:lpstr>Osaka</vt:lpstr>
      <vt:lpstr>Times</vt:lpstr>
      <vt:lpstr>Trebuchet MS</vt:lpstr>
      <vt:lpstr>Wingdings</vt:lpstr>
      <vt:lpstr>dm</vt:lpstr>
      <vt:lpstr>Document</vt:lpstr>
      <vt:lpstr>The single entity</vt:lpstr>
      <vt:lpstr>Modeling reality</vt:lpstr>
      <vt:lpstr>An entity</vt:lpstr>
      <vt:lpstr>Attributes</vt:lpstr>
      <vt:lpstr>Identifiers</vt:lpstr>
      <vt:lpstr>Exercise</vt:lpstr>
      <vt:lpstr>Global legal entity identifier(LEI) </vt:lpstr>
      <vt:lpstr>Exercise</vt:lpstr>
      <vt:lpstr>Rules for creating a table</vt:lpstr>
      <vt:lpstr>Defining a table</vt:lpstr>
      <vt:lpstr>Exercise</vt:lpstr>
      <vt:lpstr>Defining a table with MySQL workbench</vt:lpstr>
      <vt:lpstr>MySQL Workbench preferences</vt:lpstr>
      <vt:lpstr>Defining a table with phpMyAdmin</vt:lpstr>
      <vt:lpstr>Defining a table with MS Access</vt:lpstr>
      <vt:lpstr>Allowable data types</vt:lpstr>
      <vt:lpstr>Allowable data types</vt:lpstr>
      <vt:lpstr>The share table</vt:lpstr>
      <vt:lpstr>Inserting rows</vt:lpstr>
      <vt:lpstr>Importing from a text file</vt:lpstr>
      <vt:lpstr>Inserting rows with MySQL Workbench</vt:lpstr>
      <vt:lpstr>Inserting rows with phpMyAdmin</vt:lpstr>
      <vt:lpstr>Inserting rows with MS Access</vt:lpstr>
      <vt:lpstr>Exercise</vt:lpstr>
      <vt:lpstr>Querying a table</vt:lpstr>
      <vt:lpstr>Project</vt:lpstr>
      <vt:lpstr>Project</vt:lpstr>
      <vt:lpstr>Restrict</vt:lpstr>
      <vt:lpstr>Restrict</vt:lpstr>
      <vt:lpstr>Project and restrict combo</vt:lpstr>
      <vt:lpstr>Exercise</vt:lpstr>
      <vt:lpstr>Primary key retrieval</vt:lpstr>
      <vt:lpstr>Primary key retrieval</vt:lpstr>
      <vt:lpstr>IN</vt:lpstr>
      <vt:lpstr>NOT IN</vt:lpstr>
      <vt:lpstr>Ordering output</vt:lpstr>
      <vt:lpstr>Ordering columns</vt:lpstr>
      <vt:lpstr>Ordering rows</vt:lpstr>
      <vt:lpstr>Calculating</vt:lpstr>
      <vt:lpstr>Exercise</vt:lpstr>
      <vt:lpstr>Built-in functions</vt:lpstr>
      <vt:lpstr>COUNT</vt:lpstr>
      <vt:lpstr>Subqueries</vt:lpstr>
      <vt:lpstr>Regular expression</vt:lpstr>
      <vt:lpstr>Regular expression</vt:lpstr>
      <vt:lpstr>Regular expression</vt:lpstr>
      <vt:lpstr>Regular expression</vt:lpstr>
      <vt:lpstr>Regular expression</vt:lpstr>
      <vt:lpstr>Exercise</vt:lpstr>
      <vt:lpstr>DISTINCT</vt:lpstr>
      <vt:lpstr>DISTINCT</vt:lpstr>
      <vt:lpstr>DELETE - deleting rows</vt:lpstr>
      <vt:lpstr>UPDATE - changing rows</vt:lpstr>
      <vt:lpstr>UPDATE - changing rows</vt:lpstr>
      <vt:lpstr>Quotes</vt:lpstr>
      <vt:lpstr>Workbench bug</vt:lpstr>
      <vt:lpstr>Summary</vt:lpstr>
    </vt:vector>
  </TitlesOfParts>
  <Company>The University of Georgia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single entity</dc:title>
  <cp:lastModifiedBy>Richard T Watson</cp:lastModifiedBy>
  <cp:revision>67</cp:revision>
  <dcterms:created xsi:type="dcterms:W3CDTF">2010-08-07T15:46:38Z</dcterms:created>
  <dcterms:modified xsi:type="dcterms:W3CDTF">2017-08-19T12:39:06Z</dcterms:modified>
</cp:coreProperties>
</file>