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90" r:id="rId14"/>
    <p:sldId id="267" r:id="rId15"/>
    <p:sldId id="268" r:id="rId16"/>
    <p:sldId id="273" r:id="rId17"/>
    <p:sldId id="274" r:id="rId18"/>
    <p:sldId id="291" r:id="rId19"/>
    <p:sldId id="297" r:id="rId20"/>
    <p:sldId id="285" r:id="rId21"/>
    <p:sldId id="301" r:id="rId22"/>
    <p:sldId id="286" r:id="rId23"/>
    <p:sldId id="288" r:id="rId24"/>
    <p:sldId id="284" r:id="rId25"/>
    <p:sldId id="289" r:id="rId26"/>
    <p:sldId id="287" r:id="rId27"/>
    <p:sldId id="292" r:id="rId28"/>
    <p:sldId id="275" r:id="rId29"/>
    <p:sldId id="276" r:id="rId30"/>
    <p:sldId id="300" r:id="rId31"/>
    <p:sldId id="293" r:id="rId32"/>
    <p:sldId id="277" r:id="rId33"/>
    <p:sldId id="278" r:id="rId34"/>
    <p:sldId id="279" r:id="rId35"/>
    <p:sldId id="294" r:id="rId36"/>
    <p:sldId id="280" r:id="rId3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50000" autoAdjust="0"/>
  </p:normalViewPr>
  <p:slideViewPr>
    <p:cSldViewPr snapToGrid="0">
      <p:cViewPr>
        <p:scale>
          <a:sx n="112" d="100"/>
          <a:sy n="112" d="100"/>
        </p:scale>
        <p:origin x="544" y="888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860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686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3201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9191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2387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0980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956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9632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1824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8006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51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2943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535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4715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to MySQL 5.0.1</a:t>
            </a:r>
          </a:p>
        </p:txBody>
      </p:sp>
    </p:spTree>
    <p:extLst>
      <p:ext uri="{BB962C8B-B14F-4D97-AF65-F5344CB8AC3E}">
        <p14:creationId xmlns:p14="http://schemas.microsoft.com/office/powerpoint/2010/main" val="16445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7484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280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5204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4427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7097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6687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056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DFD23346-7374-5044-9C9B-0CDCD3E93E6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2232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2233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2234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C6FF4-6F73-8B48-BED0-434A637AC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88F378-2967-8149-927A-DCB559BFE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A1FD2A-13B7-8647-A1EA-8D395DBE4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11EB95-7339-6E40-9BFF-D93842A7F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BBA889-F2D2-9A40-9BE1-7D37C6D61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1A3C3A-733D-9C4C-8C3D-1C3BC742B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429402-E28D-D243-B5DC-8736F2AE1D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89759C-451E-0E4C-AC47-D661A06B6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041BD5-B709-A649-85F3-832E7C3A1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7BFEA2-06B2-A641-BCDC-058DC1EFB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2300" y="640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EF1B8D00-E900-4F4C-AEFF-0A5E463DEC1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07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120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gexlib.com" TargetMode="External"/><Relationship Id="rId3" Type="http://schemas.openxmlformats.org/officeDocument/2006/relationships/hyperlink" Target="http://regexlib.com/RETester.aspx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One-to-Many Relationship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/>
              <a:t>Cow of many-well milked and badly fed</a:t>
            </a:r>
            <a:endParaRPr lang="en-GB"/>
          </a:p>
          <a:p>
            <a:pPr marL="342900" indent="-342900"/>
            <a:r>
              <a:rPr lang="en-GB"/>
              <a:t>Spanish proverb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1631-C10D-6545-B46B-664C8F316244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609600"/>
            <a:ext cx="86868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133600"/>
            <a:ext cx="7848600" cy="4724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CREATE TABLE nation (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natname</a:t>
            </a:r>
            <a:r>
              <a:rPr lang="en-GB" sz="1400" dirty="0">
                <a:latin typeface="Courier New" pitchFamily="-109" charset="0"/>
              </a:rPr>
              <a:t>	VARCHAR(20),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exchrate</a:t>
            </a:r>
            <a:r>
              <a:rPr lang="en-GB" sz="1400" dirty="0">
                <a:latin typeface="Courier New" pitchFamily="-109" charset="0"/>
              </a:rPr>
              <a:t>	DECIMAL(9,5),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PRIMARY KEY (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));</a:t>
            </a:r>
          </a:p>
          <a:p>
            <a:pPr>
              <a:buFontTx/>
              <a:buNone/>
            </a:pP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CREATE TABLE stock (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stkfirm</a:t>
            </a:r>
            <a:r>
              <a:rPr lang="en-GB" sz="1400" dirty="0">
                <a:latin typeface="Courier New" pitchFamily="-109" charset="0"/>
              </a:rPr>
              <a:t>	VARCHAR(20),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stkprice</a:t>
            </a:r>
            <a:r>
              <a:rPr lang="en-GB" sz="1400" dirty="0">
                <a:latin typeface="Courier New" pitchFamily="-109" charset="0"/>
              </a:rPr>
              <a:t>	DECIMAL(6,2),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stkqty</a:t>
            </a:r>
            <a:r>
              <a:rPr lang="en-GB" sz="1400" dirty="0">
                <a:latin typeface="Courier New" pitchFamily="-109" charset="0"/>
              </a:rPr>
              <a:t>	DECIMAL(8),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stkdiv</a:t>
            </a:r>
            <a:r>
              <a:rPr lang="en-GB" sz="1400" dirty="0">
                <a:latin typeface="Courier New" pitchFamily="-109" charset="0"/>
              </a:rPr>
              <a:t>	DECIMAL(5,2),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stkpe</a:t>
            </a:r>
            <a:r>
              <a:rPr lang="en-GB" sz="1400" dirty="0">
                <a:latin typeface="Courier New" pitchFamily="-109" charset="0"/>
              </a:rPr>
              <a:t>	DECIMAL(5),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PRIMARY </a:t>
            </a:r>
            <a:r>
              <a:rPr lang="en-GB" sz="1400" dirty="0" err="1">
                <a:latin typeface="Courier New" pitchFamily="-109" charset="0"/>
              </a:rPr>
              <a:t>KEY(stkcode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US" sz="1400" dirty="0">
                <a:latin typeface="Courier New" pitchFamily="-109" charset="0"/>
              </a:rPr>
              <a:t>CONSTRAINT </a:t>
            </a:r>
            <a:r>
              <a:rPr lang="en-US" sz="1400" dirty="0" err="1">
                <a:latin typeface="Courier New" pitchFamily="-109" charset="0"/>
              </a:rPr>
              <a:t>fk_has_nation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KEY(natcode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	   REFERENCES </a:t>
            </a:r>
            <a:r>
              <a:rPr lang="en-US" sz="1400" dirty="0" err="1">
                <a:latin typeface="Courier New" pitchFamily="-109" charset="0"/>
              </a:rPr>
              <a:t>nation(</a:t>
            </a:r>
            <a:r>
              <a:rPr lang="en-US" sz="1400" dirty="0" err="1" smtClean="0">
                <a:latin typeface="Courier New" pitchFamily="-109" charset="0"/>
              </a:rPr>
              <a:t>natcode</a:t>
            </a:r>
            <a:r>
              <a:rPr lang="en-US" sz="1400" smtClean="0">
                <a:latin typeface="Courier New" pitchFamily="-109" charset="0"/>
              </a:rPr>
              <a:t>));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</a:pPr>
            <a:endParaRPr lang="en-GB" sz="1400" dirty="0">
              <a:latin typeface="Courier New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3CE-B1D5-4D4B-AB5E-CFEC5ADEEAD1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81000"/>
            <a:ext cx="82423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Representing a 1:m relationship in</a:t>
            </a:r>
            <a:r>
              <a:rPr lang="en-GB" dirty="0" smtClean="0"/>
              <a:t> </a:t>
            </a:r>
            <a:r>
              <a:rPr lang="en-GB" smtClean="0"/>
              <a:t>MySQL Workbench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184400"/>
            <a:ext cx="4254500" cy="3530600"/>
          </a:xfrm>
          <a:prstGeom prst="rect">
            <a:avLst/>
          </a:prstGeom>
        </p:spPr>
      </p:pic>
      <p:sp>
        <p:nvSpPr>
          <p:cNvPr id="8" name="AutoShape 129"/>
          <p:cNvSpPr>
            <a:spLocks noChangeArrowheads="1"/>
          </p:cNvSpPr>
          <p:nvPr/>
        </p:nvSpPr>
        <p:spPr bwMode="auto">
          <a:xfrm>
            <a:off x="7076631" y="5244194"/>
            <a:ext cx="1905000" cy="122307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A non-identifying relationship in 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MySQL </a:t>
            </a:r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Workbench 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3CE-B1D5-4D4B-AB5E-CFEC5ADEEAD1}" type="slidenum">
              <a:rPr lang="en-US"/>
              <a:pPr/>
              <a:t>12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0" y="381000"/>
            <a:ext cx="7045325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Representing a 1:m relationship in MS Access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066" y="2726267"/>
            <a:ext cx="4114800" cy="261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data model to keep track of a distance runner’s times over various lengths</a:t>
            </a:r>
            <a:endParaRPr lang="en-US" dirty="0"/>
          </a:p>
          <a:p>
            <a:r>
              <a:rPr lang="en-US" dirty="0" smtClean="0"/>
              <a:t>Create the database and add 3 rows for each of 2 athletes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9A7-0C97-9948-94BE-D233BC466593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Join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735138"/>
            <a:ext cx="8196263" cy="1201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Create a new table from two existing tables by matching on a common column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1400" dirty="0">
                <a:latin typeface="Courier New" pitchFamily="-109" charset="0"/>
              </a:rPr>
              <a:t>SELECT * FROM </a:t>
            </a:r>
            <a:r>
              <a:rPr lang="en-GB" sz="1400" dirty="0" smtClean="0">
                <a:latin typeface="Courier New" pitchFamily="-109" charset="0"/>
              </a:rPr>
              <a:t>stock JOIN </a:t>
            </a:r>
            <a:r>
              <a:rPr lang="en-GB" sz="1400" dirty="0">
                <a:latin typeface="Courier New" pitchFamily="-109" charset="0"/>
              </a:rPr>
              <a:t>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GB" sz="1400" dirty="0" smtClean="0">
                <a:latin typeface="Courier New" pitchFamily="-109" charset="0"/>
              </a:rPr>
              <a:t>ON </a:t>
            </a:r>
            <a:r>
              <a:rPr lang="en-GB" sz="1400" dirty="0" err="1" smtClean="0">
                <a:latin typeface="Courier New" pitchFamily="-109" charset="0"/>
              </a:rPr>
              <a:t>stock.natcode</a:t>
            </a:r>
            <a:r>
              <a:rPr lang="en-GB" sz="1400" dirty="0" smtClean="0">
                <a:latin typeface="Courier New" pitchFamily="-109" charset="0"/>
              </a:rPr>
              <a:t> </a:t>
            </a:r>
            <a:r>
              <a:rPr lang="en-GB" sz="1400" dirty="0">
                <a:latin typeface="Courier New" pitchFamily="-109" charset="0"/>
              </a:rPr>
              <a:t>= </a:t>
            </a:r>
            <a:r>
              <a:rPr lang="en-GB" sz="1400" dirty="0" err="1">
                <a:latin typeface="Courier New" pitchFamily="-109" charset="0"/>
              </a:rPr>
              <a:t>nation.natcode</a:t>
            </a:r>
            <a:r>
              <a:rPr lang="en-GB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400" dirty="0"/>
          </a:p>
        </p:txBody>
      </p:sp>
      <p:graphicFrame>
        <p:nvGraphicFramePr>
          <p:cNvPr id="54435" name="Group 163"/>
          <p:cNvGraphicFramePr>
            <a:graphicFrameLocks noGrp="1"/>
          </p:cNvGraphicFramePr>
          <p:nvPr/>
        </p:nvGraphicFramePr>
        <p:xfrm>
          <a:off x="1033463" y="3206750"/>
          <a:ext cx="7823200" cy="3524253"/>
        </p:xfrm>
        <a:graphic>
          <a:graphicData uri="http://schemas.openxmlformats.org/drawingml/2006/table">
            <a:tbl>
              <a:tblPr/>
              <a:tblGrid>
                <a:gridCol w="609600"/>
                <a:gridCol w="1541462"/>
                <a:gridCol w="728663"/>
                <a:gridCol w="642937"/>
                <a:gridCol w="592138"/>
                <a:gridCol w="427037"/>
                <a:gridCol w="741363"/>
                <a:gridCol w="727075"/>
                <a:gridCol w="1084262"/>
                <a:gridCol w="728663"/>
              </a:tblGrid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stkcode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stkdiv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exchrate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0.02280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ROF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1.84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ILZ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SLG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1.32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C050-1C3E-1746-A3E0-43919461DA5E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Join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714500"/>
            <a:ext cx="7772400" cy="21463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600" i="1" dirty="0"/>
              <a:t>Report the value of each stock holding in UK pounds. Sort the report by nation and firm.</a:t>
            </a:r>
            <a:endParaRPr lang="en-GB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natname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stkfirm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stkprice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stkqty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exchrate</a:t>
            </a:r>
            <a:r>
              <a:rPr lang="en-GB" sz="1600" dirty="0">
                <a:latin typeface="Courier New" pitchFamily="-10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stkprice</a:t>
            </a:r>
            <a:r>
              <a:rPr lang="en-GB" sz="1600" dirty="0">
                <a:latin typeface="Courier New" pitchFamily="-109" charset="0"/>
              </a:rPr>
              <a:t>*</a:t>
            </a:r>
            <a:r>
              <a:rPr lang="en-GB" sz="1600" dirty="0" err="1">
                <a:latin typeface="Courier New" pitchFamily="-109" charset="0"/>
              </a:rPr>
              <a:t>stkqty</a:t>
            </a:r>
            <a:r>
              <a:rPr lang="en-GB" sz="1600" dirty="0">
                <a:latin typeface="Courier New" pitchFamily="-109" charset="0"/>
              </a:rPr>
              <a:t>*</a:t>
            </a:r>
            <a:r>
              <a:rPr lang="en-GB" sz="1600" dirty="0" err="1">
                <a:latin typeface="Courier New" pitchFamily="-109" charset="0"/>
              </a:rPr>
              <a:t>exchrate</a:t>
            </a:r>
            <a:r>
              <a:rPr lang="en-GB" sz="1600" dirty="0">
                <a:latin typeface="Courier New" pitchFamily="-109" charset="0"/>
              </a:rPr>
              <a:t> AS </a:t>
            </a:r>
            <a:r>
              <a:rPr lang="en-GB" sz="1600" dirty="0" err="1">
                <a:latin typeface="Courier New" pitchFamily="-109" charset="0"/>
              </a:rPr>
              <a:t>stkvalue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FROM </a:t>
            </a:r>
            <a:r>
              <a:rPr lang="en-GB" sz="1600" dirty="0" smtClean="0">
                <a:latin typeface="Courier New" pitchFamily="-109" charset="0"/>
              </a:rPr>
              <a:t>stock JOIN nation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	</a:t>
            </a:r>
            <a:r>
              <a:rPr lang="en-GB" sz="1600" dirty="0" smtClean="0">
                <a:latin typeface="Courier New" pitchFamily="-109" charset="0"/>
              </a:rPr>
              <a:t>ON </a:t>
            </a:r>
            <a:r>
              <a:rPr lang="en-GB" sz="1600" dirty="0" err="1" smtClean="0">
                <a:latin typeface="Courier New" pitchFamily="-109" charset="0"/>
              </a:rPr>
              <a:t>stock.natcode</a:t>
            </a:r>
            <a:r>
              <a:rPr lang="en-GB" sz="1600" dirty="0" smtClean="0">
                <a:latin typeface="Courier New" pitchFamily="-109" charset="0"/>
              </a:rPr>
              <a:t> </a:t>
            </a:r>
            <a:r>
              <a:rPr lang="en-GB" sz="1600" dirty="0">
                <a:latin typeface="Courier New" pitchFamily="-109" charset="0"/>
              </a:rPr>
              <a:t>= </a:t>
            </a:r>
            <a:r>
              <a:rPr lang="en-GB" sz="1600" dirty="0" err="1">
                <a:latin typeface="Courier New" pitchFamily="-109" charset="0"/>
              </a:rPr>
              <a:t>nation.natcode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		ORDER BY </a:t>
            </a:r>
            <a:r>
              <a:rPr lang="en-GB" sz="1600" dirty="0" err="1">
                <a:latin typeface="Courier New" pitchFamily="-109" charset="0"/>
              </a:rPr>
              <a:t>natname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stkfirm</a:t>
            </a:r>
            <a:r>
              <a:rPr lang="en-GB" sz="16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600" dirty="0"/>
          </a:p>
        </p:txBody>
      </p:sp>
      <p:graphicFrame>
        <p:nvGraphicFramePr>
          <p:cNvPr id="29129" name="Group 457"/>
          <p:cNvGraphicFramePr>
            <a:graphicFrameLocks noGrp="1"/>
          </p:cNvGraphicFramePr>
          <p:nvPr/>
        </p:nvGraphicFramePr>
        <p:xfrm>
          <a:off x="1138238" y="3608388"/>
          <a:ext cx="6858000" cy="3067054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914400"/>
                <a:gridCol w="1143000"/>
                <a:gridCol w="1143000"/>
                <a:gridCol w="11430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exchrate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411175.71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258951.69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276303.25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0.02280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97506.71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700358.20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2953894.50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10829.91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248910.48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289547.50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241222.50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431305.00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698083.75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41678651.25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1655561.16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609855.81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29456209.73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DA7C-7974-EA4F-9438-911D6C44CC8A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GROUP BY - reporting by groups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141537"/>
            <a:ext cx="8237537" cy="162612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Report by nation the total value of stockholdings.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SUM(stkprice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) AS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FROM </a:t>
            </a:r>
            <a:r>
              <a:rPr lang="en-GB" sz="1800" dirty="0" smtClean="0">
                <a:latin typeface="Courier New" pitchFamily="-109" charset="0"/>
              </a:rPr>
              <a:t>stock JOIN </a:t>
            </a:r>
            <a:r>
              <a:rPr lang="en-GB" sz="1800" dirty="0">
                <a:latin typeface="Courier New" pitchFamily="-109" charset="0"/>
              </a:rPr>
              <a:t>nation </a:t>
            </a:r>
            <a:r>
              <a:rPr lang="en-GB" sz="1800" dirty="0" smtClean="0">
                <a:latin typeface="Courier New" pitchFamily="-109" charset="0"/>
              </a:rPr>
              <a:t>ON </a:t>
            </a:r>
            <a:r>
              <a:rPr lang="en-GB" sz="1800" dirty="0" err="1" smtClean="0">
                <a:latin typeface="Courier New" pitchFamily="-109" charset="0"/>
              </a:rPr>
              <a:t>stock.natcode</a:t>
            </a:r>
            <a:r>
              <a:rPr lang="en-GB" sz="1800" dirty="0" smtClean="0">
                <a:latin typeface="Courier New" pitchFamily="-109" charset="0"/>
              </a:rPr>
              <a:t> </a:t>
            </a:r>
            <a:r>
              <a:rPr lang="en-GB" sz="1800" dirty="0">
                <a:latin typeface="Courier New" pitchFamily="-109" charset="0"/>
              </a:rPr>
              <a:t>= </a:t>
            </a:r>
            <a:r>
              <a:rPr lang="en-GB" sz="1800" dirty="0" err="1">
                <a:latin typeface="Courier New" pitchFamily="-109" charset="0"/>
              </a:rPr>
              <a:t>nation.natcode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	GROUP BY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38981" name="Group 69"/>
          <p:cNvGraphicFramePr>
            <a:graphicFrameLocks noGrp="1"/>
          </p:cNvGraphicFramePr>
          <p:nvPr/>
        </p:nvGraphicFramePr>
        <p:xfrm>
          <a:off x="1879600" y="4003675"/>
          <a:ext cx="4487863" cy="1770063"/>
        </p:xfrm>
        <a:graphic>
          <a:graphicData uri="http://schemas.openxmlformats.org/drawingml/2006/table">
            <a:tbl>
              <a:tblPr/>
              <a:tblGrid>
                <a:gridCol w="2420938"/>
                <a:gridCol w="20669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946430.65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97506.71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48908364.25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30066065.54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40B-CCE5-8144-8E16-4E6849CACE49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HAVING - the WHERE clause of groups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2176463"/>
            <a:ext cx="8186737" cy="3962400"/>
          </a:xfrm>
          <a:noFill/>
          <a:ln/>
        </p:spPr>
        <p:txBody>
          <a:bodyPr lIns="90488" tIns="44450" rIns="90488" bIns="44450" anchor="t"/>
          <a:lstStyle/>
          <a:p>
            <a:pPr>
              <a:buFontTx/>
              <a:buNone/>
            </a:pPr>
            <a:r>
              <a:rPr lang="en-GB" sz="1800" i="1" dirty="0"/>
              <a:t>Report the total value of stocks for nations with two or more listed stocks.</a:t>
            </a:r>
          </a:p>
          <a:p>
            <a:pPr>
              <a:buFontTx/>
              <a:buNone/>
            </a:pPr>
            <a:endParaRPr lang="en-GB" sz="1800" i="1" dirty="0"/>
          </a:p>
          <a:p>
            <a:pPr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SELECT </a:t>
            </a:r>
            <a:r>
              <a:rPr lang="en-GB" sz="1800" dirty="0" err="1">
                <a:latin typeface="Courier New"/>
                <a:cs typeface="Courier New"/>
              </a:rPr>
              <a:t>natname</a:t>
            </a:r>
            <a:r>
              <a:rPr lang="en-GB" sz="1800" dirty="0">
                <a:latin typeface="Courier New"/>
                <a:cs typeface="Courier New"/>
              </a:rPr>
              <a:t>, </a:t>
            </a:r>
            <a:r>
              <a:rPr lang="en-GB" sz="1800" dirty="0" err="1">
                <a:latin typeface="Courier New"/>
                <a:cs typeface="Courier New"/>
              </a:rPr>
              <a:t>SUM(stkprice</a:t>
            </a:r>
            <a:r>
              <a:rPr lang="en-GB" sz="1800" dirty="0">
                <a:latin typeface="Courier New"/>
                <a:cs typeface="Courier New"/>
              </a:rPr>
              <a:t>*</a:t>
            </a:r>
            <a:r>
              <a:rPr lang="en-GB" sz="1800" dirty="0" err="1">
                <a:latin typeface="Courier New"/>
                <a:cs typeface="Courier New"/>
              </a:rPr>
              <a:t>stkqty</a:t>
            </a:r>
            <a:r>
              <a:rPr lang="en-GB" sz="1800" dirty="0">
                <a:latin typeface="Courier New"/>
                <a:cs typeface="Courier New"/>
              </a:rPr>
              <a:t>*</a:t>
            </a:r>
            <a:r>
              <a:rPr lang="en-GB" sz="1800" dirty="0" err="1">
                <a:latin typeface="Courier New"/>
                <a:cs typeface="Courier New"/>
              </a:rPr>
              <a:t>exchrate</a:t>
            </a:r>
            <a:r>
              <a:rPr lang="en-GB" sz="1800" dirty="0">
                <a:latin typeface="Courier New"/>
                <a:cs typeface="Courier New"/>
              </a:rPr>
              <a:t>) AS </a:t>
            </a:r>
            <a:r>
              <a:rPr lang="en-GB" sz="1800" dirty="0" err="1">
                <a:latin typeface="Courier New"/>
                <a:cs typeface="Courier New"/>
              </a:rPr>
              <a:t>stkvalue</a:t>
            </a:r>
            <a:endParaRPr lang="en-GB" sz="18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	FROM </a:t>
            </a:r>
            <a:r>
              <a:rPr lang="en-GB" sz="1800" dirty="0" smtClean="0">
                <a:latin typeface="Courier New"/>
                <a:cs typeface="Courier New"/>
              </a:rPr>
              <a:t>stock JOIN </a:t>
            </a:r>
            <a:r>
              <a:rPr lang="en-GB" sz="1800" dirty="0">
                <a:latin typeface="Courier New"/>
                <a:cs typeface="Courier New"/>
              </a:rPr>
              <a:t>nation </a:t>
            </a:r>
            <a:r>
              <a:rPr lang="en-GB" sz="1800" dirty="0" smtClean="0">
                <a:latin typeface="Courier New"/>
                <a:cs typeface="Courier New"/>
              </a:rPr>
              <a:t>ON </a:t>
            </a:r>
            <a:r>
              <a:rPr lang="en-GB" sz="1800" dirty="0" err="1" smtClean="0">
                <a:latin typeface="Courier New"/>
                <a:cs typeface="Courier New"/>
              </a:rPr>
              <a:t>stock.natcode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>
                <a:latin typeface="Courier New"/>
                <a:cs typeface="Courier New"/>
              </a:rPr>
              <a:t>= </a:t>
            </a:r>
            <a:r>
              <a:rPr lang="en-GB" sz="1800" dirty="0" err="1" smtClean="0">
                <a:latin typeface="Courier New"/>
                <a:cs typeface="Courier New"/>
              </a:rPr>
              <a:t>nation.natcode</a:t>
            </a:r>
            <a:r>
              <a:rPr lang="en-GB" sz="1800" dirty="0" smtClean="0">
                <a:latin typeface="Courier New"/>
                <a:cs typeface="Courier New"/>
              </a:rPr>
              <a:t/>
            </a:r>
            <a:br>
              <a:rPr lang="en-GB" sz="1800" dirty="0" smtClean="0">
                <a:latin typeface="Courier New"/>
                <a:cs typeface="Courier New"/>
              </a:rPr>
            </a:br>
            <a:r>
              <a:rPr lang="en-GB" sz="1800" dirty="0" smtClean="0">
                <a:latin typeface="Courier New"/>
                <a:cs typeface="Courier New"/>
              </a:rPr>
              <a:t>	GROUP </a:t>
            </a:r>
            <a:r>
              <a:rPr lang="en-GB" sz="1800" dirty="0">
                <a:latin typeface="Courier New"/>
                <a:cs typeface="Courier New"/>
              </a:rPr>
              <a:t>BY </a:t>
            </a:r>
            <a:r>
              <a:rPr lang="en-GB" sz="1800" dirty="0" err="1" smtClean="0">
                <a:latin typeface="Courier New"/>
                <a:cs typeface="Courier New"/>
              </a:rPr>
              <a:t>natname</a:t>
            </a:r>
            <a:r>
              <a:rPr lang="en-GB" sz="1800" dirty="0" smtClean="0">
                <a:latin typeface="Courier New"/>
                <a:cs typeface="Courier New"/>
              </a:rPr>
              <a:t/>
            </a:r>
            <a:br>
              <a:rPr lang="en-GB" sz="1800" dirty="0" smtClean="0">
                <a:latin typeface="Courier New"/>
                <a:cs typeface="Courier New"/>
              </a:rPr>
            </a:br>
            <a:r>
              <a:rPr lang="en-GB" sz="1800" dirty="0" smtClean="0">
                <a:latin typeface="Courier New"/>
                <a:cs typeface="Courier New"/>
              </a:rPr>
              <a:t>		HAVING </a:t>
            </a:r>
            <a:r>
              <a:rPr lang="en-GB" sz="1800" dirty="0">
                <a:latin typeface="Courier New"/>
                <a:cs typeface="Courier New"/>
              </a:rPr>
              <a:t>COUNT(*) &gt;= 2;</a:t>
            </a:r>
            <a:endParaRPr lang="en-GB" dirty="0">
              <a:latin typeface="Courier New"/>
              <a:cs typeface="Courier New"/>
            </a:endParaRPr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1031" name="Group 71"/>
          <p:cNvGraphicFramePr>
            <a:graphicFrameLocks noGrp="1"/>
          </p:cNvGraphicFramePr>
          <p:nvPr/>
        </p:nvGraphicFramePr>
        <p:xfrm>
          <a:off x="1862138" y="4478338"/>
          <a:ext cx="3743325" cy="1312863"/>
        </p:xfrm>
        <a:graphic>
          <a:graphicData uri="http://schemas.openxmlformats.org/drawingml/2006/table">
            <a:tbl>
              <a:tblPr/>
              <a:tblGrid>
                <a:gridCol w="2201862"/>
                <a:gridCol w="1541463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946430.65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48908364.25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30066065.54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total dividend payment for each country that has three or more stocks in the portfolio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SQL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9" y="1871980"/>
            <a:ext cx="7594179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7F13-3C3B-184E-82AD-33B93A9E6B12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one-to-many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10502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Entities are related to other entities</a:t>
            </a:r>
          </a:p>
          <a:p>
            <a:r>
              <a:rPr lang="en-GB"/>
              <a:t>A 1:m relationship</a:t>
            </a:r>
          </a:p>
        </p:txBody>
      </p:sp>
      <p:pic>
        <p:nvPicPr>
          <p:cNvPr id="6191" name="Picture 47" descr="FireLite:Books:Data Management:6e:Art PNG:04-nation-stock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747963" y="3581400"/>
            <a:ext cx="3646487" cy="1846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910512" cy="4113212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string not containing specified characters</a:t>
            </a:r>
          </a:p>
          <a:p>
            <a:pPr marL="342900" lvl="1" indent="-342900">
              <a:buClrTx/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[^a-f] means any character not in the set containing a, b, c, d, e, or f</a:t>
            </a:r>
          </a:p>
          <a:p>
            <a:pPr marL="742950" lvl="2" indent="-342900"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This means the string 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dirty="0" err="1" smtClean="0">
                <a:cs typeface="Courier New"/>
              </a:rPr>
              <a:t>abcdefg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cs typeface="Courier New"/>
              </a:rPr>
              <a:t> will be reported because it contains a 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cs typeface="Courier New"/>
              </a:rPr>
              <a:t>g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cs typeface="Courier New"/>
              </a:rPr>
              <a:t>, which is not in a-f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names of nations with non-alphabetic characters in their names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SELECT * FROM nation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WHERE </a:t>
            </a:r>
            <a:r>
              <a:rPr lang="en-US" sz="2400" dirty="0" err="1" smtClean="0">
                <a:latin typeface="Courier New"/>
                <a:cs typeface="Courier New"/>
              </a:rPr>
              <a:t>natname</a:t>
            </a:r>
            <a:r>
              <a:rPr lang="en-US" sz="2400" dirty="0" smtClean="0">
                <a:latin typeface="Courier New"/>
                <a:cs typeface="Courier New"/>
              </a:rPr>
              <a:t> REGEXP '[^a-</a:t>
            </a:r>
            <a:r>
              <a:rPr lang="en-US" sz="2400" dirty="0" err="1" smtClean="0">
                <a:latin typeface="Courier New"/>
                <a:cs typeface="Courier New"/>
              </a:rPr>
              <a:t>z|A</a:t>
            </a:r>
            <a:r>
              <a:rPr lang="en-US" sz="2400" dirty="0" smtClean="0">
                <a:latin typeface="Courier New"/>
                <a:cs typeface="Courier New"/>
              </a:rPr>
              <a:t>-Z]'</a:t>
            </a:r>
          </a:p>
          <a:p>
            <a:pPr lvl="1"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910512" cy="4113212"/>
          </a:xfrm>
        </p:spPr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column not containing a specified character in any position in the column</a:t>
            </a:r>
          </a:p>
          <a:p>
            <a:pPr marL="342900" lvl="1" indent="-342900">
              <a:buClrTx/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>
                <a:cs typeface="Courier New"/>
              </a:rPr>
              <a:t>^[^x]*$ </a:t>
            </a:r>
            <a:r>
              <a:rPr lang="en-US" dirty="0" smtClean="0">
                <a:cs typeface="Courier New"/>
              </a:rPr>
              <a:t>means any character (*) from the first (^) through the last ($) is not x [^x] 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names of nations without s or S anywhere in their names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SELECT * FROM nation WHERE </a:t>
            </a:r>
            <a:r>
              <a:rPr lang="en-US" sz="2400" dirty="0" err="1">
                <a:latin typeface="Courier New"/>
                <a:cs typeface="Courier New"/>
              </a:rPr>
              <a:t>natname</a:t>
            </a:r>
            <a:r>
              <a:rPr lang="en-US" sz="2400" dirty="0">
                <a:latin typeface="Courier New"/>
                <a:cs typeface="Courier New"/>
              </a:rPr>
              <a:t> REGEXP '^[^</a:t>
            </a:r>
            <a:r>
              <a:rPr lang="en-US" sz="2400" dirty="0" err="1">
                <a:latin typeface="Courier New"/>
                <a:cs typeface="Courier New"/>
              </a:rPr>
              <a:t>s|S</a:t>
            </a:r>
            <a:r>
              <a:rPr lang="en-US" sz="2400" dirty="0">
                <a:latin typeface="Courier New"/>
                <a:cs typeface="Courier New"/>
              </a:rPr>
              <a:t>]*$'</a:t>
            </a:r>
            <a:endParaRPr lang="en-GB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string containing a repetition</a:t>
            </a:r>
          </a:p>
          <a:p>
            <a:pPr marL="342900" lvl="1" indent="-342900">
              <a:buClrTx/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{</a:t>
            </a:r>
            <a:r>
              <a:rPr lang="en-US" dirty="0" err="1" smtClean="0">
                <a:cs typeface="Courier New"/>
              </a:rPr>
              <a:t>n</a:t>
            </a:r>
            <a:r>
              <a:rPr lang="en-US" dirty="0" smtClean="0">
                <a:cs typeface="Courier New"/>
              </a:rPr>
              <a:t>} means repeat the pattern </a:t>
            </a:r>
            <a:r>
              <a:rPr lang="en-US" dirty="0" err="1" smtClean="0">
                <a:cs typeface="Courier New"/>
              </a:rPr>
              <a:t>n</a:t>
            </a:r>
            <a:r>
              <a:rPr lang="en-US" dirty="0" smtClean="0">
                <a:cs typeface="Courier New"/>
              </a:rPr>
              <a:t> times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names of firms with a double ‘</a:t>
            </a:r>
            <a:r>
              <a:rPr lang="en-GB" i="1" dirty="0" err="1" smtClean="0"/>
              <a:t>e</a:t>
            </a:r>
            <a:r>
              <a:rPr lang="en-GB" i="1" dirty="0" smtClean="0"/>
              <a:t>’.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SELECT * FROM stock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WHERE </a:t>
            </a:r>
            <a:r>
              <a:rPr lang="en-US" sz="2400" dirty="0" err="1" smtClean="0">
                <a:latin typeface="Courier New"/>
                <a:cs typeface="Courier New"/>
              </a:rPr>
              <a:t>stkfirm</a:t>
            </a:r>
            <a:r>
              <a:rPr lang="en-US" sz="2400" dirty="0" smtClean="0">
                <a:latin typeface="Courier New"/>
                <a:cs typeface="Courier New"/>
              </a:rPr>
              <a:t> REGEXP '[e]{2}'</a:t>
            </a:r>
            <a:endParaRPr lang="en-GB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a string containing several different specified strings</a:t>
            </a:r>
          </a:p>
          <a:p>
            <a:pPr marL="342900" lvl="1" indent="-342900">
              <a:buClrTx/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| means alternation (or)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names of firms with a double ‘</a:t>
            </a:r>
            <a:r>
              <a:rPr lang="en-GB" i="1" dirty="0" err="1" smtClean="0"/>
              <a:t>s</a:t>
            </a:r>
            <a:r>
              <a:rPr lang="en-GB" i="1" dirty="0" smtClean="0"/>
              <a:t>’ or a double ‘</a:t>
            </a:r>
            <a:r>
              <a:rPr lang="en-GB" i="1" dirty="0" err="1" smtClean="0"/>
              <a:t>n</a:t>
            </a:r>
            <a:r>
              <a:rPr lang="en-GB" i="1" dirty="0" smtClean="0"/>
              <a:t>’.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SELECT * FROM stock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WHERE </a:t>
            </a:r>
            <a:r>
              <a:rPr lang="en-US" sz="2400" dirty="0" err="1" smtClean="0">
                <a:latin typeface="Courier New"/>
                <a:cs typeface="Courier New"/>
              </a:rPr>
              <a:t>stkfirm</a:t>
            </a:r>
            <a:r>
              <a:rPr lang="en-US" sz="2400" dirty="0" smtClean="0">
                <a:latin typeface="Courier New"/>
                <a:cs typeface="Courier New"/>
              </a:rPr>
              <a:t> REGEXP '[s]{2}|[n]{2}'</a:t>
            </a:r>
            <a:endParaRPr lang="en-GB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dirty="0" smtClean="0"/>
              <a:t>Search for multiple versions of a string</a:t>
            </a:r>
          </a:p>
          <a:p>
            <a:pPr marL="342900" lvl="1" indent="-342900">
              <a:buClrTx/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[ea] means any character from the set containing e and a</a:t>
            </a:r>
          </a:p>
          <a:p>
            <a:pPr marL="742950" lvl="2" indent="-342900">
              <a:buBlip>
                <a:blip r:embed="rId2"/>
              </a:buBlip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dirty="0" smtClean="0">
                <a:cs typeface="Courier New"/>
              </a:rPr>
              <a:t>It will match for ‘e’ or ‘a’</a:t>
            </a:r>
          </a:p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List the names of firms with names that include ‘</a:t>
            </a:r>
            <a:r>
              <a:rPr lang="en-GB" i="1" dirty="0" err="1" smtClean="0"/>
              <a:t>inia</a:t>
            </a:r>
            <a:r>
              <a:rPr lang="en-GB" i="1" dirty="0" smtClean="0"/>
              <a:t>’ or ‘</a:t>
            </a:r>
            <a:r>
              <a:rPr lang="en-GB" i="1" dirty="0" err="1" smtClean="0"/>
              <a:t>onia</a:t>
            </a:r>
            <a:r>
              <a:rPr lang="en-GB" i="1" dirty="0" smtClean="0"/>
              <a:t>’.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SELECT * FROM stock</a:t>
            </a:r>
          </a:p>
          <a:p>
            <a:pPr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	WHERE </a:t>
            </a:r>
            <a:r>
              <a:rPr lang="en-US" sz="2400" dirty="0" err="1" smtClean="0">
                <a:latin typeface="Courier New"/>
                <a:cs typeface="Courier New"/>
              </a:rPr>
              <a:t>stkfirm</a:t>
            </a:r>
            <a:r>
              <a:rPr lang="en-US" sz="2400" dirty="0" smtClean="0">
                <a:latin typeface="Courier New"/>
                <a:cs typeface="Courier New"/>
              </a:rPr>
              <a:t> REGEXP '[</a:t>
            </a:r>
            <a:r>
              <a:rPr lang="en-US" sz="2400" dirty="0" err="1" smtClean="0">
                <a:latin typeface="Courier New"/>
                <a:cs typeface="Courier New"/>
              </a:rPr>
              <a:t>io</a:t>
            </a:r>
            <a:r>
              <a:rPr lang="en-US" sz="2400" dirty="0" smtClean="0">
                <a:latin typeface="Courier New"/>
                <a:cs typeface="Courier New"/>
              </a:rPr>
              <a:t>]</a:t>
            </a:r>
            <a:r>
              <a:rPr lang="en-US" sz="2400" dirty="0" err="1">
                <a:latin typeface="Courier New"/>
                <a:cs typeface="Courier New"/>
              </a:rPr>
              <a:t>nia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endParaRPr lang="en-GB" sz="24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0EDF6B-6D92-2F40-9281-6987A2BB48C5}" type="slidenum">
              <a:rPr lang="en-US" smtClean="0">
                <a:latin typeface="Arial" pitchFamily="-109" charset="0"/>
                <a:ea typeface="Osaka" pitchFamily="-109" charset="-128"/>
                <a:cs typeface="Osaka" pitchFamily="-109" charset="-128"/>
              </a:rPr>
              <a:pPr/>
              <a:t>25</a:t>
            </a:fld>
            <a:endParaRPr lang="en-US" smtClean="0">
              <a:latin typeface="Arial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Regular expression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>
              <a:buFontTx/>
              <a:buNone/>
            </a:pP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Find firms with ‘</a:t>
            </a:r>
            <a:r>
              <a:rPr lang="en-US" sz="2000" i="1" dirty="0" err="1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’ as the third letter of their name.</a:t>
            </a: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REGEXP '^(.){2}t'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;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Courier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endParaRPr lang="en-US" sz="1800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Find firms not containing an ‘</a:t>
            </a:r>
            <a:r>
              <a:rPr lang="en-US" sz="2000" i="1" dirty="0" err="1"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000" i="1" dirty="0">
                <a:ea typeface="ＭＳ Ｐゴシック" pitchFamily="-109" charset="-128"/>
                <a:cs typeface="ＭＳ Ｐゴシック" pitchFamily="-109" charset="-128"/>
              </a:rPr>
              <a:t>’ in their name.</a:t>
            </a:r>
            <a:endParaRPr lang="en-US" sz="18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SELECT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FROM 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share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	WHERE </a:t>
            </a:r>
            <a:r>
              <a:rPr lang="en-US" sz="2000" dirty="0" err="1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shrfirm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NOT REGEXP '</a:t>
            </a:r>
            <a:r>
              <a:rPr lang="en-US" sz="2000" dirty="0" err="1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s|S</a:t>
            </a:r>
            <a:r>
              <a:rPr lang="en-US" sz="2000" dirty="0" smtClean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';</a:t>
            </a:r>
            <a:endParaRPr lang="en-US" sz="2000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regexlib.com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of regular expressions</a:t>
            </a:r>
          </a:p>
          <a:p>
            <a:r>
              <a:rPr lang="en-US" dirty="0" smtClean="0"/>
              <a:t>Cheat sheet for creating expressions</a:t>
            </a:r>
          </a:p>
          <a:p>
            <a:r>
              <a:rPr lang="en-US" dirty="0" err="1" smtClean="0">
                <a:hlinkClick r:id="rId3"/>
              </a:rPr>
              <a:t>Regex</a:t>
            </a:r>
            <a:r>
              <a:rPr lang="en-US" dirty="0" smtClean="0">
                <a:hlinkClick r:id="rId3"/>
              </a:rPr>
              <a:t> Tester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names of nations starting with ‘United’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1FDD-32F4-FC42-AB9D-A5E0564C5380}" type="slidenum">
              <a:rPr lang="en-US"/>
              <a:pPr/>
              <a:t>28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 query nested within another query</a:t>
            </a:r>
          </a:p>
          <a:p>
            <a:pPr>
              <a:buFontTx/>
              <a:buNone/>
            </a:pPr>
            <a:r>
              <a:rPr lang="en-GB" sz="1800" dirty="0"/>
              <a:t>	</a:t>
            </a:r>
            <a:r>
              <a:rPr lang="en-GB" sz="1800" i="1" dirty="0"/>
              <a:t>Report the names of all Australian stocks.</a:t>
            </a:r>
          </a:p>
          <a:p>
            <a:pPr>
              <a:buFontTx/>
              <a:buNone/>
            </a:pPr>
            <a:endParaRPr lang="en-GB" sz="1800" dirty="0"/>
          </a:p>
          <a:p>
            <a:pPr>
              <a:buFontTx/>
              <a:buNone/>
            </a:pPr>
            <a:r>
              <a:rPr lang="en-GB" sz="1800" dirty="0"/>
              <a:t>	</a:t>
            </a: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stkfirm</a:t>
            </a:r>
            <a:r>
              <a:rPr lang="en-GB" sz="1800" dirty="0">
                <a:latin typeface="Courier New" pitchFamily="-109" charset="0"/>
              </a:rPr>
              <a:t> FROM stock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natcode</a:t>
            </a:r>
            <a:r>
              <a:rPr lang="en-GB" sz="1800" dirty="0">
                <a:latin typeface="Courier New" pitchFamily="-109" charset="0"/>
              </a:rPr>
              <a:t> IN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	(SELECT </a:t>
            </a:r>
            <a:r>
              <a:rPr lang="en-GB" sz="1800" dirty="0" err="1">
                <a:latin typeface="Courier New" pitchFamily="-109" charset="0"/>
              </a:rPr>
              <a:t>natcode</a:t>
            </a:r>
            <a:r>
              <a:rPr lang="en-GB" sz="1800" dirty="0">
                <a:latin typeface="Courier New" pitchFamily="-109" charset="0"/>
              </a:rPr>
              <a:t> FROM </a:t>
            </a:r>
            <a:r>
              <a:rPr lang="en-GB" sz="1800" dirty="0" smtClean="0">
                <a:latin typeface="Courier New" pitchFamily="-109" charset="0"/>
              </a:rPr>
              <a:t>nation</a:t>
            </a:r>
            <a:br>
              <a:rPr lang="en-GB" sz="1800" dirty="0" smtClean="0">
                <a:latin typeface="Courier New" pitchFamily="-109" charset="0"/>
              </a:rPr>
            </a:br>
            <a:r>
              <a:rPr lang="en-GB" sz="1800" dirty="0" smtClean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 = 'Australia');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3046" name="Group 38"/>
          <p:cNvGraphicFramePr>
            <a:graphicFrameLocks noGrp="1"/>
          </p:cNvGraphicFramePr>
          <p:nvPr/>
        </p:nvGraphicFramePr>
        <p:xfrm>
          <a:off x="2039938" y="4587875"/>
          <a:ext cx="2413000" cy="1419226"/>
        </p:xfrm>
        <a:graphic>
          <a:graphicData uri="http://schemas.openxmlformats.org/drawingml/2006/table">
            <a:tbl>
              <a:tblPr/>
              <a:tblGrid>
                <a:gridCol w="2413000"/>
              </a:tblGrid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876D-1E8B-A845-BBD8-C53370CE0179}" type="slidenum">
              <a:rPr lang="en-US"/>
              <a:pPr/>
              <a:t>29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Correlated subquery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Solves the inner query many times</a:t>
            </a:r>
          </a:p>
          <a:p>
            <a:pPr>
              <a:buFontTx/>
              <a:buNone/>
            </a:pPr>
            <a:r>
              <a:rPr lang="en-US" sz="2800" i="1" dirty="0"/>
              <a:t>	</a:t>
            </a:r>
            <a:r>
              <a:rPr lang="en-US" sz="2400" i="1" dirty="0"/>
              <a:t>Find those stocks where the quantity is greater than the average for that country.</a:t>
            </a:r>
          </a:p>
          <a:p>
            <a:pPr>
              <a:lnSpc>
                <a:spcPct val="10000"/>
              </a:lnSpc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SELECT </a:t>
            </a:r>
            <a:r>
              <a:rPr lang="en-US" sz="1800" dirty="0" err="1">
                <a:latin typeface="Courier New" pitchFamily="-109" charset="0"/>
              </a:rPr>
              <a:t>natname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stkfirm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FROM </a:t>
            </a:r>
            <a:r>
              <a:rPr lang="en-US" sz="1800" dirty="0" smtClean="0">
                <a:latin typeface="Courier New" pitchFamily="-109" charset="0"/>
              </a:rPr>
              <a:t>stock JOIN </a:t>
            </a:r>
            <a:r>
              <a:rPr lang="en-US" sz="1800" dirty="0">
                <a:latin typeface="Courier New" pitchFamily="-109" charset="0"/>
              </a:rPr>
              <a:t>nation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-109" charset="0"/>
              </a:rPr>
              <a:t>ON </a:t>
            </a:r>
            <a:r>
              <a:rPr lang="en-US" sz="1800" dirty="0" err="1" smtClean="0">
                <a:latin typeface="Courier New" pitchFamily="-109" charset="0"/>
              </a:rPr>
              <a:t>stock.natcode</a:t>
            </a:r>
            <a:r>
              <a:rPr lang="en-US" sz="1800" dirty="0" smtClean="0">
                <a:latin typeface="Courier New" pitchFamily="-109" charset="0"/>
              </a:rPr>
              <a:t> </a:t>
            </a:r>
            <a:r>
              <a:rPr lang="en-US" sz="1800" dirty="0">
                <a:latin typeface="Courier New" pitchFamily="-109" charset="0"/>
              </a:rPr>
              <a:t>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endParaRPr lang="en-US" sz="18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AND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&gt;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(SELECT </a:t>
            </a:r>
            <a:r>
              <a:rPr lang="en-US" sz="1800" dirty="0" err="1">
                <a:latin typeface="Courier New" pitchFamily="-109" charset="0"/>
              </a:rPr>
              <a:t>AVG(stkqty</a:t>
            </a:r>
            <a:r>
              <a:rPr lang="en-US" sz="18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	WHERE 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GB" sz="2400" dirty="0"/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5184" name="Group 128"/>
          <p:cNvGraphicFramePr>
            <a:graphicFrameLocks noGrp="1"/>
          </p:cNvGraphicFramePr>
          <p:nvPr/>
        </p:nvGraphicFramePr>
        <p:xfrm>
          <a:off x="1524000" y="5146675"/>
          <a:ext cx="4800600" cy="1554480"/>
        </p:xfrm>
        <a:graphic>
          <a:graphicData uri="http://schemas.openxmlformats.org/drawingml/2006/table">
            <a:tbl>
              <a:tblPr/>
              <a:tblGrid>
                <a:gridCol w="1673225"/>
                <a:gridCol w="2070100"/>
                <a:gridCol w="1057275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185" name="AutoShape 129"/>
          <p:cNvSpPr>
            <a:spLocks noChangeArrowheads="1"/>
          </p:cNvSpPr>
          <p:nvPr/>
        </p:nvSpPr>
        <p:spPr bwMode="auto">
          <a:xfrm>
            <a:off x="6781800" y="5303838"/>
            <a:ext cx="1905000" cy="92233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Correlated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subqueries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can be resource intensive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12E4-BAB8-344F-96AA-252FD114B08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Hierarchical relationships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020888"/>
            <a:ext cx="7769225" cy="4113212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Occur frequently</a:t>
            </a:r>
          </a:p>
          <a:p>
            <a:r>
              <a:rPr lang="en-GB"/>
              <a:t>Multiple 1:m relationships</a:t>
            </a:r>
          </a:p>
        </p:txBody>
      </p:sp>
      <p:pic>
        <p:nvPicPr>
          <p:cNvPr id="8266" name="Picture 74" descr="FireLite:Books:Data Management:6e:Art PNG:04-hierarchy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530350" y="3816350"/>
            <a:ext cx="6459538" cy="10906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0"/>
            <a:ext cx="55546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smtClean="0"/>
              <a:t>Correlated subquery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72599" y="1032499"/>
            <a:ext cx="7654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natname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stkfirm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FROM stock JOIN nation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ON </a:t>
            </a:r>
            <a:r>
              <a:rPr lang="en-US" sz="1600" dirty="0" err="1">
                <a:latin typeface="Courier New" pitchFamily="-109" charset="0"/>
              </a:rPr>
              <a:t>stock.natcode</a:t>
            </a:r>
            <a:r>
              <a:rPr lang="en-US" sz="1600" dirty="0">
                <a:latin typeface="Courier New" pitchFamily="-109" charset="0"/>
              </a:rPr>
              <a:t> 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WHERE </a:t>
            </a:r>
            <a:r>
              <a:rPr lang="en-US" sz="1600" dirty="0" err="1" smtClean="0">
                <a:latin typeface="Courier New" pitchFamily="-109" charset="0"/>
              </a:rPr>
              <a:t>stkqty</a:t>
            </a:r>
            <a:r>
              <a:rPr lang="en-US" sz="1600" dirty="0" smtClean="0">
                <a:latin typeface="Courier New" pitchFamily="-109" charset="0"/>
              </a:rPr>
              <a:t> </a:t>
            </a:r>
            <a:r>
              <a:rPr lang="en-US" sz="1600" dirty="0">
                <a:latin typeface="Courier New" pitchFamily="-109" charset="0"/>
              </a:rPr>
              <a:t>&gt;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(SELECT AVG(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	WHERE  </a:t>
            </a:r>
            <a:r>
              <a:rPr lang="en-US" sz="1600" dirty="0" err="1">
                <a:latin typeface="Courier New" pitchFamily="-109" charset="0"/>
              </a:rPr>
              <a:t>stock.natcode</a:t>
            </a:r>
            <a:r>
              <a:rPr lang="en-US" sz="1600" dirty="0">
                <a:latin typeface="Courier New" pitchFamily="-109" charset="0"/>
              </a:rPr>
              <a:t> 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r>
              <a:rPr lang="en-US" sz="1600" dirty="0">
                <a:latin typeface="Courier New" pitchFamily="-109" charset="0"/>
              </a:rPr>
              <a:t>);</a:t>
            </a:r>
            <a:endParaRPr lang="en-GB" sz="2000" dirty="0"/>
          </a:p>
        </p:txBody>
      </p:sp>
      <p:graphicFrame>
        <p:nvGraphicFramePr>
          <p:cNvPr id="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56756"/>
              </p:ext>
            </p:extLst>
          </p:nvPr>
        </p:nvGraphicFramePr>
        <p:xfrm>
          <a:off x="4095909" y="2713035"/>
          <a:ext cx="4825877" cy="3961770"/>
        </p:xfrm>
        <a:graphic>
          <a:graphicData uri="http://schemas.openxmlformats.org/drawingml/2006/table">
            <a:tbl>
              <a:tblPr/>
              <a:tblGrid>
                <a:gridCol w="556832"/>
                <a:gridCol w="1408030"/>
                <a:gridCol w="665589"/>
                <a:gridCol w="587283"/>
                <a:gridCol w="540882"/>
                <a:gridCol w="420795"/>
                <a:gridCol w="646466"/>
              </a:tblGrid>
              <a:tr h="263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Stock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stkdiv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1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1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1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5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1.84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5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8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5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ILZ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2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SLG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8052"/>
              </p:ext>
            </p:extLst>
          </p:nvPr>
        </p:nvGraphicFramePr>
        <p:xfrm>
          <a:off x="198278" y="2713036"/>
          <a:ext cx="3425031" cy="3930335"/>
        </p:xfrm>
        <a:graphic>
          <a:graphicData uri="http://schemas.openxmlformats.org/drawingml/2006/table">
            <a:tbl>
              <a:tblPr/>
              <a:tblGrid>
                <a:gridCol w="1324480"/>
                <a:gridCol w="1531031"/>
                <a:gridCol w="56952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JOIN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natname</a:t>
                      </a:r>
                      <a:endParaRPr lang="en-US" sz="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stkfirm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stkqty</a:t>
                      </a:r>
                      <a:endParaRPr lang="en-US" sz="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Australia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Indooroopilly Ruby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56147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Australia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Narembeen Emu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45619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Australia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Queensland Diamond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89251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India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Bombay Duck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167382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Abyssinian Ruby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22010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Burmese Elephant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154713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Bolivian Sheep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231678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Canadian Sugar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4716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Freedonia</a:t>
                      </a: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Copper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10529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Indian Lead &amp; Zinc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6390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Nigerian Geese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12323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Patagonian Tea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12635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Royal Ostrich Farms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1234923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Kingdom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Sri Lankan Gold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32868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States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Georgia Peach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387333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United States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Minnesota Gold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816122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14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country, firm, and stock holding for the </a:t>
            </a:r>
            <a:r>
              <a:rPr lang="en-US" dirty="0"/>
              <a:t>maximum quantity of stock held for each country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C9D5-1C29-1F47-AE4D-3AED335F15FF}" type="slidenum">
              <a:rPr lang="en-US"/>
              <a:pPr/>
              <a:t>32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Views - virtual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550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An imaginary table constructed by the DBMS when required</a:t>
            </a:r>
          </a:p>
          <a:p>
            <a:pPr>
              <a:lnSpc>
                <a:spcPct val="90000"/>
              </a:lnSpc>
            </a:pPr>
            <a:r>
              <a:rPr lang="en-GB" dirty="0"/>
              <a:t>Only the definition of the view is stored, not the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CREATE VIEW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(nation, firm, price, qty,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AS SELECT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stkfirm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	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exchrate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FROM </a:t>
            </a:r>
            <a:r>
              <a:rPr lang="en-GB" sz="1800" dirty="0" smtClean="0">
                <a:latin typeface="Courier New" pitchFamily="-109" charset="0"/>
              </a:rPr>
              <a:t>stock JOIN </a:t>
            </a:r>
            <a:r>
              <a:rPr lang="en-GB" sz="1800" dirty="0">
                <a:latin typeface="Courier New" pitchFamily="-109" charset="0"/>
              </a:rPr>
              <a:t>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</a:t>
            </a:r>
            <a:r>
              <a:rPr lang="en-GB" sz="1800" dirty="0" smtClean="0">
                <a:latin typeface="Courier New" pitchFamily="-109" charset="0"/>
              </a:rPr>
              <a:t>ON </a:t>
            </a:r>
            <a:r>
              <a:rPr lang="en-GB" sz="1800" dirty="0" err="1" smtClean="0">
                <a:latin typeface="Courier New" pitchFamily="-109" charset="0"/>
              </a:rPr>
              <a:t>stock.natcode</a:t>
            </a:r>
            <a:r>
              <a:rPr lang="en-GB" sz="1800" dirty="0" smtClean="0">
                <a:latin typeface="Courier New" pitchFamily="-109" charset="0"/>
              </a:rPr>
              <a:t> </a:t>
            </a:r>
            <a:r>
              <a:rPr lang="en-GB" sz="1800" dirty="0">
                <a:latin typeface="Courier New" pitchFamily="-109" charset="0"/>
              </a:rPr>
              <a:t>= </a:t>
            </a:r>
            <a:r>
              <a:rPr lang="en-GB" sz="1800" dirty="0" err="1">
                <a:latin typeface="Courier New" pitchFamily="-109" charset="0"/>
              </a:rPr>
              <a:t>nation.natcode</a:t>
            </a:r>
            <a:r>
              <a:rPr lang="en-GB" sz="1800" dirty="0">
                <a:latin typeface="Courier New" pitchFamily="-109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12AC-B325-6248-86B8-D0E54EE85B7A}" type="slidenum">
              <a:rPr lang="en-US"/>
              <a:pPr/>
              <a:t>33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Views - querying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1600200"/>
            <a:ext cx="8120062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Query exactly as if a table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nation, </a:t>
            </a:r>
            <a:r>
              <a:rPr lang="en-GB" sz="1800" dirty="0" smtClean="0">
                <a:latin typeface="Courier New" pitchFamily="-109" charset="0"/>
              </a:rPr>
              <a:t>firm, value</a:t>
            </a:r>
            <a:br>
              <a:rPr lang="en-GB" sz="1800" dirty="0" smtClean="0">
                <a:latin typeface="Courier New" pitchFamily="-109" charset="0"/>
              </a:rPr>
            </a:br>
            <a:r>
              <a:rPr lang="en-GB" sz="1800" dirty="0" smtClean="0">
                <a:latin typeface="Courier New" pitchFamily="-109" charset="0"/>
              </a:rPr>
              <a:t>	FROM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r>
              <a:rPr lang="en-GB" sz="1800" dirty="0">
                <a:latin typeface="Courier New" pitchFamily="-109" charset="0"/>
              </a:rPr>
              <a:t> WHERE value &gt; 100000;</a:t>
            </a:r>
          </a:p>
        </p:txBody>
      </p:sp>
      <p:graphicFrame>
        <p:nvGraphicFramePr>
          <p:cNvPr id="47743" name="Group 6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88092"/>
              </p:ext>
            </p:extLst>
          </p:nvPr>
        </p:nvGraphicFramePr>
        <p:xfrm>
          <a:off x="2544224" y="2785740"/>
          <a:ext cx="4064000" cy="4072260"/>
        </p:xfrm>
        <a:graphic>
          <a:graphicData uri="http://schemas.openxmlformats.org/drawingml/2006/table">
            <a:tbl>
              <a:tblPr/>
              <a:tblGrid>
                <a:gridCol w="1254125"/>
                <a:gridCol w="1692275"/>
                <a:gridCol w="11176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firm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289547.50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698083.75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700358.20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1655561.16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241222.50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2953894.50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431305.00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248910.48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41678651.25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29456209.73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609855.80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258951.69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276303.24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411175.71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DE90-081D-E046-A2E0-68BDB20158A5}" type="slidenum">
              <a:rPr lang="en-US"/>
              <a:pPr/>
              <a:t>34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Why create a view?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300" y="208915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Simplify query writing</a:t>
            </a:r>
          </a:p>
          <a:p>
            <a:pPr lvl="1"/>
            <a:r>
              <a:rPr lang="en-GB"/>
              <a:t>Calculated columns</a:t>
            </a:r>
          </a:p>
          <a:p>
            <a:r>
              <a:rPr lang="en-GB"/>
              <a:t>Restrict access to parts of a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view for dividend payment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791-0870-4544-9AD7-D44B973C3245}" type="slidenum">
              <a:rPr lang="en-US"/>
              <a:pPr/>
              <a:t>36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topics</a:t>
            </a:r>
          </a:p>
          <a:p>
            <a:pPr lvl="1"/>
            <a:r>
              <a:rPr lang="en-US"/>
              <a:t>1:m relationship</a:t>
            </a:r>
          </a:p>
          <a:p>
            <a:pPr lvl="1"/>
            <a:r>
              <a:rPr lang="en-US"/>
              <a:t>Foreign key</a:t>
            </a:r>
          </a:p>
          <a:p>
            <a:pPr lvl="1"/>
            <a:r>
              <a:rPr lang="en-US"/>
              <a:t>Correlated subquery</a:t>
            </a:r>
          </a:p>
          <a:p>
            <a:pPr lvl="1"/>
            <a:r>
              <a:rPr lang="en-US"/>
              <a:t>GROUP BY</a:t>
            </a:r>
          </a:p>
          <a:p>
            <a:pPr lvl="1"/>
            <a:r>
              <a:rPr lang="en-US"/>
              <a:t>HAVING clause</a:t>
            </a:r>
          </a:p>
          <a:p>
            <a:pPr lvl="1"/>
            <a:r>
              <a:rPr lang="en-US"/>
              <a:t>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571D-B441-7E46-93E2-1DD4833532E1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039100" cy="8255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STOCK with additional columns</a:t>
            </a:r>
          </a:p>
        </p:txBody>
      </p:sp>
      <p:graphicFrame>
        <p:nvGraphicFramePr>
          <p:cNvPr id="13048" name="Group 760"/>
          <p:cNvGraphicFramePr>
            <a:graphicFrameLocks noGrp="1"/>
          </p:cNvGraphicFramePr>
          <p:nvPr/>
        </p:nvGraphicFramePr>
        <p:xfrm>
          <a:off x="830263" y="1854200"/>
          <a:ext cx="8059737" cy="4438022"/>
        </p:xfrm>
        <a:graphic>
          <a:graphicData uri="http://schemas.openxmlformats.org/drawingml/2006/table">
            <a:tbl>
              <a:tblPr/>
              <a:tblGrid>
                <a:gridCol w="947737"/>
                <a:gridCol w="1625600"/>
                <a:gridCol w="973138"/>
                <a:gridCol w="827087"/>
                <a:gridCol w="715963"/>
                <a:gridCol w="669925"/>
                <a:gridCol w="1308100"/>
                <a:gridCol w="992187"/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 0.0228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C75F-84E1-374F-B326-24A015D7183F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Create another entity to </a:t>
            </a:r>
            <a:br>
              <a:rPr lang="en-GB"/>
            </a:br>
            <a:r>
              <a:rPr lang="en-GB"/>
              <a:t>avoid update anomalies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219075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Insert</a:t>
            </a:r>
          </a:p>
          <a:p>
            <a:r>
              <a:rPr lang="en-GB"/>
              <a:t>Delete</a:t>
            </a:r>
          </a:p>
          <a:p>
            <a:r>
              <a:rPr lang="en-GB"/>
              <a:t>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D8E-E5CD-D244-A168-8B176D4F7D84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to a relational database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/>
              <a:t>Each entity becomes a table</a:t>
            </a:r>
          </a:p>
          <a:p>
            <a:pPr>
              <a:lnSpc>
                <a:spcPct val="90000"/>
              </a:lnSpc>
            </a:pPr>
            <a:r>
              <a:rPr lang="en-GB"/>
              <a:t>The entity name becomes the table name</a:t>
            </a:r>
          </a:p>
          <a:p>
            <a:pPr>
              <a:lnSpc>
                <a:spcPct val="90000"/>
              </a:lnSpc>
            </a:pPr>
            <a:r>
              <a:rPr lang="en-GB"/>
              <a:t>Each attribute becomes a column</a:t>
            </a:r>
          </a:p>
          <a:p>
            <a:pPr>
              <a:lnSpc>
                <a:spcPct val="90000"/>
              </a:lnSpc>
            </a:pPr>
            <a:r>
              <a:rPr lang="en-GB"/>
              <a:t>Add a column to the table at the many end of a 1:m relationship</a:t>
            </a:r>
          </a:p>
          <a:p>
            <a:pPr>
              <a:lnSpc>
                <a:spcPct val="90000"/>
              </a:lnSpc>
            </a:pPr>
            <a:r>
              <a:rPr lang="en-GB"/>
              <a:t>Put the identifier of the one end in the added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0"/>
            <a:ext cx="55546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NATION and STOCK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3570288" y="1668463"/>
            <a:ext cx="500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766" name="Group 382"/>
          <p:cNvGraphicFramePr>
            <a:graphicFrameLocks noGrp="1"/>
          </p:cNvGraphicFramePr>
          <p:nvPr/>
        </p:nvGraphicFramePr>
        <p:xfrm>
          <a:off x="266700" y="977900"/>
          <a:ext cx="3289300" cy="1175068"/>
        </p:xfrm>
        <a:graphic>
          <a:graphicData uri="http://schemas.openxmlformats.org/drawingml/2006/table">
            <a:tbl>
              <a:tblPr/>
              <a:tblGrid>
                <a:gridCol w="969963"/>
                <a:gridCol w="1303337"/>
                <a:gridCol w="1016000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67" name="Group 383"/>
          <p:cNvGraphicFramePr>
            <a:graphicFrameLocks noGrp="1"/>
          </p:cNvGraphicFramePr>
          <p:nvPr/>
        </p:nvGraphicFramePr>
        <p:xfrm>
          <a:off x="266700" y="2413000"/>
          <a:ext cx="7678738" cy="3928428"/>
        </p:xfrm>
        <a:graphic>
          <a:graphicData uri="http://schemas.openxmlformats.org/drawingml/2006/table">
            <a:tbl>
              <a:tblPr/>
              <a:tblGrid>
                <a:gridCol w="1062038"/>
                <a:gridCol w="1682750"/>
                <a:gridCol w="1087437"/>
                <a:gridCol w="1023938"/>
                <a:gridCol w="925512"/>
                <a:gridCol w="858838"/>
                <a:gridCol w="1038225"/>
              </a:tblGrid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641" name="Line 257"/>
          <p:cNvSpPr>
            <a:spLocks noChangeShapeType="1"/>
          </p:cNvSpPr>
          <p:nvPr/>
        </p:nvSpPr>
        <p:spPr bwMode="auto">
          <a:xfrm>
            <a:off x="7950200" y="515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44" name="Line 260"/>
          <p:cNvSpPr>
            <a:spLocks noChangeShapeType="1"/>
          </p:cNvSpPr>
          <p:nvPr/>
        </p:nvSpPr>
        <p:spPr bwMode="auto">
          <a:xfrm>
            <a:off x="7950200" y="5384800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48" name="Line 264"/>
          <p:cNvSpPr>
            <a:spLocks noChangeShapeType="1"/>
          </p:cNvSpPr>
          <p:nvPr/>
        </p:nvSpPr>
        <p:spPr bwMode="auto">
          <a:xfrm>
            <a:off x="8572500" y="1644650"/>
            <a:ext cx="0" cy="375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035-3627-E241-93E6-F11869852A3F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Foreign keys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 foreign key is a column that is a primary key of another table</a:t>
            </a:r>
          </a:p>
          <a:p>
            <a:pPr lvl="1"/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in </a:t>
            </a:r>
            <a:r>
              <a:rPr lang="en-GB" dirty="0">
                <a:latin typeface="Courier New" pitchFamily="-109" charset="0"/>
              </a:rPr>
              <a:t>stock</a:t>
            </a:r>
            <a:r>
              <a:rPr lang="en-GB" dirty="0"/>
              <a:t> is a foreign key because </a:t>
            </a:r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is the primary key of </a:t>
            </a:r>
            <a:r>
              <a:rPr lang="en-GB" dirty="0">
                <a:latin typeface="Courier New" pitchFamily="-109" charset="0"/>
              </a:rPr>
              <a:t>nation</a:t>
            </a:r>
            <a:endParaRPr lang="en-GB" dirty="0"/>
          </a:p>
          <a:p>
            <a:r>
              <a:rPr lang="en-GB" dirty="0" smtClean="0"/>
              <a:t>Records </a:t>
            </a:r>
            <a:r>
              <a:rPr lang="en-GB" dirty="0"/>
              <a:t>a 1:m relationship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CBE3-31B9-A445-AB89-E091B29C9FE2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Referential integrity constraint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200501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For every value of a foreign key there is a primary key with that value</a:t>
            </a:r>
          </a:p>
          <a:p>
            <a:r>
              <a:rPr lang="en-GB"/>
              <a:t>For every value of </a:t>
            </a:r>
            <a:r>
              <a:rPr lang="en-GB">
                <a:latin typeface="Courier New" pitchFamily="-109" charset="0"/>
              </a:rPr>
              <a:t>natcode</a:t>
            </a:r>
            <a:r>
              <a:rPr lang="en-GB"/>
              <a:t> in stock there is a value of </a:t>
            </a:r>
            <a:r>
              <a:rPr lang="en-GB">
                <a:latin typeface="Courier New" pitchFamily="-109" charset="0"/>
              </a:rPr>
              <a:t>natcode</a:t>
            </a:r>
            <a:r>
              <a:rPr lang="en-GB"/>
              <a:t> in </a:t>
            </a:r>
            <a:r>
              <a:rPr lang="en-GB">
                <a:latin typeface="Courier New" pitchFamily="-109" charset="0"/>
              </a:rPr>
              <a:t>nation</a:t>
            </a:r>
            <a:endParaRPr lang="en-GB"/>
          </a:p>
          <a:p>
            <a:r>
              <a:rPr lang="en-GB"/>
              <a:t>A primary key must exist before the foreign key can be defined</a:t>
            </a:r>
          </a:p>
          <a:p>
            <a:pPr lvl="1"/>
            <a:r>
              <a:rPr lang="en-GB"/>
              <a:t>Must create the nation before its stocks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1831</Words>
  <Application>Microsoft Macintosh PowerPoint</Application>
  <PresentationFormat>Letter Paper (8.5x11 in)</PresentationFormat>
  <Paragraphs>1005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Courier</vt:lpstr>
      <vt:lpstr>Courier New</vt:lpstr>
      <vt:lpstr>Georgia</vt:lpstr>
      <vt:lpstr>ＭＳ Ｐゴシック</vt:lpstr>
      <vt:lpstr>Osaka</vt:lpstr>
      <vt:lpstr>Times</vt:lpstr>
      <vt:lpstr>Times New Roman</vt:lpstr>
      <vt:lpstr>Trebuchet MS</vt:lpstr>
      <vt:lpstr>Wingdings</vt:lpstr>
      <vt:lpstr>Arial</vt:lpstr>
      <vt:lpstr>dm</vt:lpstr>
      <vt:lpstr>The One-to-Many Relationship</vt:lpstr>
      <vt:lpstr>The one-to-many relationship</vt:lpstr>
      <vt:lpstr>Hierarchical relationships</vt:lpstr>
      <vt:lpstr>STOCK with additional columns</vt:lpstr>
      <vt:lpstr>Create another entity to  avoid update anomalies</vt:lpstr>
      <vt:lpstr>Mapping to a relational database</vt:lpstr>
      <vt:lpstr>NATION and STOCK</vt:lpstr>
      <vt:lpstr>Foreign keys</vt:lpstr>
      <vt:lpstr>Referential integrity constraint</vt:lpstr>
      <vt:lpstr>Creating the tables</vt:lpstr>
      <vt:lpstr>Representing a 1:m relationship in MySQL Workbench</vt:lpstr>
      <vt:lpstr>Representing a 1:m relationship in MS Access</vt:lpstr>
      <vt:lpstr>Exercise</vt:lpstr>
      <vt:lpstr>Join</vt:lpstr>
      <vt:lpstr>Join</vt:lpstr>
      <vt:lpstr>GROUP BY - reporting by groups</vt:lpstr>
      <vt:lpstr>HAVING - the WHERE clause of groups</vt:lpstr>
      <vt:lpstr>Exercise</vt:lpstr>
      <vt:lpstr>Structure of SQL statements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regexlib.com</vt:lpstr>
      <vt:lpstr>Exercise</vt:lpstr>
      <vt:lpstr>Subqueries</vt:lpstr>
      <vt:lpstr>Correlated subquery</vt:lpstr>
      <vt:lpstr>Correlated subquery</vt:lpstr>
      <vt:lpstr>Exercise</vt:lpstr>
      <vt:lpstr>Views - virtual tables</vt:lpstr>
      <vt:lpstr>Views - querying</vt:lpstr>
      <vt:lpstr>Why create a view?</vt:lpstr>
      <vt:lpstr>Exercise</vt:lpstr>
      <vt:lpstr>Summary</vt:lpstr>
    </vt:vector>
  </TitlesOfParts>
  <Company>University of Georgia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One-to-Many Relationship</dc:title>
  <cp:lastModifiedBy>Richard T Watson</cp:lastModifiedBy>
  <cp:revision>53</cp:revision>
  <dcterms:created xsi:type="dcterms:W3CDTF">2010-09-07T12:17:38Z</dcterms:created>
  <dcterms:modified xsi:type="dcterms:W3CDTF">2017-09-01T15:32:16Z</dcterms:modified>
</cp:coreProperties>
</file>