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6" r:id="rId3"/>
    <p:sldId id="273" r:id="rId4"/>
    <p:sldId id="257" r:id="rId5"/>
    <p:sldId id="282" r:id="rId6"/>
    <p:sldId id="275" r:id="rId7"/>
    <p:sldId id="278" r:id="rId8"/>
    <p:sldId id="258" r:id="rId9"/>
    <p:sldId id="259" r:id="rId10"/>
    <p:sldId id="260" r:id="rId11"/>
    <p:sldId id="280" r:id="rId12"/>
    <p:sldId id="262" r:id="rId13"/>
    <p:sldId id="263" r:id="rId14"/>
    <p:sldId id="264" r:id="rId15"/>
    <p:sldId id="283" r:id="rId16"/>
    <p:sldId id="265" r:id="rId17"/>
    <p:sldId id="284" r:id="rId18"/>
    <p:sldId id="281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4" r:id="rId27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15" autoAdjust="0"/>
    <p:restoredTop sz="94945" autoAdjust="0"/>
  </p:normalViewPr>
  <p:slideViewPr>
    <p:cSldViewPr snapToGrid="0">
      <p:cViewPr>
        <p:scale>
          <a:sx n="116" d="100"/>
          <a:sy n="116" d="100"/>
        </p:scale>
        <p:origin x="1040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98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3415258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7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19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61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63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99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70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82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78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902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8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www.mdmproofing.com/iym/products/receipt</a:t>
            </a:r>
            <a:r>
              <a:rPr lang="en-US"/>
              <a:t>-splitter/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5690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496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31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2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44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76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0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7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46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2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990600"/>
            <a:ext cx="6400800" cy="2514600"/>
          </a:xfrm>
          <a:ln w="76200" cmpd="tri"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  <a:ln w="6350"/>
        </p:spPr>
        <p:txBody>
          <a:bodyPr/>
          <a:lstStyle>
            <a:lvl1pPr marL="0" indent="0" algn="ctr">
              <a:buFontTx/>
              <a:buNone/>
              <a:defRPr>
                <a:latin typeface="Trebuchet MS" pitchFamily="-109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400800"/>
            <a:ext cx="19050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400800"/>
            <a:ext cx="19050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fld id="{283B3B34-09D8-2049-8925-7DE4BAFB7CB8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727" name="Group 7"/>
          <p:cNvGrpSpPr>
            <a:grpSpLocks/>
          </p:cNvGrpSpPr>
          <p:nvPr/>
        </p:nvGrpSpPr>
        <p:grpSpPr bwMode="auto">
          <a:xfrm>
            <a:off x="0" y="0"/>
            <a:ext cx="6362700" cy="6858000"/>
            <a:chOff x="0" y="0"/>
            <a:chExt cx="4008" cy="4320"/>
          </a:xfrm>
        </p:grpSpPr>
        <p:pic>
          <p:nvPicPr>
            <p:cNvPr id="30728" name="Picture 8" descr="Expbanna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invGray">
            <a:xfrm>
              <a:off x="0" y="0"/>
              <a:ext cx="432" cy="4320"/>
            </a:xfrm>
            <a:prstGeom prst="rect">
              <a:avLst/>
            </a:prstGeom>
            <a:noFill/>
          </p:spPr>
        </p:pic>
        <p:pic>
          <p:nvPicPr>
            <p:cNvPr id="30729" name="Picture 9" descr="EXPHORSA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08" y="3600"/>
              <a:ext cx="1800" cy="60"/>
            </a:xfrm>
            <a:prstGeom prst="rect">
              <a:avLst/>
            </a:prstGeom>
            <a:noFill/>
          </p:spPr>
        </p:pic>
      </p:grpSp>
      <p:pic>
        <p:nvPicPr>
          <p:cNvPr id="30730" name="Picture 10" descr="EXPHORS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3657600"/>
            <a:ext cx="5715000" cy="95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334A27-D1EE-6D4F-A03C-C9B7B88C2D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1943100" cy="5499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2038" y="381000"/>
            <a:ext cx="5681662" cy="5499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19F18BE-7D75-CD43-9B0E-9D83FA0CA4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845CFE2-693A-E343-B292-BEBB208504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F0306F7-1072-F145-940D-6B861AD05D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2038" y="1766888"/>
            <a:ext cx="3808412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0" y="1766888"/>
            <a:ext cx="3808413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427615-855F-E44F-AE15-C5CFAB45EE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2281DED-7C00-2F4B-BA75-1BC6076D4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06EEE2E-EF0E-6347-9B42-7877670177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247074F-8A8D-E742-8E2F-9DF307540B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94DC44A-7C8E-EB45-9716-C1EF096FC8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EDA40C-476F-AE4A-AD6F-7A1658878B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Expbanna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invGray">
          <a:xfrm>
            <a:off x="0" y="0"/>
            <a:ext cx="685800" cy="6858000"/>
          </a:xfrm>
          <a:prstGeom prst="rect">
            <a:avLst/>
          </a:prstGeom>
          <a:noFill/>
        </p:spPr>
      </p:pic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pitchFamily="-109" charset="0"/>
              </a:defRPr>
            </a:lvl1pPr>
          </a:lstStyle>
          <a:p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2"/>
                </a:solidFill>
                <a:latin typeface="Arial" pitchFamily="-109" charset="0"/>
              </a:defRPr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9763" y="6400800"/>
            <a:ext cx="884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  <a:latin typeface="Arial" pitchFamily="-109" charset="0"/>
              </a:defRPr>
            </a:lvl1pPr>
          </a:lstStyle>
          <a:p>
            <a:fld id="{70FC0C7E-AD14-9140-B7EE-0F19C41FDA59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9703" name="Picture 7" descr="EXPHORSA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066800" y="1574800"/>
            <a:ext cx="7772400" cy="130175"/>
          </a:xfrm>
          <a:prstGeom prst="rect">
            <a:avLst/>
          </a:prstGeom>
          <a:noFill/>
        </p:spPr>
      </p:pic>
      <p:sp>
        <p:nvSpPr>
          <p:cNvPr id="297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1766888"/>
            <a:ext cx="7769225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-109" charset="2"/>
        <a:buBlip>
          <a:blip r:embed="rId17"/>
        </a:buBlip>
        <a:defRPr sz="2800">
          <a:solidFill>
            <a:schemeClr val="tx1"/>
          </a:solidFill>
          <a:latin typeface="+mn-lt"/>
          <a:ea typeface="ＭＳ Ｐゴシック" pitchFamily="-109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9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Field_hockey_at_the_Summer_Olympic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NUL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NUL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The Many-to-Many Relationship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25538" y="3886200"/>
            <a:ext cx="7620000" cy="1752600"/>
          </a:xfrm>
          <a:noFill/>
          <a:ln/>
        </p:spPr>
        <p:txBody>
          <a:bodyPr lIns="90488" tIns="44450" rIns="90488" bIns="44450"/>
          <a:lstStyle/>
          <a:p>
            <a:pPr marL="342900" indent="-342900"/>
            <a:r>
              <a:rPr lang="en-GB" i="1"/>
              <a:t>Fearful concatenation of circumstances</a:t>
            </a:r>
            <a:endParaRPr lang="en-GB"/>
          </a:p>
          <a:p>
            <a:pPr marL="342900" indent="-342900"/>
            <a:r>
              <a:rPr lang="en-GB"/>
              <a:t>Daniel Webster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5D03-F382-D945-8D3D-DA01A187EB0D}" type="slidenum">
              <a:rPr lang="en-US"/>
              <a:pPr/>
              <a:t>10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Creating a relational database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125" y="2047875"/>
            <a:ext cx="8016875" cy="4232275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1252538" algn="l"/>
                <a:tab pos="2743200" algn="l"/>
              </a:tabLst>
            </a:pPr>
            <a:r>
              <a:rPr lang="en-GB" sz="1100" dirty="0">
                <a:latin typeface="Courier New" pitchFamily="-109" charset="0"/>
              </a:rPr>
              <a:t>CREATE TABLE sale (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1252538" algn="l"/>
                <a:tab pos="2743200" algn="l"/>
              </a:tabLst>
            </a:pPr>
            <a:r>
              <a:rPr lang="en-GB" sz="1100" dirty="0">
                <a:latin typeface="Courier New" pitchFamily="-109" charset="0"/>
              </a:rPr>
              <a:t>	</a:t>
            </a:r>
            <a:r>
              <a:rPr lang="en-GB" sz="1100" dirty="0" err="1">
                <a:latin typeface="Courier New" pitchFamily="-109" charset="0"/>
              </a:rPr>
              <a:t>saleno</a:t>
            </a:r>
            <a:r>
              <a:rPr lang="en-GB" sz="1100" dirty="0">
                <a:latin typeface="Courier New" pitchFamily="-109" charset="0"/>
              </a:rPr>
              <a:t>	INTEGER,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1252538" algn="l"/>
                <a:tab pos="2743200" algn="l"/>
              </a:tabLst>
            </a:pPr>
            <a:r>
              <a:rPr lang="en-GB" sz="1100" dirty="0">
                <a:latin typeface="Courier New" pitchFamily="-109" charset="0"/>
              </a:rPr>
              <a:t>	</a:t>
            </a:r>
            <a:r>
              <a:rPr lang="en-GB" sz="1100" dirty="0" err="1">
                <a:latin typeface="Courier New" pitchFamily="-109" charset="0"/>
              </a:rPr>
              <a:t>saledate</a:t>
            </a:r>
            <a:r>
              <a:rPr lang="en-GB" sz="1100" dirty="0">
                <a:latin typeface="Courier New" pitchFamily="-109" charset="0"/>
              </a:rPr>
              <a:t>	DATE NOT NULL,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1252538" algn="l"/>
                <a:tab pos="2743200" algn="l"/>
              </a:tabLst>
            </a:pPr>
            <a:r>
              <a:rPr lang="en-GB" sz="1100" dirty="0">
                <a:latin typeface="Courier New" pitchFamily="-109" charset="0"/>
              </a:rPr>
              <a:t>	</a:t>
            </a:r>
            <a:r>
              <a:rPr lang="en-GB" sz="1100" dirty="0" err="1">
                <a:latin typeface="Courier New" pitchFamily="-109" charset="0"/>
              </a:rPr>
              <a:t>saletext</a:t>
            </a:r>
            <a:r>
              <a:rPr lang="en-GB" sz="1100" dirty="0">
                <a:latin typeface="Courier New" pitchFamily="-109" charset="0"/>
              </a:rPr>
              <a:t>	VARCHAR(50),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1252538" algn="l"/>
                <a:tab pos="2743200" algn="l"/>
              </a:tabLst>
            </a:pPr>
            <a:r>
              <a:rPr lang="en-GB" sz="1100" dirty="0">
                <a:latin typeface="Courier New" pitchFamily="-109" charset="0"/>
              </a:rPr>
              <a:t>		 PRIMARY KEY(</a:t>
            </a:r>
            <a:r>
              <a:rPr lang="en-GB" sz="1100" dirty="0" err="1">
                <a:latin typeface="Courier New" pitchFamily="-109" charset="0"/>
              </a:rPr>
              <a:t>saleno</a:t>
            </a:r>
            <a:r>
              <a:rPr lang="en-GB" sz="1100" dirty="0">
                <a:latin typeface="Courier New" pitchFamily="-109" charset="0"/>
              </a:rPr>
              <a:t>));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1252538" algn="l"/>
                <a:tab pos="2743200" algn="l"/>
              </a:tabLst>
            </a:pPr>
            <a:endParaRPr lang="en-GB" sz="11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1252538" algn="l"/>
                <a:tab pos="2743200" algn="l"/>
              </a:tabLst>
            </a:pPr>
            <a:r>
              <a:rPr lang="en-GB" sz="1100" dirty="0">
                <a:latin typeface="Courier New" pitchFamily="-109" charset="0"/>
              </a:rPr>
              <a:t>CREATE TABLE item (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1252538" algn="l"/>
                <a:tab pos="2743200" algn="l"/>
              </a:tabLst>
            </a:pPr>
            <a:r>
              <a:rPr lang="en-GB" sz="1100" dirty="0">
                <a:latin typeface="Courier New" pitchFamily="-109" charset="0"/>
              </a:rPr>
              <a:t>	</a:t>
            </a:r>
            <a:r>
              <a:rPr lang="en-GB" sz="1100" dirty="0" err="1">
                <a:latin typeface="Courier New" pitchFamily="-109" charset="0"/>
              </a:rPr>
              <a:t>itemno</a:t>
            </a:r>
            <a:r>
              <a:rPr lang="en-GB" sz="1100" dirty="0">
                <a:latin typeface="Courier New" pitchFamily="-109" charset="0"/>
              </a:rPr>
              <a:t>	INTEGER,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1252538" algn="l"/>
                <a:tab pos="2743200" algn="l"/>
              </a:tabLst>
            </a:pPr>
            <a:r>
              <a:rPr lang="en-GB" sz="1100" dirty="0">
                <a:latin typeface="Courier New" pitchFamily="-109" charset="0"/>
              </a:rPr>
              <a:t>	</a:t>
            </a:r>
            <a:r>
              <a:rPr lang="en-GB" sz="1100" dirty="0" err="1">
                <a:latin typeface="Courier New" pitchFamily="-109" charset="0"/>
              </a:rPr>
              <a:t>itemname</a:t>
            </a:r>
            <a:r>
              <a:rPr lang="en-GB" sz="1100" dirty="0">
                <a:latin typeface="Courier New" pitchFamily="-109" charset="0"/>
              </a:rPr>
              <a:t>	VARCHAR(30) NOT NULL,</a:t>
            </a:r>
          </a:p>
          <a:p>
            <a:pPr>
              <a:lnSpc>
                <a:spcPct val="90000"/>
              </a:lnSpc>
              <a:buNone/>
              <a:tabLst>
                <a:tab pos="457200" algn="l"/>
                <a:tab pos="1252538" algn="l"/>
                <a:tab pos="2743200" algn="l"/>
              </a:tabLst>
            </a:pPr>
            <a:r>
              <a:rPr lang="en-GB" sz="1100" dirty="0">
                <a:latin typeface="Courier New" pitchFamily="-109" charset="0"/>
              </a:rPr>
              <a:t>	</a:t>
            </a:r>
            <a:r>
              <a:rPr lang="en-GB" sz="1100" dirty="0" err="1">
                <a:latin typeface="Courier New" pitchFamily="-109" charset="0"/>
              </a:rPr>
              <a:t>itemtype</a:t>
            </a:r>
            <a:r>
              <a:rPr lang="en-GB" sz="1100" dirty="0">
                <a:latin typeface="Courier New" pitchFamily="-109" charset="0"/>
              </a:rPr>
              <a:t>	CHAR(1) NOT NULL,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1252538" algn="l"/>
                <a:tab pos="2743200" algn="l"/>
              </a:tabLst>
            </a:pPr>
            <a:r>
              <a:rPr lang="en-GB" sz="1100" dirty="0">
                <a:latin typeface="Courier New" pitchFamily="-109" charset="0"/>
              </a:rPr>
              <a:t>	</a:t>
            </a:r>
            <a:r>
              <a:rPr lang="en-GB" sz="1100" dirty="0" err="1">
                <a:latin typeface="Courier New" pitchFamily="-109" charset="0"/>
              </a:rPr>
              <a:t>itemcolor</a:t>
            </a:r>
            <a:r>
              <a:rPr lang="en-GB" sz="1100" dirty="0">
                <a:latin typeface="Courier New" pitchFamily="-109" charset="0"/>
              </a:rPr>
              <a:t>	VARCHAR(10),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1252538" algn="l"/>
                <a:tab pos="2743200" algn="l"/>
              </a:tabLst>
            </a:pPr>
            <a:r>
              <a:rPr lang="en-GB" sz="1100" dirty="0">
                <a:latin typeface="Courier New" pitchFamily="-109" charset="0"/>
              </a:rPr>
              <a:t>		 PRIMARY KEY(</a:t>
            </a:r>
            <a:r>
              <a:rPr lang="en-GB" sz="1100" dirty="0" err="1">
                <a:latin typeface="Courier New" pitchFamily="-109" charset="0"/>
              </a:rPr>
              <a:t>itemno</a:t>
            </a:r>
            <a:r>
              <a:rPr lang="en-GB" sz="1100" dirty="0">
                <a:latin typeface="Courier New" pitchFamily="-109" charset="0"/>
              </a:rPr>
              <a:t>));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1252538" algn="l"/>
                <a:tab pos="2743200" algn="l"/>
              </a:tabLst>
            </a:pPr>
            <a:endParaRPr lang="en-GB" sz="11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1252538" algn="l"/>
                <a:tab pos="2743200" algn="l"/>
              </a:tabLst>
            </a:pPr>
            <a:r>
              <a:rPr lang="en-GB" sz="1100" dirty="0">
                <a:latin typeface="Courier New" pitchFamily="-109" charset="0"/>
              </a:rPr>
              <a:t>CREATE TABLE </a:t>
            </a:r>
            <a:r>
              <a:rPr lang="en-GB" sz="1100" dirty="0" err="1">
                <a:latin typeface="Courier New" pitchFamily="-109" charset="0"/>
              </a:rPr>
              <a:t>lineitem</a:t>
            </a:r>
            <a:r>
              <a:rPr lang="en-GB" sz="1100" dirty="0">
                <a:latin typeface="Courier New" pitchFamily="-109" charset="0"/>
              </a:rPr>
              <a:t> (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1252538" algn="l"/>
                <a:tab pos="2743200" algn="l"/>
              </a:tabLst>
            </a:pPr>
            <a:r>
              <a:rPr lang="en-GB" sz="1100" dirty="0">
                <a:latin typeface="Courier New" pitchFamily="-109" charset="0"/>
              </a:rPr>
              <a:t>	</a:t>
            </a:r>
            <a:r>
              <a:rPr lang="en-GB" sz="1100" dirty="0" err="1">
                <a:latin typeface="Courier New" pitchFamily="-109" charset="0"/>
              </a:rPr>
              <a:t>lineno</a:t>
            </a:r>
            <a:r>
              <a:rPr lang="en-GB" sz="1100" dirty="0">
                <a:latin typeface="Courier New" pitchFamily="-109" charset="0"/>
              </a:rPr>
              <a:t>	INTEGER,</a:t>
            </a:r>
          </a:p>
          <a:p>
            <a:pPr>
              <a:lnSpc>
                <a:spcPct val="90000"/>
              </a:lnSpc>
              <a:buNone/>
              <a:tabLst>
                <a:tab pos="457200" algn="l"/>
                <a:tab pos="1252538" algn="l"/>
                <a:tab pos="2743200" algn="l"/>
              </a:tabLst>
            </a:pPr>
            <a:r>
              <a:rPr lang="en-GB" sz="1100" dirty="0">
                <a:latin typeface="Courier New" pitchFamily="-109" charset="0"/>
              </a:rPr>
              <a:t>	</a:t>
            </a:r>
            <a:r>
              <a:rPr lang="en-GB" sz="1100" dirty="0" err="1">
                <a:latin typeface="Courier New" pitchFamily="-109" charset="0"/>
              </a:rPr>
              <a:t>lineqty</a:t>
            </a:r>
            <a:r>
              <a:rPr lang="en-GB" sz="1100" dirty="0">
                <a:latin typeface="Courier New" pitchFamily="-109" charset="0"/>
              </a:rPr>
              <a:t>	INTEGER NOT NULL,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1252538" algn="l"/>
                <a:tab pos="2743200" algn="l"/>
              </a:tabLst>
            </a:pPr>
            <a:r>
              <a:rPr lang="en-GB" sz="1100" dirty="0">
                <a:latin typeface="Courier New" pitchFamily="-109" charset="0"/>
              </a:rPr>
              <a:t>	</a:t>
            </a:r>
            <a:r>
              <a:rPr lang="en-GB" sz="1100" dirty="0" err="1">
                <a:latin typeface="Courier New" pitchFamily="-109" charset="0"/>
              </a:rPr>
              <a:t>lineprice</a:t>
            </a:r>
            <a:r>
              <a:rPr lang="en-GB" sz="1100" dirty="0">
                <a:latin typeface="Courier New" pitchFamily="-109" charset="0"/>
              </a:rPr>
              <a:t>	DECIMAL(7,2) NOT NULL,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1252538" algn="l"/>
                <a:tab pos="2743200" algn="l"/>
              </a:tabLst>
            </a:pPr>
            <a:r>
              <a:rPr lang="en-GB" sz="1100" dirty="0">
                <a:latin typeface="Courier New" pitchFamily="-109" charset="0"/>
              </a:rPr>
              <a:t>	</a:t>
            </a:r>
            <a:r>
              <a:rPr lang="en-GB" sz="1100" dirty="0" err="1">
                <a:latin typeface="Courier New" pitchFamily="-109" charset="0"/>
              </a:rPr>
              <a:t>saleno</a:t>
            </a:r>
            <a:r>
              <a:rPr lang="en-GB" sz="1100" dirty="0">
                <a:latin typeface="Courier New" pitchFamily="-109" charset="0"/>
              </a:rPr>
              <a:t>	INTEGER,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1252538" algn="l"/>
                <a:tab pos="2743200" algn="l"/>
              </a:tabLst>
            </a:pPr>
            <a:r>
              <a:rPr lang="en-GB" sz="1100" dirty="0">
                <a:latin typeface="Courier New" pitchFamily="-109" charset="0"/>
              </a:rPr>
              <a:t>	</a:t>
            </a:r>
            <a:r>
              <a:rPr lang="en-GB" sz="1100" dirty="0" err="1">
                <a:latin typeface="Courier New" pitchFamily="-109" charset="0"/>
              </a:rPr>
              <a:t>itemno</a:t>
            </a:r>
            <a:r>
              <a:rPr lang="en-GB" sz="1100" dirty="0">
                <a:latin typeface="Courier New" pitchFamily="-109" charset="0"/>
              </a:rPr>
              <a:t>	INTEGER,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1252538" algn="l"/>
                <a:tab pos="2743200" algn="l"/>
              </a:tabLst>
            </a:pPr>
            <a:r>
              <a:rPr lang="en-GB" sz="1100" dirty="0">
                <a:latin typeface="Courier New" pitchFamily="-109" charset="0"/>
              </a:rPr>
              <a:t>		 PRIMARY KEY(</a:t>
            </a:r>
            <a:r>
              <a:rPr lang="en-GB" sz="1100" dirty="0" err="1">
                <a:latin typeface="Courier New" pitchFamily="-109" charset="0"/>
              </a:rPr>
              <a:t>lineno,saleno</a:t>
            </a:r>
            <a:r>
              <a:rPr lang="en-GB" sz="1100" dirty="0">
                <a:latin typeface="Courier New" pitchFamily="-109" charset="0"/>
              </a:rPr>
              <a:t>),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1252538" algn="l"/>
                <a:tab pos="2743200" algn="l"/>
              </a:tabLst>
            </a:pPr>
            <a:r>
              <a:rPr lang="en-GB" sz="1100" dirty="0">
                <a:latin typeface="Courier New" pitchFamily="-109" charset="0"/>
              </a:rPr>
              <a:t>		 </a:t>
            </a:r>
            <a:r>
              <a:rPr lang="en-US" sz="1100" dirty="0">
                <a:latin typeface="Courier New" pitchFamily="-109" charset="0"/>
              </a:rPr>
              <a:t>CONSTRAINT </a:t>
            </a:r>
            <a:r>
              <a:rPr lang="en-US" sz="1100" dirty="0" err="1">
                <a:latin typeface="Courier New" pitchFamily="-109" charset="0"/>
              </a:rPr>
              <a:t>fk_has_sale</a:t>
            </a:r>
            <a:r>
              <a:rPr lang="en-US" sz="1100" dirty="0">
                <a:latin typeface="Courier New" pitchFamily="-109" charset="0"/>
              </a:rPr>
              <a:t> FOREIGN KEY(</a:t>
            </a:r>
            <a:r>
              <a:rPr lang="en-US" sz="1100" dirty="0" err="1">
                <a:latin typeface="Courier New" pitchFamily="-109" charset="0"/>
              </a:rPr>
              <a:t>saleno</a:t>
            </a:r>
            <a:r>
              <a:rPr lang="en-US" sz="1100" dirty="0">
                <a:latin typeface="Courier New" pitchFamily="-109" charset="0"/>
              </a:rPr>
              <a:t>) REFERENCES sale(</a:t>
            </a:r>
            <a:r>
              <a:rPr lang="en-US" sz="1100" dirty="0" err="1">
                <a:latin typeface="Courier New" pitchFamily="-109" charset="0"/>
              </a:rPr>
              <a:t>saleno</a:t>
            </a:r>
            <a:r>
              <a:rPr lang="en-US" sz="1100" dirty="0">
                <a:latin typeface="Courier New" pitchFamily="-109" charset="0"/>
              </a:rPr>
              <a:t>),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1252538" algn="l"/>
                <a:tab pos="2743200" algn="l"/>
              </a:tabLst>
            </a:pPr>
            <a:r>
              <a:rPr lang="en-US" sz="1100" dirty="0">
                <a:latin typeface="Courier New" pitchFamily="-109" charset="0"/>
              </a:rPr>
              <a:t>		 CONSTRAINT </a:t>
            </a:r>
            <a:r>
              <a:rPr lang="en-US" sz="1100" dirty="0" err="1">
                <a:latin typeface="Courier New" pitchFamily="-109" charset="0"/>
              </a:rPr>
              <a:t>fk_has_item</a:t>
            </a:r>
            <a:r>
              <a:rPr lang="en-US" sz="1100" dirty="0">
                <a:latin typeface="Courier New" pitchFamily="-109" charset="0"/>
              </a:rPr>
              <a:t> FOREIGN KEY(</a:t>
            </a:r>
            <a:r>
              <a:rPr lang="en-US" sz="1100" dirty="0" err="1">
                <a:latin typeface="Courier New" pitchFamily="-109" charset="0"/>
              </a:rPr>
              <a:t>itemno</a:t>
            </a:r>
            <a:r>
              <a:rPr lang="en-US" sz="1100" dirty="0">
                <a:latin typeface="Courier New" pitchFamily="-109" charset="0"/>
              </a:rPr>
              <a:t>) REFERENCES item(</a:t>
            </a:r>
            <a:r>
              <a:rPr lang="en-US" sz="1100" dirty="0" err="1">
                <a:latin typeface="Courier New" pitchFamily="-109" charset="0"/>
              </a:rPr>
              <a:t>itemno</a:t>
            </a:r>
            <a:r>
              <a:rPr lang="en-US" sz="1100" dirty="0">
                <a:latin typeface="Courier New" pitchFamily="-109" charset="0"/>
              </a:rPr>
              <a:t>));</a:t>
            </a:r>
            <a:endParaRPr lang="en-GB" sz="1100" dirty="0">
              <a:latin typeface="Courier New" pitchFamily="-109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keen field hockey fan wants to keep track of which countries won which medals in the various summer Olympics for both the men’s and women’s events </a:t>
            </a:r>
          </a:p>
          <a:p>
            <a:pPr lvl="1"/>
            <a:r>
              <a:rPr lang="en-US" dirty="0"/>
              <a:t>Design a data model</a:t>
            </a:r>
          </a:p>
          <a:p>
            <a:pPr lvl="1"/>
            <a:r>
              <a:rPr lang="en-US" dirty="0"/>
              <a:t>Create the database</a:t>
            </a:r>
          </a:p>
          <a:p>
            <a:pPr lvl="1"/>
            <a:r>
              <a:rPr lang="en-US" dirty="0"/>
              <a:t>Populate with data for the last two Olympics</a:t>
            </a: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en.wikipedia.org</a:t>
            </a:r>
            <a:r>
              <a:rPr lang="en-US" dirty="0">
                <a:hlinkClick r:id="rId2"/>
              </a:rPr>
              <a:t>/wiki/</a:t>
            </a:r>
            <a:r>
              <a:rPr lang="en-US" dirty="0" err="1">
                <a:hlinkClick r:id="rId2"/>
              </a:rPr>
              <a:t>Field_hockey_at_the_Summer_Olympics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CFE2-693A-E343-B292-BEBB208504A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2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36EF-815A-2345-8151-5E7DFBBE9B85}" type="slidenum">
              <a:rPr lang="en-US"/>
              <a:pPr/>
              <a:t>12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A three table join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sz="2800" dirty="0"/>
              <a:t>Specify two matching conditions with the associative table in both join conditions</a:t>
            </a:r>
          </a:p>
          <a:p>
            <a:pPr>
              <a:buFontTx/>
              <a:buNone/>
            </a:pPr>
            <a:endParaRPr lang="en-GB" sz="2800" dirty="0"/>
          </a:p>
          <a:p>
            <a:pPr lvl="1">
              <a:buFont typeface="Wingdings" pitchFamily="-109" charset="2"/>
              <a:buNone/>
            </a:pPr>
            <a:r>
              <a:rPr lang="en-GB" sz="1800" dirty="0">
                <a:latin typeface="Courier New" pitchFamily="-109" charset="0"/>
              </a:rPr>
              <a:t>SELECT * FROM sale JOIN </a:t>
            </a:r>
            <a:r>
              <a:rPr lang="en-GB" sz="1800" dirty="0" err="1">
                <a:latin typeface="Courier New" pitchFamily="-109" charset="0"/>
              </a:rPr>
              <a:t>lineitem</a:t>
            </a:r>
            <a:r>
              <a:rPr lang="en-GB" sz="1800" dirty="0">
                <a:latin typeface="Courier New" pitchFamily="-109" charset="0"/>
              </a:rPr>
              <a:t> </a:t>
            </a:r>
          </a:p>
          <a:p>
            <a:pPr lvl="1">
              <a:buFont typeface="Wingdings" pitchFamily="-109" charset="2"/>
              <a:buNone/>
            </a:pPr>
            <a:r>
              <a:rPr lang="en-GB" sz="1800" dirty="0">
                <a:latin typeface="Courier New" pitchFamily="-109" charset="0"/>
              </a:rPr>
              <a:t>   ON </a:t>
            </a:r>
            <a:r>
              <a:rPr lang="en-GB" sz="1800" dirty="0" err="1">
                <a:latin typeface="Courier New" pitchFamily="-109" charset="0"/>
              </a:rPr>
              <a:t>sale.saleno</a:t>
            </a:r>
            <a:r>
              <a:rPr lang="en-GB" sz="1800" dirty="0">
                <a:latin typeface="Courier New" pitchFamily="-109" charset="0"/>
              </a:rPr>
              <a:t> = </a:t>
            </a:r>
            <a:r>
              <a:rPr lang="en-GB" sz="1800" dirty="0" err="1">
                <a:latin typeface="Courier New" pitchFamily="-109" charset="0"/>
              </a:rPr>
              <a:t>lineitem.saleno</a:t>
            </a:r>
            <a:endParaRPr lang="en-GB" sz="1800" dirty="0">
              <a:latin typeface="Courier New" pitchFamily="-109" charset="0"/>
            </a:endParaRPr>
          </a:p>
          <a:p>
            <a:pPr lvl="1">
              <a:buFont typeface="Wingdings" pitchFamily="-109" charset="2"/>
              <a:buNone/>
            </a:pPr>
            <a:r>
              <a:rPr lang="en-GB" sz="1800" dirty="0">
                <a:latin typeface="Courier New" pitchFamily="-109" charset="0"/>
              </a:rPr>
              <a:t>   JOIN item ON </a:t>
            </a:r>
            <a:r>
              <a:rPr lang="en-GB" sz="1800" dirty="0" err="1">
                <a:latin typeface="Courier New" pitchFamily="-109" charset="0"/>
              </a:rPr>
              <a:t>item.itemno</a:t>
            </a:r>
            <a:r>
              <a:rPr lang="en-GB" sz="1800" dirty="0">
                <a:latin typeface="Courier New" pitchFamily="-109" charset="0"/>
              </a:rPr>
              <a:t> = </a:t>
            </a:r>
            <a:r>
              <a:rPr lang="en-GB" sz="1800" dirty="0" err="1">
                <a:latin typeface="Courier New" pitchFamily="-109" charset="0"/>
              </a:rPr>
              <a:t>lineitem.itemno</a:t>
            </a:r>
            <a:r>
              <a:rPr lang="en-GB" sz="1800" dirty="0">
                <a:latin typeface="Courier New" pitchFamily="-109" charset="0"/>
              </a:rPr>
              <a:t>;</a:t>
            </a:r>
            <a:endParaRPr lang="en-GB" sz="1800" dirty="0"/>
          </a:p>
          <a:p>
            <a:pPr>
              <a:buFontTx/>
              <a:buNone/>
            </a:pPr>
            <a:endParaRPr lang="en-GB" sz="2400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6DB3-0E6B-F94E-A0FD-4DA0ABABCE84}" type="slidenum">
              <a:rPr lang="en-US"/>
              <a:pPr/>
              <a:t>13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A three table join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sz="1800" i="1" dirty="0"/>
              <a:t>List the names of items, quantity, and value of items sold on January 16, 2011</a:t>
            </a:r>
          </a:p>
          <a:p>
            <a:pPr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endParaRPr lang="en-GB" sz="1800" dirty="0"/>
          </a:p>
          <a:p>
            <a:pPr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sz="1800" dirty="0">
                <a:latin typeface="Courier New" pitchFamily="-109" charset="0"/>
              </a:rPr>
              <a:t>SELECT </a:t>
            </a:r>
            <a:r>
              <a:rPr lang="en-GB" sz="1800" dirty="0" err="1">
                <a:latin typeface="Courier New" pitchFamily="-109" charset="0"/>
              </a:rPr>
              <a:t>itemname</a:t>
            </a:r>
            <a:r>
              <a:rPr lang="en-GB" sz="1800" dirty="0">
                <a:latin typeface="Courier New" pitchFamily="-109" charset="0"/>
              </a:rPr>
              <a:t>, </a:t>
            </a:r>
            <a:r>
              <a:rPr lang="en-GB" sz="1800" dirty="0" err="1">
                <a:latin typeface="Courier New" pitchFamily="-109" charset="0"/>
              </a:rPr>
              <a:t>lineqty</a:t>
            </a:r>
            <a:r>
              <a:rPr lang="en-GB" sz="1800" dirty="0">
                <a:latin typeface="Courier New" pitchFamily="-109" charset="0"/>
              </a:rPr>
              <a:t>, </a:t>
            </a:r>
            <a:r>
              <a:rPr lang="en-GB" sz="1800" dirty="0" err="1">
                <a:latin typeface="Courier New" pitchFamily="-109" charset="0"/>
              </a:rPr>
              <a:t>lineprice</a:t>
            </a:r>
            <a:r>
              <a:rPr lang="en-GB" sz="1800" dirty="0">
                <a:latin typeface="Courier New" pitchFamily="-109" charset="0"/>
              </a:rPr>
              <a:t>, </a:t>
            </a:r>
            <a:r>
              <a:rPr lang="en-GB" sz="1800" dirty="0" err="1">
                <a:latin typeface="Courier New" pitchFamily="-109" charset="0"/>
              </a:rPr>
              <a:t>lineqty</a:t>
            </a:r>
            <a:r>
              <a:rPr lang="en-GB" sz="1800" dirty="0">
                <a:latin typeface="Courier New" pitchFamily="-109" charset="0"/>
              </a:rPr>
              <a:t>*</a:t>
            </a:r>
            <a:r>
              <a:rPr lang="en-GB" sz="1800" dirty="0" err="1">
                <a:latin typeface="Courier New" pitchFamily="-109" charset="0"/>
              </a:rPr>
              <a:t>lineprice</a:t>
            </a:r>
            <a:endParaRPr lang="en-GB" sz="1800" dirty="0">
              <a:latin typeface="Courier New" pitchFamily="-109" charset="0"/>
            </a:endParaRPr>
          </a:p>
          <a:p>
            <a:pPr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sz="1800" dirty="0">
                <a:latin typeface="Courier New" pitchFamily="-109" charset="0"/>
              </a:rPr>
              <a:t>	AS total FROM sale JOIN </a:t>
            </a:r>
            <a:r>
              <a:rPr lang="en-GB" sz="1800" dirty="0" err="1">
                <a:latin typeface="Courier New" pitchFamily="-109" charset="0"/>
              </a:rPr>
              <a:t>lineitem</a:t>
            </a:r>
            <a:endParaRPr lang="en-GB" sz="1800" dirty="0">
              <a:latin typeface="Courier New" pitchFamily="-109" charset="0"/>
            </a:endParaRPr>
          </a:p>
          <a:p>
            <a:pPr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sz="1800" dirty="0">
                <a:latin typeface="Courier New" pitchFamily="-109" charset="0"/>
              </a:rPr>
              <a:t>		  ON </a:t>
            </a:r>
            <a:r>
              <a:rPr lang="en-GB" sz="1800" dirty="0" err="1">
                <a:latin typeface="Courier New" pitchFamily="-109" charset="0"/>
              </a:rPr>
              <a:t>lineitem.saleno</a:t>
            </a:r>
            <a:r>
              <a:rPr lang="en-GB" sz="1800" dirty="0">
                <a:latin typeface="Courier New" pitchFamily="-109" charset="0"/>
              </a:rPr>
              <a:t> = </a:t>
            </a:r>
            <a:r>
              <a:rPr lang="en-GB" sz="1800" dirty="0" err="1">
                <a:latin typeface="Courier New" pitchFamily="-109" charset="0"/>
              </a:rPr>
              <a:t>sale.saleno</a:t>
            </a:r>
            <a:endParaRPr lang="en-GB" sz="1800" dirty="0">
              <a:latin typeface="Courier New" pitchFamily="-109" charset="0"/>
            </a:endParaRPr>
          </a:p>
          <a:p>
            <a:pPr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sz="1800" dirty="0">
                <a:latin typeface="Courier New" pitchFamily="-109" charset="0"/>
              </a:rPr>
              <a:t>		  JOIN item ON </a:t>
            </a:r>
            <a:r>
              <a:rPr lang="en-GB" sz="1800" dirty="0" err="1">
                <a:latin typeface="Courier New" pitchFamily="-109" charset="0"/>
              </a:rPr>
              <a:t>item.itemno</a:t>
            </a:r>
            <a:r>
              <a:rPr lang="en-GB" sz="1800" dirty="0">
                <a:latin typeface="Courier New" pitchFamily="-109" charset="0"/>
              </a:rPr>
              <a:t> = </a:t>
            </a:r>
            <a:r>
              <a:rPr lang="en-GB" sz="1800" dirty="0" err="1">
                <a:latin typeface="Courier New" pitchFamily="-109" charset="0"/>
              </a:rPr>
              <a:t>lineitem.itemno</a:t>
            </a:r>
            <a:endParaRPr lang="en-GB" sz="1800" dirty="0">
              <a:latin typeface="Courier New" pitchFamily="-109" charset="0"/>
            </a:endParaRPr>
          </a:p>
          <a:p>
            <a:pPr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sz="1800" dirty="0">
                <a:latin typeface="Courier New" pitchFamily="-109" charset="0"/>
              </a:rPr>
              <a:t>		  WHERE </a:t>
            </a:r>
            <a:r>
              <a:rPr lang="en-GB" sz="1800" dirty="0" err="1">
                <a:latin typeface="Courier New" pitchFamily="-109" charset="0"/>
              </a:rPr>
              <a:t>saledate</a:t>
            </a:r>
            <a:r>
              <a:rPr lang="en-GB" sz="1800" dirty="0">
                <a:latin typeface="Courier New" pitchFamily="-109" charset="0"/>
              </a:rPr>
              <a:t> = </a:t>
            </a:r>
            <a:r>
              <a:rPr lang="en-GB" sz="2000" dirty="0">
                <a:latin typeface="Courier New" pitchFamily="-109" charset="0"/>
              </a:rPr>
              <a:t>'</a:t>
            </a:r>
            <a:r>
              <a:rPr lang="en-GB" sz="1800" dirty="0">
                <a:latin typeface="Courier New" pitchFamily="-109" charset="0"/>
              </a:rPr>
              <a:t>2011-01-16';</a:t>
            </a:r>
          </a:p>
        </p:txBody>
      </p:sp>
      <p:graphicFrame>
        <p:nvGraphicFramePr>
          <p:cNvPr id="11535" name="Group 271"/>
          <p:cNvGraphicFramePr>
            <a:graphicFrameLocks noGrp="1"/>
          </p:cNvGraphicFramePr>
          <p:nvPr/>
        </p:nvGraphicFramePr>
        <p:xfrm>
          <a:off x="1701800" y="4513263"/>
          <a:ext cx="5511800" cy="2141539"/>
        </p:xfrm>
        <a:graphic>
          <a:graphicData uri="http://schemas.openxmlformats.org/drawingml/2006/table">
            <a:tbl>
              <a:tblPr/>
              <a:tblGrid>
                <a:gridCol w="2090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itemname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lineqty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lineprice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total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Pocket knife—Avon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Safari chair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36.00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1800.00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Hammock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40.50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2025.00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Tent—8 person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153.00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1224.00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Tent—2 person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60.00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60.00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891F-C012-7C46-9833-BBC88569C938}" type="slidenum">
              <a:rPr lang="en-US"/>
              <a:pPr/>
              <a:t>14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EXISTS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8" y="1844675"/>
            <a:ext cx="8221662" cy="3235325"/>
          </a:xfrm>
          <a:noFill/>
          <a:ln/>
        </p:spPr>
        <p:txBody>
          <a:bodyPr lIns="90488" tIns="44450" rIns="90488" bIns="44450"/>
          <a:lstStyle/>
          <a:p>
            <a:pPr>
              <a:tabLst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2400" dirty="0"/>
              <a:t>Existential </a:t>
            </a:r>
            <a:r>
              <a:rPr lang="en-US" sz="2400" dirty="0"/>
              <a:t>quantifier</a:t>
            </a:r>
            <a:endParaRPr lang="en-GB" sz="2400" dirty="0"/>
          </a:p>
          <a:p>
            <a:pPr>
              <a:tabLst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2400" dirty="0"/>
              <a:t>Returns </a:t>
            </a:r>
            <a:r>
              <a:rPr lang="en-GB" sz="2400" i="1" dirty="0"/>
              <a:t>true</a:t>
            </a:r>
            <a:r>
              <a:rPr lang="en-GB" sz="2400" dirty="0"/>
              <a:t> or </a:t>
            </a:r>
            <a:r>
              <a:rPr lang="en-GB" sz="2400" i="1" dirty="0"/>
              <a:t>false</a:t>
            </a:r>
            <a:endParaRPr lang="en-GB" sz="2400" dirty="0"/>
          </a:p>
          <a:p>
            <a:pPr>
              <a:tabLst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2400" dirty="0"/>
              <a:t>Returns </a:t>
            </a:r>
            <a:r>
              <a:rPr lang="en-GB" sz="2400" i="1" dirty="0"/>
              <a:t>true</a:t>
            </a:r>
            <a:r>
              <a:rPr lang="en-GB" sz="2400" dirty="0"/>
              <a:t> if the table contains at least one row satisfying the specified condition</a:t>
            </a:r>
            <a:endParaRPr lang="en-GB" sz="2800" dirty="0"/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2000" i="1" dirty="0"/>
              <a:t>Report all clothing items (type “C”) for which a sale is recorded</a:t>
            </a:r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800" dirty="0">
                <a:latin typeface="Courier New" pitchFamily="-109" charset="0"/>
              </a:rPr>
              <a:t>SELECT </a:t>
            </a:r>
            <a:r>
              <a:rPr lang="en-GB" sz="1800" dirty="0" err="1">
                <a:latin typeface="Courier New" pitchFamily="-109" charset="0"/>
              </a:rPr>
              <a:t>itemname</a:t>
            </a:r>
            <a:r>
              <a:rPr lang="en-GB" sz="1800" dirty="0">
                <a:latin typeface="Courier New" pitchFamily="-109" charset="0"/>
              </a:rPr>
              <a:t>, </a:t>
            </a:r>
            <a:r>
              <a:rPr lang="en-GB" sz="1800" dirty="0" err="1">
                <a:latin typeface="Courier New" pitchFamily="-109" charset="0"/>
              </a:rPr>
              <a:t>itemcolor</a:t>
            </a:r>
            <a:r>
              <a:rPr lang="en-GB" sz="1800" dirty="0">
                <a:latin typeface="Courier New" pitchFamily="-109" charset="0"/>
              </a:rPr>
              <a:t> FROM item</a:t>
            </a:r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800" dirty="0">
                <a:latin typeface="Courier New" pitchFamily="-109" charset="0"/>
              </a:rPr>
              <a:t>	WHERE </a:t>
            </a:r>
            <a:r>
              <a:rPr lang="en-GB" sz="1800" dirty="0" err="1">
                <a:latin typeface="Courier New" pitchFamily="-109" charset="0"/>
              </a:rPr>
              <a:t>itemtype</a:t>
            </a:r>
            <a:r>
              <a:rPr lang="en-GB" sz="1800" dirty="0">
                <a:latin typeface="Courier New" pitchFamily="-109" charset="0"/>
              </a:rPr>
              <a:t> = 'C'</a:t>
            </a:r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800" dirty="0">
                <a:latin typeface="Courier New" pitchFamily="-109" charset="0"/>
              </a:rPr>
              <a:t>		AND EXISTS (SELECT * FROM </a:t>
            </a:r>
            <a:r>
              <a:rPr lang="en-GB" sz="1800" dirty="0" err="1">
                <a:latin typeface="Courier New" pitchFamily="-109" charset="0"/>
              </a:rPr>
              <a:t>lineitem</a:t>
            </a:r>
            <a:br>
              <a:rPr lang="en-GB" sz="1800" dirty="0">
                <a:latin typeface="Courier New" pitchFamily="-109" charset="0"/>
              </a:rPr>
            </a:br>
            <a:r>
              <a:rPr lang="en-GB" sz="1800" dirty="0">
                <a:latin typeface="Courier New" pitchFamily="-109" charset="0"/>
              </a:rPr>
              <a:t>		WHERE </a:t>
            </a:r>
            <a:r>
              <a:rPr lang="en-GB" sz="1800" dirty="0" err="1">
                <a:latin typeface="Courier New" pitchFamily="-109" charset="0"/>
              </a:rPr>
              <a:t>lineitem.itemno</a:t>
            </a:r>
            <a:r>
              <a:rPr lang="en-GB" sz="1800" dirty="0">
                <a:latin typeface="Courier New" pitchFamily="-109" charset="0"/>
              </a:rPr>
              <a:t> = </a:t>
            </a:r>
            <a:r>
              <a:rPr lang="en-GB" sz="1800" dirty="0" err="1">
                <a:latin typeface="Courier New" pitchFamily="-109" charset="0"/>
              </a:rPr>
              <a:t>item.itemno</a:t>
            </a:r>
            <a:r>
              <a:rPr lang="en-GB" sz="1800" dirty="0">
                <a:latin typeface="Courier New" pitchFamily="-109" charset="0"/>
              </a:rPr>
              <a:t>);</a:t>
            </a:r>
            <a:endParaRPr lang="en-GB" sz="2800" dirty="0"/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</a:tabLst>
            </a:pPr>
            <a:endParaRPr lang="en-GB" sz="2800" dirty="0"/>
          </a:p>
        </p:txBody>
      </p:sp>
      <p:graphicFrame>
        <p:nvGraphicFramePr>
          <p:cNvPr id="12362" name="Group 74"/>
          <p:cNvGraphicFramePr>
            <a:graphicFrameLocks noGrp="1"/>
          </p:cNvGraphicFramePr>
          <p:nvPr/>
        </p:nvGraphicFramePr>
        <p:xfrm>
          <a:off x="1104900" y="5401627"/>
          <a:ext cx="3378200" cy="1456373"/>
        </p:xfrm>
        <a:graphic>
          <a:graphicData uri="http://schemas.openxmlformats.org/drawingml/2006/table">
            <a:tbl>
              <a:tblPr/>
              <a:tblGrid>
                <a:gridCol w="197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itemname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itemcolor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Hat—Polar Explorer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Red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Boots—snake proof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Black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Pith helmet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White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Stetson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Black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CFE2-693A-E343-B292-BEBB208504A9}" type="slidenum">
              <a:rPr lang="en-US" smtClean="0">
                <a:latin typeface="Courier New"/>
                <a:cs typeface="Courier New"/>
              </a:rPr>
              <a:pPr/>
              <a:t>15</a:t>
            </a:fld>
            <a:endParaRPr lang="en-US">
              <a:latin typeface="Courier New"/>
              <a:cs typeface="Courier New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666139"/>
              </p:ext>
            </p:extLst>
          </p:nvPr>
        </p:nvGraphicFramePr>
        <p:xfrm>
          <a:off x="6648750" y="558389"/>
          <a:ext cx="2385770" cy="563859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41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01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79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u="sng" dirty="0" err="1">
                          <a:solidFill>
                            <a:srgbClr val="000000"/>
                          </a:solidFill>
                          <a:effectLst/>
                        </a:rPr>
                        <a:t>lineno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79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 err="1">
                          <a:solidFill>
                            <a:srgbClr val="000000"/>
                          </a:solidFill>
                          <a:effectLst/>
                        </a:rPr>
                        <a:t>lineqty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79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 err="1">
                          <a:solidFill>
                            <a:srgbClr val="000000"/>
                          </a:solidFill>
                          <a:effectLst/>
                        </a:rPr>
                        <a:t>lineprice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79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u="sng" dirty="0" err="1">
                          <a:solidFill>
                            <a:srgbClr val="000000"/>
                          </a:solidFill>
                          <a:effectLst/>
                        </a:rPr>
                        <a:t>saleno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79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 err="1">
                          <a:solidFill>
                            <a:srgbClr val="000000"/>
                          </a:solidFill>
                          <a:effectLst/>
                        </a:rPr>
                        <a:t>itemno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4.5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25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20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16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25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19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2.25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500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2.25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500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65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9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60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13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75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2.25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36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10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40.5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11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153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60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13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673579"/>
              </p:ext>
            </p:extLst>
          </p:nvPr>
        </p:nvGraphicFramePr>
        <p:xfrm>
          <a:off x="3634609" y="346772"/>
          <a:ext cx="2802591" cy="616856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03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79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u="sng" dirty="0" err="1">
                          <a:solidFill>
                            <a:srgbClr val="000000"/>
                          </a:solidFill>
                          <a:effectLst/>
                        </a:rPr>
                        <a:t>itemno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7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 err="1">
                          <a:solidFill>
                            <a:srgbClr val="000000"/>
                          </a:solidFill>
                          <a:effectLst/>
                        </a:rPr>
                        <a:t>itemname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79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effectLst/>
                        </a:rPr>
                        <a:t>itemtype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7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 err="1">
                          <a:solidFill>
                            <a:srgbClr val="000000"/>
                          </a:solidFill>
                          <a:effectLst/>
                        </a:rPr>
                        <a:t>itemcolor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Pocket knif</a:t>
                      </a:r>
                      <a:r>
                        <a:rPr lang="en-US" sz="750" spc="85">
                          <a:effectLst/>
                        </a:rPr>
                        <a:t>e—</a:t>
                      </a:r>
                      <a:r>
                        <a:rPr lang="en-US" sz="750">
                          <a:effectLst/>
                        </a:rPr>
                        <a:t>Nile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Brown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Pocket knif</a:t>
                      </a:r>
                      <a:r>
                        <a:rPr lang="en-US" sz="750" spc="85">
                          <a:effectLst/>
                        </a:rPr>
                        <a:t>e—</a:t>
                      </a:r>
                      <a:r>
                        <a:rPr lang="en-US" sz="750">
                          <a:effectLst/>
                        </a:rPr>
                        <a:t>Avon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Brown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Compass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N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—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Geopositioning system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N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—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Map measure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N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—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Ha</a:t>
                      </a:r>
                      <a:r>
                        <a:rPr lang="en-US" sz="750" spc="85" dirty="0">
                          <a:effectLst/>
                        </a:rPr>
                        <a:t>t—</a:t>
                      </a:r>
                      <a:r>
                        <a:rPr lang="en-US" sz="750" dirty="0">
                          <a:effectLst/>
                        </a:rPr>
                        <a:t>Polar Explorer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C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Red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Ha</a:t>
                      </a:r>
                      <a:r>
                        <a:rPr lang="en-US" sz="750" spc="85" dirty="0">
                          <a:effectLst/>
                        </a:rPr>
                        <a:t>t—</a:t>
                      </a:r>
                      <a:r>
                        <a:rPr lang="en-US" sz="750" dirty="0">
                          <a:effectLst/>
                        </a:rPr>
                        <a:t>Polar Explorer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C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White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Boot</a:t>
                      </a:r>
                      <a:r>
                        <a:rPr lang="en-US" sz="750" spc="85" dirty="0">
                          <a:effectLst/>
                        </a:rPr>
                        <a:t>s—</a:t>
                      </a:r>
                      <a:r>
                        <a:rPr lang="en-US" sz="750" dirty="0">
                          <a:effectLst/>
                        </a:rPr>
                        <a:t>snake proof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C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Green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9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Boot</a:t>
                      </a:r>
                      <a:r>
                        <a:rPr lang="en-US" sz="750" spc="85" dirty="0">
                          <a:effectLst/>
                        </a:rPr>
                        <a:t>s—</a:t>
                      </a:r>
                      <a:r>
                        <a:rPr lang="en-US" sz="750" dirty="0">
                          <a:effectLst/>
                        </a:rPr>
                        <a:t>snake proof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C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Black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10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Safari chair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F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Khaki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Hammock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F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Khaki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Ten</a:t>
                      </a:r>
                      <a:r>
                        <a:rPr lang="en-US" sz="750" spc="85">
                          <a:effectLst/>
                        </a:rPr>
                        <a:t>t—</a:t>
                      </a:r>
                      <a:r>
                        <a:rPr lang="en-US" sz="750">
                          <a:effectLst/>
                        </a:rPr>
                        <a:t>8 person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F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Khaki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13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Ten</a:t>
                      </a:r>
                      <a:r>
                        <a:rPr lang="en-US" sz="750" spc="85">
                          <a:effectLst/>
                        </a:rPr>
                        <a:t>t—</a:t>
                      </a:r>
                      <a:r>
                        <a:rPr lang="en-US" sz="750">
                          <a:effectLst/>
                        </a:rPr>
                        <a:t>2 person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F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Khaki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Safari cooking kit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—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15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Pith helmet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C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Khaki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16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Pith helmet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C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White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17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Map case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N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Brown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Sextant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N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—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19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Stetson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C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Black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20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Stetson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C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Brown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7581" y="580282"/>
            <a:ext cx="31857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600" dirty="0">
                <a:latin typeface="Courier New"/>
                <a:cs typeface="Courier New"/>
              </a:rPr>
              <a:t>SELECT </a:t>
            </a:r>
            <a:r>
              <a:rPr lang="en-GB" sz="1600" dirty="0" err="1">
                <a:latin typeface="Courier New"/>
                <a:cs typeface="Courier New"/>
              </a:rPr>
              <a:t>itemname</a:t>
            </a:r>
            <a:r>
              <a:rPr lang="en-GB" sz="1600" dirty="0">
                <a:latin typeface="Courier New"/>
                <a:cs typeface="Courier New"/>
              </a:rPr>
              <a:t>, </a:t>
            </a:r>
            <a:r>
              <a:rPr lang="en-GB" sz="1600" dirty="0" err="1">
                <a:latin typeface="Courier New"/>
                <a:cs typeface="Courier New"/>
              </a:rPr>
              <a:t>itemcolor</a:t>
            </a:r>
            <a:r>
              <a:rPr lang="en-GB" sz="1600" dirty="0">
                <a:latin typeface="Courier New"/>
                <a:cs typeface="Courier New"/>
              </a:rPr>
              <a:t> FROM item</a:t>
            </a:r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600" dirty="0">
                <a:latin typeface="Courier New"/>
                <a:cs typeface="Courier New"/>
              </a:rPr>
              <a:t>  WHERE </a:t>
            </a:r>
            <a:r>
              <a:rPr lang="en-GB" sz="1600" dirty="0" err="1">
                <a:latin typeface="Courier New"/>
                <a:cs typeface="Courier New"/>
              </a:rPr>
              <a:t>itemtype</a:t>
            </a:r>
            <a:r>
              <a:rPr lang="en-GB" sz="1600" dirty="0">
                <a:latin typeface="Courier New"/>
                <a:cs typeface="Courier New"/>
              </a:rPr>
              <a:t> = 'C’</a:t>
            </a:r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600">
                <a:latin typeface="Courier New"/>
                <a:cs typeface="Courier New"/>
              </a:rPr>
              <a:t>    AND </a:t>
            </a:r>
            <a:r>
              <a:rPr lang="en-GB" sz="1600" dirty="0">
                <a:latin typeface="Courier New"/>
                <a:cs typeface="Courier New"/>
              </a:rPr>
              <a:t>EXISTS (SELECT * FROM </a:t>
            </a:r>
            <a:r>
              <a:rPr lang="en-GB" sz="1600" dirty="0" err="1">
                <a:latin typeface="Courier New"/>
                <a:cs typeface="Courier New"/>
              </a:rPr>
              <a:t>lineitem</a:t>
            </a:r>
            <a:br>
              <a:rPr lang="en-GB" sz="1600" dirty="0">
                <a:latin typeface="Courier New"/>
                <a:cs typeface="Courier New"/>
              </a:rPr>
            </a:br>
            <a:r>
              <a:rPr lang="en-GB" sz="1600" dirty="0">
                <a:latin typeface="Courier New"/>
                <a:cs typeface="Courier New"/>
              </a:rPr>
              <a:t>  WHERE </a:t>
            </a:r>
            <a:r>
              <a:rPr lang="en-GB" sz="1600" dirty="0" err="1">
                <a:latin typeface="Courier New"/>
                <a:cs typeface="Courier New"/>
              </a:rPr>
              <a:t>lineitem.itemno</a:t>
            </a:r>
            <a:r>
              <a:rPr lang="en-GB" sz="1600" dirty="0">
                <a:latin typeface="Courier New"/>
                <a:cs typeface="Courier New"/>
              </a:rPr>
              <a:t> = </a:t>
            </a:r>
            <a:r>
              <a:rPr lang="en-GB" sz="1600" dirty="0" err="1">
                <a:latin typeface="Courier New"/>
                <a:cs typeface="Courier New"/>
              </a:rPr>
              <a:t>item.itemno</a:t>
            </a:r>
            <a:r>
              <a:rPr lang="en-GB" sz="1600" dirty="0">
                <a:latin typeface="Courier New"/>
                <a:cs typeface="Courier New"/>
              </a:rPr>
              <a:t>);</a:t>
            </a:r>
          </a:p>
          <a:p>
            <a:endParaRPr lang="en-US" sz="1600" dirty="0">
              <a:latin typeface="Courier New"/>
              <a:cs typeface="Courier New"/>
            </a:endParaRPr>
          </a:p>
        </p:txBody>
      </p:sp>
      <p:graphicFrame>
        <p:nvGraphicFramePr>
          <p:cNvPr id="12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394043"/>
              </p:ext>
            </p:extLst>
          </p:nvPr>
        </p:nvGraphicFramePr>
        <p:xfrm>
          <a:off x="86771" y="4186320"/>
          <a:ext cx="3378200" cy="1456373"/>
        </p:xfrm>
        <a:graphic>
          <a:graphicData uri="http://schemas.openxmlformats.org/drawingml/2006/table">
            <a:tbl>
              <a:tblPr/>
              <a:tblGrid>
                <a:gridCol w="197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itemname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itemcolor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Hat—Polar Explorer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Red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Boots—snake proof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Black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Pith helmet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White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Stetson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Black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162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C9E-F2E3-AA46-8DB8-6CAB32C28B6E}" type="slidenum">
              <a:rPr lang="en-US"/>
              <a:pPr/>
              <a:t>16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NOT EXISTS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1889125"/>
            <a:ext cx="7772400" cy="3962400"/>
          </a:xfrm>
          <a:noFill/>
          <a:ln/>
        </p:spPr>
        <p:txBody>
          <a:bodyPr lIns="90488" tIns="44450" rIns="90488" bIns="44450"/>
          <a:lstStyle/>
          <a:p>
            <a:pPr>
              <a:tabLst>
                <a:tab pos="457200" algn="l"/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2400" dirty="0"/>
              <a:t>Returns </a:t>
            </a:r>
            <a:r>
              <a:rPr lang="en-GB" sz="2400" i="1" dirty="0"/>
              <a:t>true</a:t>
            </a:r>
            <a:r>
              <a:rPr lang="en-GB" sz="2400" dirty="0"/>
              <a:t> if the table contains no rows satisfying the specified condition</a:t>
            </a:r>
            <a:endParaRPr lang="en-GB" sz="1800" dirty="0"/>
          </a:p>
          <a:p>
            <a:pPr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800" i="1" dirty="0"/>
              <a:t>	</a:t>
            </a:r>
            <a:r>
              <a:rPr lang="en-GB" sz="2000" i="1" dirty="0"/>
              <a:t>Report all clothing items (type “C”) that have not been sold</a:t>
            </a:r>
            <a:endParaRPr lang="en-GB" sz="2000" dirty="0"/>
          </a:p>
          <a:p>
            <a:pPr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800" dirty="0">
                <a:latin typeface="Courier New" pitchFamily="-109" charset="0"/>
              </a:rPr>
              <a:t>	SELECT </a:t>
            </a:r>
            <a:r>
              <a:rPr lang="en-GB" sz="1800" dirty="0" err="1">
                <a:latin typeface="Courier New" pitchFamily="-109" charset="0"/>
              </a:rPr>
              <a:t>itemname</a:t>
            </a:r>
            <a:r>
              <a:rPr lang="en-GB" sz="1800" dirty="0">
                <a:latin typeface="Courier New" pitchFamily="-109" charset="0"/>
              </a:rPr>
              <a:t>, </a:t>
            </a:r>
            <a:r>
              <a:rPr lang="en-GB" sz="1800" dirty="0" err="1">
                <a:latin typeface="Courier New" pitchFamily="-109" charset="0"/>
              </a:rPr>
              <a:t>itemcolor</a:t>
            </a:r>
            <a:r>
              <a:rPr lang="en-GB" sz="1800" dirty="0">
                <a:latin typeface="Courier New" pitchFamily="-109" charset="0"/>
              </a:rPr>
              <a:t> FROM item</a:t>
            </a:r>
          </a:p>
          <a:p>
            <a:pPr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800" dirty="0">
                <a:latin typeface="Courier New" pitchFamily="-109" charset="0"/>
              </a:rPr>
              <a:t>		 WHERE </a:t>
            </a:r>
            <a:r>
              <a:rPr lang="en-GB" sz="1800" dirty="0" err="1">
                <a:latin typeface="Courier New" pitchFamily="-109" charset="0"/>
              </a:rPr>
              <a:t>itemtype</a:t>
            </a:r>
            <a:r>
              <a:rPr lang="en-GB" sz="1800" dirty="0">
                <a:latin typeface="Courier New" pitchFamily="-109" charset="0"/>
              </a:rPr>
              <a:t> = 'C'</a:t>
            </a:r>
          </a:p>
          <a:p>
            <a:pPr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800" dirty="0">
                <a:latin typeface="Courier New" pitchFamily="-109" charset="0"/>
              </a:rPr>
              <a:t>			 AND NOT EXISTS</a:t>
            </a:r>
          </a:p>
          <a:p>
            <a:pPr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800" dirty="0">
                <a:latin typeface="Courier New" pitchFamily="-109" charset="0"/>
              </a:rPr>
              <a:t>				(SELECT * FROM </a:t>
            </a:r>
            <a:r>
              <a:rPr lang="en-GB" sz="1800" dirty="0" err="1">
                <a:latin typeface="Courier New" pitchFamily="-109" charset="0"/>
              </a:rPr>
              <a:t>lineitem</a:t>
            </a:r>
            <a:endParaRPr lang="en-GB" sz="1800" dirty="0">
              <a:latin typeface="Courier New" pitchFamily="-109" charset="0"/>
            </a:endParaRPr>
          </a:p>
          <a:p>
            <a:pPr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800" dirty="0">
                <a:latin typeface="Courier New" pitchFamily="-109" charset="0"/>
              </a:rPr>
              <a:t>					WHERE </a:t>
            </a:r>
            <a:r>
              <a:rPr lang="en-GB" sz="1800" dirty="0" err="1">
                <a:latin typeface="Courier New" pitchFamily="-109" charset="0"/>
              </a:rPr>
              <a:t>item.itemno</a:t>
            </a:r>
            <a:r>
              <a:rPr lang="en-GB" sz="1800" dirty="0">
                <a:latin typeface="Courier New" pitchFamily="-109" charset="0"/>
              </a:rPr>
              <a:t> = </a:t>
            </a:r>
            <a:r>
              <a:rPr lang="en-GB" sz="1800" dirty="0" err="1">
                <a:latin typeface="Courier New" pitchFamily="-109" charset="0"/>
              </a:rPr>
              <a:t>lineitem.itemno</a:t>
            </a:r>
            <a:r>
              <a:rPr lang="en-GB" sz="1800" dirty="0">
                <a:latin typeface="Courier New" pitchFamily="-109" charset="0"/>
              </a:rPr>
              <a:t>);</a:t>
            </a:r>
          </a:p>
        </p:txBody>
      </p:sp>
      <p:graphicFrame>
        <p:nvGraphicFramePr>
          <p:cNvPr id="13383" name="Group 71"/>
          <p:cNvGraphicFramePr>
            <a:graphicFrameLocks noGrp="1"/>
          </p:cNvGraphicFramePr>
          <p:nvPr/>
        </p:nvGraphicFramePr>
        <p:xfrm>
          <a:off x="1963738" y="4826000"/>
          <a:ext cx="3184525" cy="1557339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itemname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itemcolor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Hat—Polar Explorer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White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Boots—snake proof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Green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Pith helmet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Khaki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Stetson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Brown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CFE2-693A-E343-B292-BEBB208504A9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269923"/>
              </p:ext>
            </p:extLst>
          </p:nvPr>
        </p:nvGraphicFramePr>
        <p:xfrm>
          <a:off x="6648750" y="558389"/>
          <a:ext cx="2385770" cy="563859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41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01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79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u="sng" dirty="0" err="1">
                          <a:solidFill>
                            <a:schemeClr val="tx1"/>
                          </a:solidFill>
                          <a:effectLst/>
                        </a:rPr>
                        <a:t>lineno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79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 err="1">
                          <a:solidFill>
                            <a:schemeClr val="tx1"/>
                          </a:solidFill>
                          <a:effectLst/>
                        </a:rPr>
                        <a:t>lineqty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79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 err="1">
                          <a:solidFill>
                            <a:schemeClr val="tx1"/>
                          </a:solidFill>
                          <a:effectLst/>
                        </a:rPr>
                        <a:t>lineprice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79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u="sng" dirty="0" err="1">
                          <a:solidFill>
                            <a:schemeClr val="tx1"/>
                          </a:solidFill>
                          <a:effectLst/>
                        </a:rPr>
                        <a:t>saleno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79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 err="1">
                          <a:solidFill>
                            <a:schemeClr val="tx1"/>
                          </a:solidFill>
                          <a:effectLst/>
                        </a:rPr>
                        <a:t>itemno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4.5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25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20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16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25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19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2.25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500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2.25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500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65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9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60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13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75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2.25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36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10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40.5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11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153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60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13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591169"/>
              </p:ext>
            </p:extLst>
          </p:nvPr>
        </p:nvGraphicFramePr>
        <p:xfrm>
          <a:off x="3614993" y="346772"/>
          <a:ext cx="2822208" cy="616856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23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79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u="sng" dirty="0" err="1">
                          <a:solidFill>
                            <a:schemeClr val="tx1"/>
                          </a:solidFill>
                          <a:effectLst/>
                        </a:rPr>
                        <a:t>itemno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7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 err="1">
                          <a:solidFill>
                            <a:schemeClr val="tx1"/>
                          </a:solidFill>
                          <a:effectLst/>
                        </a:rPr>
                        <a:t>itemname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79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 err="1">
                          <a:solidFill>
                            <a:schemeClr val="tx1"/>
                          </a:solidFill>
                          <a:effectLst/>
                        </a:rPr>
                        <a:t>itemtype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7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 err="1">
                          <a:solidFill>
                            <a:schemeClr val="tx1"/>
                          </a:solidFill>
                          <a:effectLst/>
                        </a:rPr>
                        <a:t>itemcolor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Pocket knif</a:t>
                      </a:r>
                      <a:r>
                        <a:rPr lang="en-US" sz="750" spc="85">
                          <a:effectLst/>
                        </a:rPr>
                        <a:t>e—</a:t>
                      </a:r>
                      <a:r>
                        <a:rPr lang="en-US" sz="750">
                          <a:effectLst/>
                        </a:rPr>
                        <a:t>Nile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Brown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Pocket knif</a:t>
                      </a:r>
                      <a:r>
                        <a:rPr lang="en-US" sz="750" spc="85" dirty="0">
                          <a:effectLst/>
                        </a:rPr>
                        <a:t>e—</a:t>
                      </a:r>
                      <a:r>
                        <a:rPr lang="en-US" sz="750" dirty="0">
                          <a:effectLst/>
                        </a:rPr>
                        <a:t>Avon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Brown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Compass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N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—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 err="1">
                          <a:effectLst/>
                        </a:rPr>
                        <a:t>Geopositioning</a:t>
                      </a:r>
                      <a:r>
                        <a:rPr lang="en-US" sz="750" dirty="0">
                          <a:effectLst/>
                        </a:rPr>
                        <a:t> system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N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—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Map measure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N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—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Ha</a:t>
                      </a:r>
                      <a:r>
                        <a:rPr lang="en-US" sz="750" spc="85">
                          <a:effectLst/>
                        </a:rPr>
                        <a:t>t—</a:t>
                      </a:r>
                      <a:r>
                        <a:rPr lang="en-US" sz="750">
                          <a:effectLst/>
                        </a:rPr>
                        <a:t>Polar Explorer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C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Red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Ha</a:t>
                      </a:r>
                      <a:r>
                        <a:rPr lang="en-US" sz="750" spc="85" dirty="0">
                          <a:effectLst/>
                        </a:rPr>
                        <a:t>t—</a:t>
                      </a:r>
                      <a:r>
                        <a:rPr lang="en-US" sz="750" dirty="0">
                          <a:effectLst/>
                        </a:rPr>
                        <a:t>Polar Explorer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C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White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Boot</a:t>
                      </a:r>
                      <a:r>
                        <a:rPr lang="en-US" sz="750" spc="85" dirty="0">
                          <a:effectLst/>
                        </a:rPr>
                        <a:t>s—</a:t>
                      </a:r>
                      <a:r>
                        <a:rPr lang="en-US" sz="750" dirty="0">
                          <a:effectLst/>
                        </a:rPr>
                        <a:t>snake proof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C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Green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9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Boot</a:t>
                      </a:r>
                      <a:r>
                        <a:rPr lang="en-US" sz="750" spc="85">
                          <a:effectLst/>
                        </a:rPr>
                        <a:t>s—</a:t>
                      </a:r>
                      <a:r>
                        <a:rPr lang="en-US" sz="750">
                          <a:effectLst/>
                        </a:rPr>
                        <a:t>snake proof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C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Black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10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Safari chair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F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Khaki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11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Hammock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F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Khaki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Ten</a:t>
                      </a:r>
                      <a:r>
                        <a:rPr lang="en-US" sz="750" spc="85">
                          <a:effectLst/>
                        </a:rPr>
                        <a:t>t—</a:t>
                      </a:r>
                      <a:r>
                        <a:rPr lang="en-US" sz="750">
                          <a:effectLst/>
                        </a:rPr>
                        <a:t>8 person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F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Khaki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13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Ten</a:t>
                      </a:r>
                      <a:r>
                        <a:rPr lang="en-US" sz="750" spc="85">
                          <a:effectLst/>
                        </a:rPr>
                        <a:t>t—</a:t>
                      </a:r>
                      <a:r>
                        <a:rPr lang="en-US" sz="750">
                          <a:effectLst/>
                        </a:rPr>
                        <a:t>2 person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F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Khaki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14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Safari cooking kit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—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15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Pith helmet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C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Khaki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16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Pith helmet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C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White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17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Map case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N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Brown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Sextant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N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—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19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Stetson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C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Black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20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Stetson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C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Brown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7580" y="580282"/>
            <a:ext cx="35274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600" dirty="0">
                <a:latin typeface="Courier New" pitchFamily="-109" charset="0"/>
              </a:rPr>
              <a:t>SELECT </a:t>
            </a:r>
            <a:r>
              <a:rPr lang="en-GB" sz="1600" dirty="0" err="1">
                <a:latin typeface="Courier New" pitchFamily="-109" charset="0"/>
              </a:rPr>
              <a:t>itemname</a:t>
            </a:r>
            <a:r>
              <a:rPr lang="en-GB" sz="1600" dirty="0">
                <a:latin typeface="Courier New" pitchFamily="-109" charset="0"/>
              </a:rPr>
              <a:t>, </a:t>
            </a:r>
            <a:r>
              <a:rPr lang="en-GB" sz="1600" dirty="0" err="1">
                <a:latin typeface="Courier New" pitchFamily="-109" charset="0"/>
              </a:rPr>
              <a:t>itemcolor</a:t>
            </a:r>
            <a:r>
              <a:rPr lang="en-GB" sz="1600" dirty="0">
                <a:latin typeface="Courier New" pitchFamily="-109" charset="0"/>
              </a:rPr>
              <a:t> FROM item</a:t>
            </a:r>
          </a:p>
          <a:p>
            <a:pPr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600" dirty="0">
                <a:latin typeface="Courier New" pitchFamily="-109" charset="0"/>
              </a:rPr>
              <a:t>  WHERE </a:t>
            </a:r>
            <a:r>
              <a:rPr lang="en-GB" sz="1600" dirty="0" err="1">
                <a:latin typeface="Courier New" pitchFamily="-109" charset="0"/>
              </a:rPr>
              <a:t>itemtype</a:t>
            </a:r>
            <a:r>
              <a:rPr lang="en-GB" sz="1600" dirty="0">
                <a:latin typeface="Courier New" pitchFamily="-109" charset="0"/>
              </a:rPr>
              <a:t> = 'C'</a:t>
            </a:r>
          </a:p>
          <a:p>
            <a:pPr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600" dirty="0">
                <a:latin typeface="Courier New" pitchFamily="-109" charset="0"/>
              </a:rPr>
              <a:t>   AND NOT EXISTS</a:t>
            </a:r>
          </a:p>
          <a:p>
            <a:pPr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600" dirty="0">
                <a:latin typeface="Courier New" pitchFamily="-109" charset="0"/>
              </a:rPr>
              <a:t> (SELECT * FROM </a:t>
            </a:r>
            <a:r>
              <a:rPr lang="en-GB" sz="1600" dirty="0" err="1">
                <a:latin typeface="Courier New" pitchFamily="-109" charset="0"/>
              </a:rPr>
              <a:t>lineitem</a:t>
            </a:r>
            <a:endParaRPr lang="en-GB" sz="1600" dirty="0">
              <a:latin typeface="Courier New" pitchFamily="-109" charset="0"/>
            </a:endParaRPr>
          </a:p>
          <a:p>
            <a:pPr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600" dirty="0">
                <a:latin typeface="Courier New" pitchFamily="-109" charset="0"/>
              </a:rPr>
              <a:t>  WHERE </a:t>
            </a:r>
            <a:r>
              <a:rPr lang="en-GB" sz="1600" dirty="0" err="1">
                <a:latin typeface="Courier New" pitchFamily="-109" charset="0"/>
              </a:rPr>
              <a:t>item.itemno</a:t>
            </a:r>
            <a:r>
              <a:rPr lang="en-GB" sz="1600" dirty="0">
                <a:latin typeface="Courier New" pitchFamily="-109" charset="0"/>
              </a:rPr>
              <a:t> = </a:t>
            </a:r>
            <a:r>
              <a:rPr lang="en-GB" sz="1600" dirty="0" err="1">
                <a:latin typeface="Courier New" pitchFamily="-109" charset="0"/>
              </a:rPr>
              <a:t>lineitem.itemno</a:t>
            </a:r>
            <a:r>
              <a:rPr lang="en-GB" sz="1600" dirty="0">
                <a:latin typeface="Courier New" pitchFamily="-109" charset="0"/>
              </a:rPr>
              <a:t>);</a:t>
            </a:r>
          </a:p>
          <a:p>
            <a:endParaRPr lang="en-US" sz="1600" dirty="0">
              <a:latin typeface="Courier New"/>
              <a:cs typeface="Courier New"/>
            </a:endParaRPr>
          </a:p>
        </p:txBody>
      </p:sp>
      <p:graphicFrame>
        <p:nvGraphicFramePr>
          <p:cNvPr id="7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880924"/>
              </p:ext>
            </p:extLst>
          </p:nvPr>
        </p:nvGraphicFramePr>
        <p:xfrm>
          <a:off x="190223" y="4530385"/>
          <a:ext cx="3184525" cy="1557339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itemname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itemcolor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Hat—Polar Explorer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White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Boots—snake proof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Green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Pith helmet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Khaki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Stetson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Brown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411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 all brown items that have been sold</a:t>
            </a:r>
          </a:p>
          <a:p>
            <a:r>
              <a:rPr lang="en-US" dirty="0"/>
              <a:t>Report all brown items that have not been sold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CFE2-693A-E343-B292-BEBB208504A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99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AD82-448C-124A-80F4-589FBEB84396}" type="slidenum">
              <a:rPr lang="en-US"/>
              <a:pPr/>
              <a:t>19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Divide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sz="2800" dirty="0"/>
              <a:t>The universal </a:t>
            </a:r>
            <a:r>
              <a:rPr lang="en-US" sz="2800" dirty="0"/>
              <a:t>quantifier</a:t>
            </a:r>
            <a:endParaRPr lang="en-GB" sz="2800" dirty="0"/>
          </a:p>
          <a:p>
            <a:pPr lvl="1"/>
            <a:r>
              <a:rPr lang="en-GB" sz="2400" i="1" dirty="0" err="1"/>
              <a:t>forall</a:t>
            </a:r>
            <a:endParaRPr lang="en-GB" sz="2400" i="1" dirty="0"/>
          </a:p>
          <a:p>
            <a:r>
              <a:rPr lang="en-GB" sz="2800" dirty="0"/>
              <a:t>Not directly mapped into SQL</a:t>
            </a:r>
          </a:p>
          <a:p>
            <a:r>
              <a:rPr lang="en-GB" sz="2800" dirty="0"/>
              <a:t>Implement using </a:t>
            </a:r>
            <a:r>
              <a:rPr lang="en-GB" sz="2800" dirty="0">
                <a:latin typeface="Courier New" pitchFamily="-109" charset="0"/>
              </a:rPr>
              <a:t>NOT EXISTS</a:t>
            </a:r>
            <a:endParaRPr lang="en-GB" sz="2800" dirty="0"/>
          </a:p>
          <a:p>
            <a:pPr lvl="1">
              <a:buFont typeface="Wingdings" pitchFamily="-109" charset="2"/>
              <a:buNone/>
            </a:pPr>
            <a:r>
              <a:rPr lang="en-GB" sz="2400" i="1" dirty="0"/>
              <a:t>	Find all items that have appeared in all sales</a:t>
            </a:r>
          </a:p>
          <a:p>
            <a:pPr lvl="1">
              <a:buFont typeface="Wingdings" pitchFamily="-109" charset="2"/>
              <a:buNone/>
            </a:pPr>
            <a:r>
              <a:rPr lang="en-GB" sz="2400" dirty="0"/>
              <a:t>becomes</a:t>
            </a:r>
          </a:p>
          <a:p>
            <a:pPr lvl="1">
              <a:buFont typeface="Wingdings" pitchFamily="-109" charset="2"/>
              <a:buNone/>
            </a:pPr>
            <a:r>
              <a:rPr lang="en-GB" sz="2400" i="1" dirty="0"/>
              <a:t>	Find items such that there does not exist a sale in which this item does not appear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CFE2-693A-E343-B292-BEBB208504A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209" y="240683"/>
            <a:ext cx="5084482" cy="649878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84C4-8B0D-2442-A264-85B8E83DC96E}" type="slidenum">
              <a:rPr lang="en-US"/>
              <a:pPr/>
              <a:t>20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Divide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05000"/>
            <a:ext cx="7772400" cy="3962400"/>
          </a:xfrm>
          <a:noFill/>
          <a:ln/>
        </p:spPr>
        <p:txBody>
          <a:bodyPr lIns="90488" tIns="44450" rIns="90488" bIns="44450"/>
          <a:lstStyle/>
          <a:p>
            <a:pPr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</a:tabLst>
            </a:pPr>
            <a:r>
              <a:rPr lang="en-GB" sz="2000" i="1" dirty="0"/>
              <a:t>Find the items that have appeared in all sales</a:t>
            </a:r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</a:tabLst>
            </a:pPr>
            <a:endParaRPr lang="en-GB" sz="1800" i="1" dirty="0"/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</a:tabLst>
            </a:pPr>
            <a:r>
              <a:rPr lang="en-GB" sz="1800" dirty="0">
                <a:latin typeface="Courier New" pitchFamily="-109" charset="0"/>
              </a:rPr>
              <a:t>SELECT </a:t>
            </a:r>
            <a:r>
              <a:rPr lang="en-GB" sz="1800" dirty="0" err="1">
                <a:latin typeface="Courier New" pitchFamily="-109" charset="0"/>
              </a:rPr>
              <a:t>itemname</a:t>
            </a:r>
            <a:r>
              <a:rPr lang="en-GB" sz="1800" dirty="0">
                <a:latin typeface="Courier New" pitchFamily="-109" charset="0"/>
              </a:rPr>
              <a:t> FROM item</a:t>
            </a:r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</a:tabLst>
            </a:pPr>
            <a:r>
              <a:rPr lang="en-GB" sz="1800" dirty="0">
                <a:latin typeface="Courier New" pitchFamily="-109" charset="0"/>
              </a:rPr>
              <a:t>	WHERE NOT EXISTS</a:t>
            </a:r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</a:tabLst>
            </a:pPr>
            <a:r>
              <a:rPr lang="en-GB" sz="1800" dirty="0">
                <a:latin typeface="Courier New" pitchFamily="-109" charset="0"/>
              </a:rPr>
              <a:t>		(SELECT * FROM sale</a:t>
            </a:r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</a:tabLst>
            </a:pPr>
            <a:r>
              <a:rPr lang="en-GB" sz="1800" dirty="0">
                <a:latin typeface="Courier New" pitchFamily="-109" charset="0"/>
              </a:rPr>
              <a:t>			 WHERE NOT EXISTS</a:t>
            </a:r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</a:tabLst>
            </a:pPr>
            <a:r>
              <a:rPr lang="en-GB" sz="1800" dirty="0">
                <a:latin typeface="Courier New" pitchFamily="-109" charset="0"/>
              </a:rPr>
              <a:t>				 (SELECT * FROM </a:t>
            </a:r>
            <a:r>
              <a:rPr lang="en-GB" sz="1800" dirty="0" err="1">
                <a:latin typeface="Courier New" pitchFamily="-109" charset="0"/>
              </a:rPr>
              <a:t>lineitem</a:t>
            </a:r>
            <a:endParaRPr lang="en-GB" sz="1800" dirty="0">
              <a:latin typeface="Courier New" pitchFamily="-109" charset="0"/>
            </a:endParaRPr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</a:tabLst>
            </a:pPr>
            <a:r>
              <a:rPr lang="en-GB" sz="1800" dirty="0">
                <a:latin typeface="Courier New" pitchFamily="-109" charset="0"/>
              </a:rPr>
              <a:t>					  WHERE </a:t>
            </a:r>
            <a:r>
              <a:rPr lang="en-GB" sz="1800" dirty="0" err="1">
                <a:latin typeface="Courier New" pitchFamily="-109" charset="0"/>
              </a:rPr>
              <a:t>lineitem.itemno</a:t>
            </a:r>
            <a:r>
              <a:rPr lang="en-GB" sz="1800" dirty="0">
                <a:latin typeface="Courier New" pitchFamily="-109" charset="0"/>
              </a:rPr>
              <a:t> = </a:t>
            </a:r>
            <a:r>
              <a:rPr lang="en-GB" sz="1800" dirty="0" err="1">
                <a:latin typeface="Courier New" pitchFamily="-109" charset="0"/>
              </a:rPr>
              <a:t>item.itemno</a:t>
            </a:r>
            <a:endParaRPr lang="en-GB" sz="1800" dirty="0">
              <a:latin typeface="Courier New" pitchFamily="-109" charset="0"/>
            </a:endParaRPr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</a:tabLst>
            </a:pPr>
            <a:r>
              <a:rPr lang="en-GB" sz="1800" dirty="0">
                <a:latin typeface="Courier New" pitchFamily="-109" charset="0"/>
              </a:rPr>
              <a:t>					  AND </a:t>
            </a:r>
            <a:r>
              <a:rPr lang="en-GB" sz="1800" dirty="0" err="1">
                <a:latin typeface="Courier New" pitchFamily="-109" charset="0"/>
              </a:rPr>
              <a:t>lineitem.saleno</a:t>
            </a:r>
            <a:r>
              <a:rPr lang="en-GB" sz="1800" dirty="0">
                <a:latin typeface="Courier New" pitchFamily="-109" charset="0"/>
              </a:rPr>
              <a:t> = </a:t>
            </a:r>
            <a:r>
              <a:rPr lang="en-GB" sz="1800" dirty="0" err="1">
                <a:latin typeface="Courier New" pitchFamily="-109" charset="0"/>
              </a:rPr>
              <a:t>sale.saleno</a:t>
            </a:r>
            <a:r>
              <a:rPr lang="en-GB" sz="1800" dirty="0">
                <a:latin typeface="Courier New" pitchFamily="-109" charset="0"/>
              </a:rPr>
              <a:t>));</a:t>
            </a:r>
          </a:p>
        </p:txBody>
      </p:sp>
      <p:graphicFrame>
        <p:nvGraphicFramePr>
          <p:cNvPr id="15403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525554"/>
              </p:ext>
            </p:extLst>
          </p:nvPr>
        </p:nvGraphicFramePr>
        <p:xfrm>
          <a:off x="2116138" y="5105400"/>
          <a:ext cx="2303463" cy="668338"/>
        </p:xfrm>
        <a:graphic>
          <a:graphicData uri="http://schemas.openxmlformats.org/drawingml/2006/table">
            <a:tbl>
              <a:tblPr/>
              <a:tblGrid>
                <a:gridCol w="2303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itemname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Pocket knife—Thames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404" name="AutoShape 44"/>
          <p:cNvSpPr>
            <a:spLocks noChangeArrowheads="1"/>
          </p:cNvSpPr>
          <p:nvPr/>
        </p:nvSpPr>
        <p:spPr bwMode="auto">
          <a:xfrm>
            <a:off x="6319838" y="5516563"/>
            <a:ext cx="2824162" cy="1193800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>
                <a:solidFill>
                  <a:srgbClr val="000000"/>
                </a:solidFill>
                <a:latin typeface="Georgia" pitchFamily="-109" charset="0"/>
              </a:rPr>
              <a:t>See the book’s web site for a detailed explanation of how divide works (Support/SQL Divide)</a:t>
            </a:r>
            <a:endParaRPr lang="en-US" sz="1400" b="1">
              <a:solidFill>
                <a:srgbClr val="000000"/>
              </a:solidFill>
              <a:latin typeface="Georgia" pitchFamily="-109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31F5-11A5-D14D-BE92-F201921C68B8}" type="slidenum">
              <a:rPr lang="en-US"/>
              <a:pPr/>
              <a:t>21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A template for divide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3657600"/>
            <a:ext cx="8229600" cy="3200400"/>
          </a:xfrm>
          <a:noFill/>
          <a:ln/>
        </p:spPr>
        <p:txBody>
          <a:bodyPr lIns="90488" tIns="44450" rIns="90488" bIns="44450"/>
          <a:lstStyle/>
          <a:p>
            <a:pPr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</a:tabLst>
            </a:pPr>
            <a:r>
              <a:rPr lang="en-GB" sz="2000" i="1"/>
              <a:t>Find the target1 that have appeared in all sources</a:t>
            </a:r>
            <a:endParaRPr lang="en-GB" sz="1800" i="1"/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</a:tabLst>
            </a:pPr>
            <a:endParaRPr lang="en-GB" sz="1800"/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</a:tabLst>
            </a:pPr>
            <a:r>
              <a:rPr lang="en-GB" sz="1800">
                <a:latin typeface="Courier New" pitchFamily="-109" charset="0"/>
              </a:rPr>
              <a:t>SELECT target1 FROM target</a:t>
            </a:r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</a:tabLst>
            </a:pPr>
            <a:r>
              <a:rPr lang="en-GB" sz="1800">
                <a:latin typeface="Courier New" pitchFamily="-109" charset="0"/>
              </a:rPr>
              <a:t>	WHERE NOT EXISTS</a:t>
            </a:r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</a:tabLst>
            </a:pPr>
            <a:r>
              <a:rPr lang="en-GB" sz="1800">
                <a:latin typeface="Courier New" pitchFamily="-109" charset="0"/>
              </a:rPr>
              <a:t>		(SELECT * FROM source</a:t>
            </a:r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</a:tabLst>
            </a:pPr>
            <a:r>
              <a:rPr lang="en-GB" sz="1800">
                <a:latin typeface="Courier New" pitchFamily="-109" charset="0"/>
              </a:rPr>
              <a:t>			 WHERE NOT EXISTS</a:t>
            </a:r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</a:tabLst>
            </a:pPr>
            <a:r>
              <a:rPr lang="en-GB" sz="1800">
                <a:latin typeface="Courier New" pitchFamily="-109" charset="0"/>
              </a:rPr>
              <a:t>				 (SELECT * FROM target-source</a:t>
            </a:r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</a:tabLst>
            </a:pPr>
            <a:r>
              <a:rPr lang="en-GB" sz="1800">
                <a:latin typeface="Courier New" pitchFamily="-109" charset="0"/>
              </a:rPr>
              <a:t>					  WHERE target-source.target# = target.target# </a:t>
            </a:r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</a:tabLst>
            </a:pPr>
            <a:r>
              <a:rPr lang="en-GB" sz="1800">
                <a:latin typeface="Courier New" pitchFamily="-109" charset="0"/>
              </a:rPr>
              <a:t>					  AND target-source.source# = source.source#));</a:t>
            </a:r>
          </a:p>
        </p:txBody>
      </p:sp>
      <p:pic>
        <p:nvPicPr>
          <p:cNvPr id="16430" name="Picture 46" descr="FireLite:Books:Data Management:6e:Art PNG:05-divide template.pn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2097088" y="1865313"/>
            <a:ext cx="4949825" cy="13303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F47B-489E-2841-BE9C-C5D486C184B0}" type="slidenum">
              <a:rPr lang="en-US"/>
              <a:pPr/>
              <a:t>22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Beyond the great divide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2295525"/>
            <a:ext cx="8339137" cy="37004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i="1" dirty="0"/>
              <a:t>Find the items that have appeared in all sales</a:t>
            </a:r>
            <a:endParaRPr lang="en-US" dirty="0"/>
          </a:p>
          <a:p>
            <a:pPr lvl="1">
              <a:lnSpc>
                <a:spcPct val="90000"/>
              </a:lnSpc>
              <a:buFont typeface="Wingdings" pitchFamily="-109" charset="2"/>
              <a:buNone/>
            </a:pPr>
            <a:r>
              <a:rPr lang="en-US" sz="1800" dirty="0"/>
              <a:t>can be rephrased as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i="1" dirty="0"/>
              <a:t>Find all the items for which the number of sales that include this item is equal to the total number of sales.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2000" dirty="0">
              <a:latin typeface="Courier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dirty="0">
                <a:solidFill>
                  <a:srgbClr val="FF0000"/>
                </a:solidFill>
                <a:latin typeface="Courier New" pitchFamily="-109" charset="0"/>
              </a:rPr>
              <a:t>SELECT </a:t>
            </a:r>
            <a:r>
              <a:rPr lang="en-GB" sz="2000" dirty="0" err="1">
                <a:solidFill>
                  <a:srgbClr val="FF0000"/>
                </a:solidFill>
                <a:latin typeface="Courier New" pitchFamily="-109" charset="0"/>
              </a:rPr>
              <a:t>item.itemno</a:t>
            </a:r>
            <a:r>
              <a:rPr lang="en-GB" sz="2000" dirty="0">
                <a:solidFill>
                  <a:srgbClr val="FF0000"/>
                </a:solidFill>
                <a:latin typeface="Courier New" pitchFamily="-109" charset="0"/>
              </a:rPr>
              <a:t>, </a:t>
            </a:r>
            <a:r>
              <a:rPr lang="en-GB" sz="2000" dirty="0" err="1">
                <a:solidFill>
                  <a:srgbClr val="FF0000"/>
                </a:solidFill>
                <a:latin typeface="Courier New" pitchFamily="-109" charset="0"/>
              </a:rPr>
              <a:t>item.itemname</a:t>
            </a:r>
            <a:r>
              <a:rPr lang="en-GB" sz="2000" dirty="0">
                <a:solidFill>
                  <a:srgbClr val="FF0000"/>
                </a:solidFill>
                <a:latin typeface="Courier New" pitchFamily="-109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dirty="0">
                <a:solidFill>
                  <a:srgbClr val="FF0000"/>
                </a:solidFill>
                <a:latin typeface="Courier New" pitchFamily="-109" charset="0"/>
              </a:rPr>
              <a:t>	FROM item JOIN </a:t>
            </a:r>
            <a:r>
              <a:rPr lang="en-GB" sz="2000" dirty="0" err="1">
                <a:solidFill>
                  <a:srgbClr val="FF0000"/>
                </a:solidFill>
                <a:latin typeface="Courier New" pitchFamily="-109" charset="0"/>
              </a:rPr>
              <a:t>lineitem</a:t>
            </a:r>
            <a:endParaRPr lang="en-GB" sz="2000" dirty="0">
              <a:solidFill>
                <a:srgbClr val="FF0000"/>
              </a:solidFill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dirty="0">
                <a:solidFill>
                  <a:srgbClr val="FF0000"/>
                </a:solidFill>
                <a:latin typeface="Courier New" pitchFamily="-109" charset="0"/>
              </a:rPr>
              <a:t>	  ON </a:t>
            </a:r>
            <a:r>
              <a:rPr lang="en-GB" sz="2000" dirty="0" err="1">
                <a:solidFill>
                  <a:srgbClr val="FF0000"/>
                </a:solidFill>
                <a:latin typeface="Courier New" pitchFamily="-109" charset="0"/>
              </a:rPr>
              <a:t>item.itemno</a:t>
            </a:r>
            <a:r>
              <a:rPr lang="en-GB" sz="2000" dirty="0">
                <a:solidFill>
                  <a:srgbClr val="FF0000"/>
                </a:solidFill>
                <a:latin typeface="Courier New" pitchFamily="-109" charset="0"/>
              </a:rPr>
              <a:t> = </a:t>
            </a:r>
            <a:r>
              <a:rPr lang="en-GB" sz="2000" dirty="0" err="1">
                <a:solidFill>
                  <a:srgbClr val="FF0000"/>
                </a:solidFill>
                <a:latin typeface="Courier New" pitchFamily="-109" charset="0"/>
              </a:rPr>
              <a:t>lineitem.itemno</a:t>
            </a:r>
            <a:endParaRPr lang="en-GB" sz="2000" dirty="0">
              <a:solidFill>
                <a:srgbClr val="FF0000"/>
              </a:solidFill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dirty="0">
                <a:solidFill>
                  <a:srgbClr val="FF0000"/>
                </a:solidFill>
                <a:latin typeface="Courier New" pitchFamily="-109" charset="0"/>
              </a:rPr>
              <a:t>		 GROUP BY item. </a:t>
            </a:r>
            <a:r>
              <a:rPr lang="en-GB" sz="2000" dirty="0" err="1">
                <a:solidFill>
                  <a:srgbClr val="FF0000"/>
                </a:solidFill>
                <a:latin typeface="Courier New" pitchFamily="-109" charset="0"/>
              </a:rPr>
              <a:t>itemno</a:t>
            </a:r>
            <a:r>
              <a:rPr lang="en-GB" sz="2000" dirty="0">
                <a:solidFill>
                  <a:srgbClr val="FF0000"/>
                </a:solidFill>
                <a:latin typeface="Courier New" pitchFamily="-109" charset="0"/>
              </a:rPr>
              <a:t>, </a:t>
            </a:r>
            <a:r>
              <a:rPr lang="en-GB" sz="2000" dirty="0" err="1">
                <a:solidFill>
                  <a:srgbClr val="FF0000"/>
                </a:solidFill>
                <a:latin typeface="Courier New" pitchFamily="-109" charset="0"/>
              </a:rPr>
              <a:t>item.itemname</a:t>
            </a:r>
            <a:endParaRPr lang="en-GB" sz="20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dirty="0">
                <a:latin typeface="Courier New" pitchFamily="-109" charset="0"/>
              </a:rPr>
              <a:t>		   </a:t>
            </a:r>
            <a:r>
              <a:rPr lang="en-GB" sz="2000" dirty="0">
                <a:solidFill>
                  <a:srgbClr val="0000FF"/>
                </a:solidFill>
                <a:latin typeface="Courier New" pitchFamily="-109" charset="0"/>
              </a:rPr>
              <a:t>HAVING COUNT(DISTINCT </a:t>
            </a:r>
            <a:r>
              <a:rPr lang="en-GB" sz="2000" dirty="0" err="1">
                <a:solidFill>
                  <a:srgbClr val="0000FF"/>
                </a:solidFill>
                <a:latin typeface="Courier New" pitchFamily="-109" charset="0"/>
              </a:rPr>
              <a:t>saleno</a:t>
            </a:r>
            <a:r>
              <a:rPr lang="en-GB" sz="2000" dirty="0">
                <a:solidFill>
                  <a:srgbClr val="0000FF"/>
                </a:solidFill>
                <a:latin typeface="Courier New" pitchFamily="-10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dirty="0">
                <a:solidFill>
                  <a:srgbClr val="0000FF"/>
                </a:solidFill>
                <a:latin typeface="Courier New" pitchFamily="-109" charset="0"/>
              </a:rPr>
              <a:t>		   = (SELECT COUNT(DISTINCT </a:t>
            </a:r>
            <a:r>
              <a:rPr lang="en-GB" sz="2000" dirty="0" err="1">
                <a:solidFill>
                  <a:srgbClr val="0000FF"/>
                </a:solidFill>
                <a:latin typeface="Courier New" pitchFamily="-109" charset="0"/>
              </a:rPr>
              <a:t>saleno</a:t>
            </a:r>
            <a:r>
              <a:rPr lang="en-GB" sz="2000" dirty="0">
                <a:solidFill>
                  <a:srgbClr val="0000FF"/>
                </a:solidFill>
                <a:latin typeface="Courier New" pitchFamily="-109" charset="0"/>
              </a:rPr>
              <a:t>) FROM sale);</a:t>
            </a:r>
            <a:endParaRPr lang="en-GB" sz="2000" dirty="0">
              <a:latin typeface="Courier New" pitchFamily="-109" charset="0"/>
            </a:endParaRPr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7223125" y="3429000"/>
            <a:ext cx="1498600" cy="1289050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i="1">
                <a:solidFill>
                  <a:srgbClr val="000000"/>
                </a:solidFill>
                <a:latin typeface="Georgia" pitchFamily="-109" charset="0"/>
              </a:rPr>
              <a:t>First determine the number of sales in which an  item has appeared</a:t>
            </a:r>
            <a:endParaRPr lang="en-US" sz="1400" b="1">
              <a:solidFill>
                <a:srgbClr val="000000"/>
              </a:solidFill>
              <a:latin typeface="Georgia" pitchFamily="-109" charset="0"/>
            </a:endParaRPr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>
            <a:off x="769938" y="5332413"/>
            <a:ext cx="1296987" cy="1525587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i="1">
                <a:solidFill>
                  <a:srgbClr val="000000"/>
                </a:solidFill>
                <a:latin typeface="Georgia" pitchFamily="-109" charset="0"/>
              </a:rPr>
              <a:t>Second compare the number of sales to the  total number of sales</a:t>
            </a:r>
            <a:endParaRPr lang="en-US" sz="1400" b="1">
              <a:solidFill>
                <a:srgbClr val="000000"/>
              </a:solidFill>
              <a:latin typeface="Georgia" pitchFamily="-10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A56F-DBCB-3F40-B730-5F725D8059BE}" type="slidenum">
              <a:rPr lang="en-US"/>
              <a:pPr/>
              <a:t>23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Set operations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2241550"/>
            <a:ext cx="7769225" cy="20558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>
                <a:latin typeface="Courier New" pitchFamily="-109" charset="0"/>
              </a:rPr>
              <a:t>UNION</a:t>
            </a:r>
            <a:r>
              <a:rPr lang="en-GB"/>
              <a:t> </a:t>
            </a:r>
          </a:p>
          <a:p>
            <a:pPr lvl="1">
              <a:lnSpc>
                <a:spcPct val="90000"/>
              </a:lnSpc>
            </a:pPr>
            <a:r>
              <a:rPr lang="en-GB"/>
              <a:t>Equivalent to OR</a:t>
            </a:r>
          </a:p>
          <a:p>
            <a:pPr>
              <a:lnSpc>
                <a:spcPct val="90000"/>
              </a:lnSpc>
            </a:pPr>
            <a:r>
              <a:rPr lang="en-GB">
                <a:latin typeface="Courier New" pitchFamily="-109" charset="0"/>
              </a:rPr>
              <a:t>INTERSECT</a:t>
            </a:r>
            <a:r>
              <a:rPr lang="en-GB"/>
              <a:t> </a:t>
            </a:r>
          </a:p>
          <a:p>
            <a:pPr lvl="1">
              <a:lnSpc>
                <a:spcPct val="90000"/>
              </a:lnSpc>
            </a:pPr>
            <a:r>
              <a:rPr lang="en-GB"/>
              <a:t>Equivalent to AND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61B9-9BA6-5F4D-88CE-E04CC4B7AF6C}" type="slidenum">
              <a:rPr lang="en-US"/>
              <a:pPr/>
              <a:t>24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86800" cy="1143000"/>
          </a:xfrm>
        </p:spPr>
        <p:txBody>
          <a:bodyPr/>
          <a:lstStyle/>
          <a:p>
            <a:r>
              <a:rPr lang="en-GB" sz="4000"/>
              <a:t>UNION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875" y="1747838"/>
            <a:ext cx="7772400" cy="2514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2000" i="1" dirty="0"/>
              <a:t>List all items that were sold on January 16, 2011, or are brown.</a:t>
            </a:r>
            <a:r>
              <a:rPr lang="en-GB" sz="1800" dirty="0">
                <a:latin typeface="Courier" pitchFamily="-109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GB" sz="1800" dirty="0">
              <a:latin typeface="Courier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SELECT </a:t>
            </a:r>
            <a:r>
              <a:rPr lang="en-GB" sz="1800" dirty="0" err="1">
                <a:latin typeface="Courier New" pitchFamily="-109" charset="0"/>
              </a:rPr>
              <a:t>itemname</a:t>
            </a:r>
            <a:r>
              <a:rPr lang="en-GB" sz="1800" dirty="0">
                <a:latin typeface="Courier New" pitchFamily="-109" charset="0"/>
              </a:rPr>
              <a:t> FROM item JOIN </a:t>
            </a:r>
            <a:r>
              <a:rPr lang="en-GB" sz="1800" dirty="0" err="1">
                <a:latin typeface="Courier New" pitchFamily="-109" charset="0"/>
              </a:rPr>
              <a:t>lineitem</a:t>
            </a:r>
            <a:endParaRPr lang="en-GB" sz="18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	ON </a:t>
            </a:r>
            <a:r>
              <a:rPr lang="en-GB" sz="1800" dirty="0" err="1">
                <a:latin typeface="Courier New" pitchFamily="-109" charset="0"/>
              </a:rPr>
              <a:t>item.itemno</a:t>
            </a:r>
            <a:r>
              <a:rPr lang="en-GB" sz="1800" dirty="0">
                <a:latin typeface="Courier New" pitchFamily="-109" charset="0"/>
              </a:rPr>
              <a:t> = </a:t>
            </a:r>
            <a:r>
              <a:rPr lang="en-GB" sz="1800" dirty="0" err="1">
                <a:latin typeface="Courier New" pitchFamily="-109" charset="0"/>
              </a:rPr>
              <a:t>lineitem.itemno</a:t>
            </a:r>
            <a:endParaRPr lang="en-GB" sz="18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	JOIN sale ON </a:t>
            </a:r>
            <a:r>
              <a:rPr lang="en-GB" sz="1800" dirty="0" err="1">
                <a:latin typeface="Courier New" pitchFamily="-109" charset="0"/>
              </a:rPr>
              <a:t>lineitem.saleno</a:t>
            </a:r>
            <a:r>
              <a:rPr lang="en-GB" sz="1800" dirty="0">
                <a:latin typeface="Courier New" pitchFamily="-109" charset="0"/>
              </a:rPr>
              <a:t> = </a:t>
            </a:r>
            <a:r>
              <a:rPr lang="en-GB" sz="1800" dirty="0" err="1">
                <a:latin typeface="Courier New" pitchFamily="-109" charset="0"/>
              </a:rPr>
              <a:t>sale.saleno</a:t>
            </a:r>
            <a:endParaRPr lang="en-GB" sz="18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	WHERE </a:t>
            </a:r>
            <a:r>
              <a:rPr lang="en-GB" sz="1800" dirty="0" err="1">
                <a:latin typeface="Courier New" pitchFamily="-109" charset="0"/>
              </a:rPr>
              <a:t>saledate</a:t>
            </a:r>
            <a:r>
              <a:rPr lang="en-GB" sz="1800" dirty="0">
                <a:latin typeface="Courier New" pitchFamily="-109" charset="0"/>
              </a:rPr>
              <a:t> = '2011-01-16'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UNION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	SELECT </a:t>
            </a:r>
            <a:r>
              <a:rPr lang="en-GB" sz="1800" dirty="0" err="1">
                <a:latin typeface="Courier New" pitchFamily="-109" charset="0"/>
              </a:rPr>
              <a:t>itemname</a:t>
            </a:r>
            <a:r>
              <a:rPr lang="en-GB" sz="1800" dirty="0">
                <a:latin typeface="Courier New" pitchFamily="-109" charset="0"/>
              </a:rPr>
              <a:t> FROM item WHERE </a:t>
            </a:r>
            <a:r>
              <a:rPr lang="en-GB" sz="1800" dirty="0" err="1">
                <a:latin typeface="Courier New" pitchFamily="-109" charset="0"/>
              </a:rPr>
              <a:t>itemcolor</a:t>
            </a:r>
            <a:r>
              <a:rPr lang="en-GB" sz="1800" dirty="0">
                <a:latin typeface="Courier New" pitchFamily="-109" charset="0"/>
              </a:rPr>
              <a:t> = 'Brown';</a:t>
            </a:r>
          </a:p>
        </p:txBody>
      </p:sp>
      <p:graphicFrame>
        <p:nvGraphicFramePr>
          <p:cNvPr id="22596" name="Group 68"/>
          <p:cNvGraphicFramePr>
            <a:graphicFrameLocks noGrp="1"/>
          </p:cNvGraphicFramePr>
          <p:nvPr/>
        </p:nvGraphicFramePr>
        <p:xfrm>
          <a:off x="1608138" y="4284663"/>
          <a:ext cx="1895475" cy="2523490"/>
        </p:xfrm>
        <a:graphic>
          <a:graphicData uri="http://schemas.openxmlformats.org/drawingml/2006/table">
            <a:tbl>
              <a:tblPr/>
              <a:tblGrid>
                <a:gridCol w="189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  <a:ea typeface="Osaka" pitchFamily="-109" charset="-128"/>
                          <a:cs typeface="Osaka" pitchFamily="-109" charset="-128"/>
                        </a:rPr>
                        <a:t>itemname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  <a:ea typeface="Osaka" pitchFamily="-109" charset="-128"/>
                          <a:cs typeface="Osaka" pitchFamily="-109" charset="-128"/>
                        </a:rPr>
                        <a:t>Hammock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  <a:ea typeface="Osaka" pitchFamily="-109" charset="-128"/>
                          <a:cs typeface="Osaka" pitchFamily="-109" charset="-128"/>
                        </a:rPr>
                        <a:t>Map case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  <a:ea typeface="Osaka" pitchFamily="-109" charset="-128"/>
                          <a:cs typeface="Osaka" pitchFamily="-109" charset="-128"/>
                        </a:rPr>
                        <a:t>Pocket knife—Avon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  <a:ea typeface="Osaka" pitchFamily="-109" charset="-128"/>
                          <a:cs typeface="Osaka" pitchFamily="-109" charset="-128"/>
                        </a:rPr>
                        <a:t>Pocket knife—Nile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  <a:ea typeface="Osaka" pitchFamily="-109" charset="-128"/>
                          <a:cs typeface="Osaka" pitchFamily="-109" charset="-128"/>
                        </a:rPr>
                        <a:t>Safari chair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  <a:ea typeface="Osaka" pitchFamily="-109" charset="-128"/>
                          <a:cs typeface="Osaka" pitchFamily="-109" charset="-128"/>
                        </a:rPr>
                        <a:t>Stetson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  <a:ea typeface="Osaka" pitchFamily="-109" charset="-128"/>
                          <a:cs typeface="Osaka" pitchFamily="-109" charset="-128"/>
                        </a:rPr>
                        <a:t>Tent—2 person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  <a:ea typeface="Osaka" pitchFamily="-109" charset="-128"/>
                          <a:cs typeface="Osaka" pitchFamily="-109" charset="-128"/>
                        </a:rPr>
                        <a:t>Tent—8 person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1BC1-5F78-7940-AF12-6504BB442182}" type="slidenum">
              <a:rPr lang="en-US"/>
              <a:pPr/>
              <a:t>25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86800" cy="1143000"/>
          </a:xfrm>
        </p:spPr>
        <p:txBody>
          <a:bodyPr/>
          <a:lstStyle/>
          <a:p>
            <a:r>
              <a:rPr lang="en-GB" sz="4000"/>
              <a:t>INTERSECT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2200" y="2171700"/>
            <a:ext cx="7840663" cy="2514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1800" i="1" dirty="0"/>
              <a:t>List all items that were sold on January 16, 2011, and are brown.</a:t>
            </a:r>
            <a:endParaRPr lang="en-GB" sz="1800" dirty="0">
              <a:latin typeface="Courier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GB" sz="1800" dirty="0">
              <a:latin typeface="Courier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SELECT </a:t>
            </a:r>
            <a:r>
              <a:rPr lang="en-GB" sz="1800" dirty="0" err="1">
                <a:latin typeface="Courier New" pitchFamily="-109" charset="0"/>
              </a:rPr>
              <a:t>itemname</a:t>
            </a:r>
            <a:r>
              <a:rPr lang="en-GB" sz="1800" dirty="0">
                <a:latin typeface="Courier New" pitchFamily="-109" charset="0"/>
              </a:rPr>
              <a:t> FROM item JOIN </a:t>
            </a:r>
            <a:r>
              <a:rPr lang="en-GB" sz="1800" dirty="0" err="1">
                <a:latin typeface="Courier New" pitchFamily="-109" charset="0"/>
              </a:rPr>
              <a:t>lineitem</a:t>
            </a:r>
            <a:endParaRPr lang="en-GB" sz="18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	ON </a:t>
            </a:r>
            <a:r>
              <a:rPr lang="en-GB" sz="1800" dirty="0" err="1">
                <a:latin typeface="Courier New" pitchFamily="-109" charset="0"/>
              </a:rPr>
              <a:t>item.itemno</a:t>
            </a:r>
            <a:r>
              <a:rPr lang="en-GB" sz="1800" dirty="0">
                <a:latin typeface="Courier New" pitchFamily="-109" charset="0"/>
              </a:rPr>
              <a:t> = </a:t>
            </a:r>
            <a:r>
              <a:rPr lang="en-GB" sz="1800" dirty="0" err="1">
                <a:latin typeface="Courier New" pitchFamily="-109" charset="0"/>
              </a:rPr>
              <a:t>lineitem.itemno</a:t>
            </a:r>
            <a:endParaRPr lang="en-GB" sz="18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	JOIN sale ON </a:t>
            </a:r>
            <a:r>
              <a:rPr lang="en-GB" sz="1800" dirty="0" err="1">
                <a:latin typeface="Courier New" pitchFamily="-109" charset="0"/>
              </a:rPr>
              <a:t>lineitem.saleno</a:t>
            </a:r>
            <a:r>
              <a:rPr lang="en-GB" sz="1800" dirty="0">
                <a:latin typeface="Courier New" pitchFamily="-109" charset="0"/>
              </a:rPr>
              <a:t> = </a:t>
            </a:r>
            <a:r>
              <a:rPr lang="en-GB" sz="1800" dirty="0" err="1">
                <a:latin typeface="Courier New" pitchFamily="-109" charset="0"/>
              </a:rPr>
              <a:t>sale.saleno</a:t>
            </a:r>
            <a:endParaRPr lang="en-GB" sz="18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	WHERE </a:t>
            </a:r>
            <a:r>
              <a:rPr lang="en-GB" sz="1800" dirty="0" err="1">
                <a:latin typeface="Courier New" pitchFamily="-109" charset="0"/>
              </a:rPr>
              <a:t>saledate</a:t>
            </a:r>
            <a:r>
              <a:rPr lang="en-GB" sz="1800" dirty="0">
                <a:latin typeface="Courier New" pitchFamily="-109" charset="0"/>
              </a:rPr>
              <a:t> = '2011-01-16'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INTERSECT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	SELECT </a:t>
            </a:r>
            <a:r>
              <a:rPr lang="en-GB" sz="1800" dirty="0" err="1">
                <a:latin typeface="Courier New" pitchFamily="-109" charset="0"/>
              </a:rPr>
              <a:t>itemname</a:t>
            </a:r>
            <a:r>
              <a:rPr lang="en-GB" sz="1800" dirty="0">
                <a:latin typeface="Courier New" pitchFamily="-109" charset="0"/>
              </a:rPr>
              <a:t> FROM item WHERE </a:t>
            </a:r>
            <a:r>
              <a:rPr lang="en-GB" sz="1800" dirty="0" err="1">
                <a:latin typeface="Courier New" pitchFamily="-109" charset="0"/>
              </a:rPr>
              <a:t>itemcolor</a:t>
            </a:r>
            <a:r>
              <a:rPr lang="en-GB" sz="1800" dirty="0">
                <a:latin typeface="Courier New" pitchFamily="-109" charset="0"/>
              </a:rPr>
              <a:t> = 'Brown';</a:t>
            </a:r>
            <a:endParaRPr lang="en-GB" sz="1800" dirty="0"/>
          </a:p>
          <a:p>
            <a:pPr>
              <a:lnSpc>
                <a:spcPct val="90000"/>
              </a:lnSpc>
              <a:buFontTx/>
              <a:buNone/>
            </a:pPr>
            <a:endParaRPr lang="en-GB" sz="1800" dirty="0"/>
          </a:p>
        </p:txBody>
      </p:sp>
      <p:graphicFrame>
        <p:nvGraphicFramePr>
          <p:cNvPr id="23577" name="Group 25"/>
          <p:cNvGraphicFramePr>
            <a:graphicFrameLocks noGrp="1"/>
          </p:cNvGraphicFramePr>
          <p:nvPr/>
        </p:nvGraphicFramePr>
        <p:xfrm>
          <a:off x="1709738" y="4843463"/>
          <a:ext cx="2066925" cy="936625"/>
        </p:xfrm>
        <a:graphic>
          <a:graphicData uri="http://schemas.openxmlformats.org/drawingml/2006/table">
            <a:tbl>
              <a:tblPr/>
              <a:tblGrid>
                <a:gridCol w="206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  <a:ea typeface="Osaka" pitchFamily="-109" charset="-128"/>
                          <a:cs typeface="Osaka" pitchFamily="-109" charset="-128"/>
                        </a:rPr>
                        <a:t>itemname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  <a:ea typeface="Osaka" pitchFamily="-109" charset="-128"/>
                          <a:cs typeface="Osaka" pitchFamily="-109" charset="-128"/>
                        </a:rPr>
                        <a:t>Pocket knife—Avon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580" name="AutoShape 28"/>
          <p:cNvSpPr>
            <a:spLocks noChangeArrowheads="1"/>
          </p:cNvSpPr>
          <p:nvPr/>
        </p:nvSpPr>
        <p:spPr bwMode="auto">
          <a:xfrm>
            <a:off x="7137400" y="5259388"/>
            <a:ext cx="1479550" cy="815975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i="1">
                <a:solidFill>
                  <a:srgbClr val="000000"/>
                </a:solidFill>
                <a:latin typeface="Georgia" pitchFamily="-109" charset="0"/>
              </a:rPr>
              <a:t>INTERSECT not supported by MySQL</a:t>
            </a:r>
            <a:endParaRPr lang="en-US" sz="1400">
              <a:solidFill>
                <a:srgbClr val="000000"/>
              </a:solidFill>
              <a:latin typeface="Georgia" pitchFamily="-10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B3C4-B437-5940-A0BD-169F4BB7EC4C}" type="slidenum">
              <a:rPr lang="en-US"/>
              <a:pPr/>
              <a:t>26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Introduced</a:t>
            </a:r>
          </a:p>
          <a:p>
            <a:pPr lvl="1"/>
            <a:r>
              <a:rPr lang="en-US"/>
              <a:t>m:m relationship</a:t>
            </a:r>
          </a:p>
          <a:p>
            <a:pPr lvl="1"/>
            <a:r>
              <a:rPr lang="en-US"/>
              <a:t>Associative entity</a:t>
            </a:r>
          </a:p>
          <a:p>
            <a:pPr lvl="1"/>
            <a:r>
              <a:rPr lang="en-US"/>
              <a:t>Weak entity</a:t>
            </a:r>
          </a:p>
          <a:p>
            <a:pPr lvl="1"/>
            <a:r>
              <a:rPr lang="en-US">
                <a:latin typeface="Courier New" pitchFamily="-109" charset="0"/>
              </a:rPr>
              <a:t>EXISTS</a:t>
            </a:r>
            <a:endParaRPr lang="en-US"/>
          </a:p>
          <a:p>
            <a:pPr lvl="1"/>
            <a:r>
              <a:rPr lang="en-US"/>
              <a:t>Divide</a:t>
            </a:r>
          </a:p>
          <a:p>
            <a:pPr lvl="1"/>
            <a:r>
              <a:rPr lang="en-US"/>
              <a:t>Set operations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207-3D42-6641-9676-3234DA0339AA}" type="slidenum">
              <a:rPr lang="en-US"/>
              <a:pPr/>
              <a:t>3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sales form</a:t>
            </a:r>
          </a:p>
        </p:txBody>
      </p:sp>
      <p:pic>
        <p:nvPicPr>
          <p:cNvPr id="31763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4550" y="2300288"/>
            <a:ext cx="8077200" cy="3513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0431-712F-2D40-8A36-BB936EEAC97B}" type="slidenum">
              <a:rPr lang="en-US"/>
              <a:pPr/>
              <a:t>4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The many-to-many relationship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7600" y="1668463"/>
            <a:ext cx="7772400" cy="3962400"/>
          </a:xfrm>
          <a:noFill/>
          <a:ln/>
        </p:spPr>
        <p:txBody>
          <a:bodyPr lIns="90488" tIns="44450" rIns="90488" bIns="44450"/>
          <a:lstStyle/>
          <a:p>
            <a:r>
              <a:rPr lang="en-GB" dirty="0"/>
              <a:t>Create a third entity to map an </a:t>
            </a:r>
            <a:r>
              <a:rPr lang="en-GB" dirty="0" err="1"/>
              <a:t>m:m</a:t>
            </a:r>
            <a:r>
              <a:rPr lang="en-GB" dirty="0"/>
              <a:t> relationship</a:t>
            </a:r>
          </a:p>
          <a:p>
            <a:pPr lvl="1"/>
            <a:r>
              <a:rPr lang="en-GB" dirty="0"/>
              <a:t>An associative entity</a:t>
            </a:r>
          </a:p>
          <a:p>
            <a:r>
              <a:rPr lang="en-GB" dirty="0"/>
              <a:t>The + on the crow's foot indicates that LINEITEM is identified by concatenating </a:t>
            </a:r>
            <a:r>
              <a:rPr lang="en-GB" i="1" dirty="0" err="1"/>
              <a:t>saleno</a:t>
            </a:r>
            <a:r>
              <a:rPr lang="en-GB" dirty="0"/>
              <a:t> and </a:t>
            </a:r>
            <a:r>
              <a:rPr lang="en-GB" i="1" dirty="0" err="1"/>
              <a:t>lineno</a:t>
            </a:r>
            <a:endParaRPr lang="en-GB" dirty="0"/>
          </a:p>
        </p:txBody>
      </p:sp>
      <p:pic>
        <p:nvPicPr>
          <p:cNvPr id="5192" name="Picture 72" descr="FireLite:Books:Data Management:6e:Art PNG:05-sale-item.pn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2192338" y="5065713"/>
            <a:ext cx="4757737" cy="1279525"/>
          </a:xfrm>
          <a:prstGeom prst="rect">
            <a:avLst/>
          </a:prstGeom>
          <a:noFill/>
        </p:spPr>
      </p:pic>
      <p:sp>
        <p:nvSpPr>
          <p:cNvPr id="5195" name="AutoShape 75"/>
          <p:cNvSpPr>
            <a:spLocks noChangeArrowheads="1"/>
          </p:cNvSpPr>
          <p:nvPr/>
        </p:nvSpPr>
        <p:spPr bwMode="auto">
          <a:xfrm>
            <a:off x="7192963" y="4882067"/>
            <a:ext cx="1770062" cy="1782187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solidFill>
                  <a:srgbClr val="000000"/>
                </a:solidFill>
                <a:latin typeface="Georgia" pitchFamily="-109" charset="0"/>
              </a:rPr>
              <a:t>LINEITEM is known as a weak entity, and it has an </a:t>
            </a:r>
            <a:r>
              <a:rPr lang="en-US" sz="1600" b="1" i="1" dirty="0">
                <a:solidFill>
                  <a:srgbClr val="000000"/>
                </a:solidFill>
                <a:latin typeface="Georgia" pitchFamily="-109" charset="0"/>
              </a:rPr>
              <a:t>identifying</a:t>
            </a:r>
            <a:r>
              <a:rPr lang="en-US" sz="1600" i="1" dirty="0">
                <a:solidFill>
                  <a:srgbClr val="000000"/>
                </a:solidFill>
                <a:latin typeface="Georgia" pitchFamily="-109" charset="0"/>
              </a:rPr>
              <a:t> relationship with SALE</a:t>
            </a:r>
            <a:endParaRPr lang="en-US" sz="1400" b="1" dirty="0">
              <a:solidFill>
                <a:srgbClr val="000000"/>
              </a:solidFill>
              <a:latin typeface="Georgia" pitchFamily="-109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key &amp; associate entity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34" b="-5034"/>
          <a:stretch>
            <a:fillRect/>
          </a:stretch>
        </p:blipFill>
        <p:spPr>
          <a:xfrm>
            <a:off x="1041047" y="2029295"/>
            <a:ext cx="7769225" cy="411321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Preference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CFE2-693A-E343-B292-BEBB208504A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ular Callout 5"/>
          <p:cNvSpPr/>
          <p:nvPr/>
        </p:nvSpPr>
        <p:spPr bwMode="auto">
          <a:xfrm>
            <a:off x="790927" y="1532456"/>
            <a:ext cx="4582650" cy="440843"/>
          </a:xfrm>
          <a:prstGeom prst="wedgeRectCallout">
            <a:avLst>
              <a:gd name="adj1" fmla="val 66166"/>
              <a:gd name="adj2" fmla="val 574881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 pitchFamily="-109" charset="-128"/>
                <a:cs typeface="Osaka" pitchFamily="-109" charset="-128"/>
              </a:rPr>
              <a:t>Foreign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 pitchFamily="-109" charset="-128"/>
                <a:cs typeface="Osaka" pitchFamily="-109" charset="-128"/>
              </a:rPr>
              <a:t> key same name as primary key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1268679" y="6114282"/>
            <a:ext cx="4996993" cy="440843"/>
          </a:xfrm>
          <a:prstGeom prst="wedgeRectCallout">
            <a:avLst>
              <a:gd name="adj1" fmla="val 12482"/>
              <a:gd name="adj2" fmla="val -238420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 pitchFamily="-109" charset="-128"/>
                <a:cs typeface="Osaka" pitchFamily="-109" charset="-128"/>
              </a:rPr>
              <a:t>Associative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 pitchFamily="-109" charset="-128"/>
                <a:cs typeface="Osaka" pitchFamily="-109" charset="-128"/>
              </a:rPr>
              <a:t> table name of form </a:t>
            </a:r>
            <a:r>
              <a:rPr kumimoji="0" lang="en-US" sz="1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 pitchFamily="-109" charset="-128"/>
                <a:cs typeface="Osaka" pitchFamily="-109" charset="-128"/>
              </a:rPr>
              <a:t>tableA_tableB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3943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0431-712F-2D40-8A36-BB936EEAC97B}" type="slidenum">
              <a:rPr lang="en-US"/>
              <a:pPr/>
              <a:t>6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The many-to-many relationship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62038" y="1766888"/>
            <a:ext cx="7769225" cy="684212"/>
          </a:xfrm>
        </p:spPr>
        <p:txBody>
          <a:bodyPr/>
          <a:lstStyle/>
          <a:p>
            <a:r>
              <a:rPr lang="en-US" dirty="0"/>
              <a:t>MySQL Workbench</a:t>
            </a:r>
          </a:p>
        </p:txBody>
      </p:sp>
      <p:sp>
        <p:nvSpPr>
          <p:cNvPr id="10" name="Oval Callout 9"/>
          <p:cNvSpPr/>
          <p:nvPr/>
        </p:nvSpPr>
        <p:spPr bwMode="auto">
          <a:xfrm>
            <a:off x="825500" y="4597400"/>
            <a:ext cx="1549400" cy="1231900"/>
          </a:xfrm>
          <a:prstGeom prst="wedgeEllipseCallout">
            <a:avLst>
              <a:gd name="adj1" fmla="val 90597"/>
              <a:gd name="adj2" fmla="val 1867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9" charset="0"/>
                <a:ea typeface="Osaka" pitchFamily="-109" charset="-128"/>
                <a:cs typeface="Osaka" pitchFamily="-109" charset="-128"/>
              </a:rPr>
              <a:t>m</a:t>
            </a:r>
            <a:r>
              <a:rPr lang="en-US" dirty="0" err="1"/>
              <a:t>:m</a:t>
            </a:r>
            <a:r>
              <a:rPr lang="en-US" dirty="0"/>
              <a:t> symbol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109" charset="0"/>
              <a:ea typeface="Osaka" pitchFamily="-109" charset="-128"/>
              <a:cs typeface="Osaka" pitchFamily="-109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0" y="2609850"/>
            <a:ext cx="5461000" cy="36703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0431-712F-2D40-8A36-BB936EEAC97B}" type="slidenum">
              <a:rPr lang="en-US"/>
              <a:pPr/>
              <a:t>7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The many-to-many relationship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62038" y="1766888"/>
            <a:ext cx="7769225" cy="684212"/>
          </a:xfrm>
        </p:spPr>
        <p:txBody>
          <a:bodyPr/>
          <a:lstStyle/>
          <a:p>
            <a:r>
              <a:rPr lang="en-US" dirty="0"/>
              <a:t>MySQL Workbench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032" y="2675465"/>
            <a:ext cx="6807199" cy="2760133"/>
          </a:xfrm>
          <a:prstGeom prst="rect">
            <a:avLst/>
          </a:prstGeom>
        </p:spPr>
      </p:pic>
      <p:sp>
        <p:nvSpPr>
          <p:cNvPr id="13" name="Oval Callout 12"/>
          <p:cNvSpPr/>
          <p:nvPr/>
        </p:nvSpPr>
        <p:spPr bwMode="auto">
          <a:xfrm>
            <a:off x="1367367" y="5541434"/>
            <a:ext cx="2611966" cy="1316566"/>
          </a:xfrm>
          <a:prstGeom prst="wedgeEllipseCallout">
            <a:avLst>
              <a:gd name="adj1" fmla="val 28721"/>
              <a:gd name="adj2" fmla="val -15314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Identifying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9" charset="0"/>
                <a:ea typeface="Osaka" pitchFamily="-109" charset="-128"/>
                <a:cs typeface="Osaka" pitchFamily="-109" charset="-128"/>
              </a:rPr>
              <a:t>relationship</a:t>
            </a:r>
          </a:p>
        </p:txBody>
      </p:sp>
      <p:sp>
        <p:nvSpPr>
          <p:cNvPr id="14" name="Oval Callout 13"/>
          <p:cNvSpPr/>
          <p:nvPr/>
        </p:nvSpPr>
        <p:spPr bwMode="auto">
          <a:xfrm>
            <a:off x="5516033" y="5541434"/>
            <a:ext cx="3153833" cy="1316566"/>
          </a:xfrm>
          <a:prstGeom prst="wedgeEllipseCallout">
            <a:avLst>
              <a:gd name="adj1" fmla="val -35172"/>
              <a:gd name="adj2" fmla="val -15314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Non-identifying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9" charset="0"/>
                <a:ea typeface="Osaka" pitchFamily="-109" charset="-128"/>
                <a:cs typeface="Osaka" pitchFamily="-109" charset="-128"/>
              </a:rPr>
              <a:t>relationship</a:t>
            </a:r>
          </a:p>
        </p:txBody>
      </p:sp>
    </p:spTree>
    <p:extLst>
      <p:ext uri="{BB962C8B-B14F-4D97-AF65-F5344CB8AC3E}">
        <p14:creationId xmlns:p14="http://schemas.microsoft.com/office/powerpoint/2010/main" val="75810370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EA3C-D41E-294E-B546-A1DEDEFDAB7F}" type="slidenum">
              <a:rPr lang="en-US"/>
              <a:pPr/>
              <a:t>8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Why a third entity?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3638" y="198755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/>
              <a:t>Store data about the relationship</a:t>
            </a:r>
          </a:p>
          <a:p>
            <a:r>
              <a:rPr lang="en-GB"/>
              <a:t>Think of an m:m as two 1:m relationships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263F-B14C-9040-B7C9-2A13A483686E}" type="slidenum">
              <a:rPr lang="en-US"/>
              <a:pPr/>
              <a:t>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Creating a relational database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41375" y="1766888"/>
            <a:ext cx="8302625" cy="4113212"/>
          </a:xfrm>
        </p:spPr>
        <p:txBody>
          <a:bodyPr/>
          <a:lstStyle/>
          <a:p>
            <a:r>
              <a:rPr lang="en-GB" sz="2800"/>
              <a:t>Same rules apply</a:t>
            </a:r>
          </a:p>
          <a:p>
            <a:r>
              <a:rPr lang="en-GB" sz="2800"/>
              <a:t>The associative table has two foreign keys</a:t>
            </a:r>
          </a:p>
          <a:p>
            <a:pPr lvl="1"/>
            <a:r>
              <a:rPr lang="en-GB" sz="2400"/>
              <a:t>One for each of the entities in the m:m relationship</a:t>
            </a:r>
          </a:p>
          <a:p>
            <a:r>
              <a:rPr lang="en-GB" sz="2800"/>
              <a:t>A foreign key can also be part of the primary key of an associative entity</a:t>
            </a:r>
            <a:endParaRPr lang="en-GB"/>
          </a:p>
        </p:txBody>
      </p:sp>
      <p:graphicFrame>
        <p:nvGraphicFramePr>
          <p:cNvPr id="7284" name="Group 116"/>
          <p:cNvGraphicFramePr>
            <a:graphicFrameLocks noGrp="1"/>
          </p:cNvGraphicFramePr>
          <p:nvPr/>
        </p:nvGraphicFramePr>
        <p:xfrm>
          <a:off x="1422400" y="4275138"/>
          <a:ext cx="5051425" cy="2108200"/>
        </p:xfrm>
        <a:graphic>
          <a:graphicData uri="http://schemas.openxmlformats.org/drawingml/2006/table">
            <a:tbl>
              <a:tblPr/>
              <a:tblGrid>
                <a:gridCol w="1087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4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2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lineitem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lineno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lineqty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lineprice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saleno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itemno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4.50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25.00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20.00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25.00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dm">
  <a:themeElements>
    <a:clrScheme name="dm 2">
      <a:dk1>
        <a:srgbClr val="000000"/>
      </a:dk1>
      <a:lt1>
        <a:srgbClr val="FFFFFF"/>
      </a:lt1>
      <a:dk2>
        <a:srgbClr val="482400"/>
      </a:dk2>
      <a:lt2>
        <a:srgbClr val="808080"/>
      </a:lt2>
      <a:accent1>
        <a:srgbClr val="DFD6C3"/>
      </a:accent1>
      <a:accent2>
        <a:srgbClr val="D69B80"/>
      </a:accent2>
      <a:accent3>
        <a:srgbClr val="FFFFFF"/>
      </a:accent3>
      <a:accent4>
        <a:srgbClr val="000000"/>
      </a:accent4>
      <a:accent5>
        <a:srgbClr val="ECE8DE"/>
      </a:accent5>
      <a:accent6>
        <a:srgbClr val="C28C73"/>
      </a:accent6>
      <a:hlink>
        <a:srgbClr val="993300"/>
      </a:hlink>
      <a:folHlink>
        <a:srgbClr val="666600"/>
      </a:folHlink>
    </a:clrScheme>
    <a:fontScheme name="dm">
      <a:majorFont>
        <a:latin typeface="Trebuchet MS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9" charset="0"/>
            <a:ea typeface="Osaka" pitchFamily="-109" charset="-128"/>
            <a:cs typeface="Osaka" pitchFamily="-10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9" charset="0"/>
            <a:ea typeface="Osaka" pitchFamily="-109" charset="-128"/>
            <a:cs typeface="Osaka" pitchFamily="-109" charset="-128"/>
          </a:defRPr>
        </a:defPPr>
      </a:lstStyle>
    </a:lnDef>
  </a:objectDefaults>
  <a:extraClrSchemeLst>
    <a:extraClrScheme>
      <a:clrScheme name="dm 1">
        <a:dk1>
          <a:srgbClr val="000000"/>
        </a:dk1>
        <a:lt1>
          <a:srgbClr val="A7947B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D0C8B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 2">
        <a:dk1>
          <a:srgbClr val="000000"/>
        </a:dk1>
        <a:lt1>
          <a:srgbClr val="FFFFFF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FFFFF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 4">
        <a:dk1>
          <a:srgbClr val="000000"/>
        </a:dk1>
        <a:lt1>
          <a:srgbClr val="9D7643"/>
        </a:lt1>
        <a:dk2>
          <a:srgbClr val="FFFFFF"/>
        </a:dk2>
        <a:lt2>
          <a:srgbClr val="554025"/>
        </a:lt2>
        <a:accent1>
          <a:srgbClr val="CAA966"/>
        </a:accent1>
        <a:accent2>
          <a:srgbClr val="8488AC"/>
        </a:accent2>
        <a:accent3>
          <a:srgbClr val="CCBDB0"/>
        </a:accent3>
        <a:accent4>
          <a:srgbClr val="000000"/>
        </a:accent4>
        <a:accent5>
          <a:srgbClr val="E1D1B8"/>
        </a:accent5>
        <a:accent6>
          <a:srgbClr val="777B9B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1264</Words>
  <Application>Microsoft Macintosh PowerPoint</Application>
  <PresentationFormat>Letter Paper (8.5x11 in)</PresentationFormat>
  <Paragraphs>660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ＭＳ 明朝</vt:lpstr>
      <vt:lpstr>ＭＳ Ｐゴシック</vt:lpstr>
      <vt:lpstr>Arial</vt:lpstr>
      <vt:lpstr>Cambria</vt:lpstr>
      <vt:lpstr>Courier</vt:lpstr>
      <vt:lpstr>Courier New</vt:lpstr>
      <vt:lpstr>Georgia</vt:lpstr>
      <vt:lpstr>Osaka</vt:lpstr>
      <vt:lpstr>Times New Roman</vt:lpstr>
      <vt:lpstr>Trebuchet MS</vt:lpstr>
      <vt:lpstr>Wingdings</vt:lpstr>
      <vt:lpstr>dm</vt:lpstr>
      <vt:lpstr>The Many-to-Many Relationship</vt:lpstr>
      <vt:lpstr>PowerPoint Presentation</vt:lpstr>
      <vt:lpstr>A sales form</vt:lpstr>
      <vt:lpstr>The many-to-many relationship</vt:lpstr>
      <vt:lpstr>Preference settings</vt:lpstr>
      <vt:lpstr>The many-to-many relationship</vt:lpstr>
      <vt:lpstr>The many-to-many relationship</vt:lpstr>
      <vt:lpstr>Why a third entity?</vt:lpstr>
      <vt:lpstr>Creating a relational database</vt:lpstr>
      <vt:lpstr>Creating a relational database</vt:lpstr>
      <vt:lpstr>Exercise</vt:lpstr>
      <vt:lpstr>A three table join</vt:lpstr>
      <vt:lpstr>A three table join</vt:lpstr>
      <vt:lpstr>EXISTS</vt:lpstr>
      <vt:lpstr>PowerPoint Presentation</vt:lpstr>
      <vt:lpstr>NOT EXISTS</vt:lpstr>
      <vt:lpstr>PowerPoint Presentation</vt:lpstr>
      <vt:lpstr>Exercise</vt:lpstr>
      <vt:lpstr>Divide</vt:lpstr>
      <vt:lpstr>Divide</vt:lpstr>
      <vt:lpstr>A template for divide</vt:lpstr>
      <vt:lpstr>Beyond the great divide</vt:lpstr>
      <vt:lpstr>Set operations</vt:lpstr>
      <vt:lpstr>UNION</vt:lpstr>
      <vt:lpstr>INTERSECT</vt:lpstr>
      <vt:lpstr>Conclusion</vt:lpstr>
    </vt:vector>
  </TitlesOfParts>
  <Company>University of Georgia</Company>
  <LinksUpToDate>false</LinksUpToDate>
  <SharedDoc>false</SharedDoc>
  <HyperlinksChanged>false</HyperlinksChanged>
  <AppVersion>16.0006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Many-to-Many Relationship</dc:title>
  <cp:lastModifiedBy>Richard T Watson</cp:lastModifiedBy>
  <cp:revision>40</cp:revision>
  <dcterms:created xsi:type="dcterms:W3CDTF">2010-09-07T12:19:34Z</dcterms:created>
  <dcterms:modified xsi:type="dcterms:W3CDTF">2017-10-09T13:13:51Z</dcterms:modified>
</cp:coreProperties>
</file>