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96" r:id="rId5"/>
    <p:sldId id="297" r:id="rId6"/>
    <p:sldId id="283" r:id="rId7"/>
    <p:sldId id="259" r:id="rId8"/>
    <p:sldId id="260" r:id="rId9"/>
    <p:sldId id="261" r:id="rId10"/>
    <p:sldId id="262" r:id="rId11"/>
    <p:sldId id="263" r:id="rId12"/>
    <p:sldId id="280" r:id="rId13"/>
    <p:sldId id="286" r:id="rId14"/>
    <p:sldId id="264" r:id="rId15"/>
    <p:sldId id="294" r:id="rId16"/>
    <p:sldId id="267" r:id="rId17"/>
    <p:sldId id="265" r:id="rId18"/>
    <p:sldId id="268" r:id="rId19"/>
    <p:sldId id="287" r:id="rId20"/>
    <p:sldId id="269" r:id="rId21"/>
    <p:sldId id="284" r:id="rId22"/>
    <p:sldId id="270" r:id="rId23"/>
    <p:sldId id="298" r:id="rId24"/>
    <p:sldId id="299" r:id="rId25"/>
    <p:sldId id="301" r:id="rId26"/>
    <p:sldId id="303" r:id="rId27"/>
    <p:sldId id="281" r:id="rId28"/>
    <p:sldId id="300" r:id="rId29"/>
    <p:sldId id="272" r:id="rId30"/>
    <p:sldId id="273" r:id="rId31"/>
    <p:sldId id="274" r:id="rId32"/>
    <p:sldId id="295" r:id="rId33"/>
    <p:sldId id="289" r:id="rId34"/>
    <p:sldId id="275" r:id="rId35"/>
    <p:sldId id="285" r:id="rId36"/>
    <p:sldId id="276" r:id="rId37"/>
    <p:sldId id="277" r:id="rId38"/>
    <p:sldId id="290" r:id="rId39"/>
    <p:sldId id="278" r:id="rId40"/>
    <p:sldId id="279" r:id="rId41"/>
    <p:sldId id="292" r:id="rId42"/>
    <p:sldId id="291" r:id="rId43"/>
    <p:sldId id="293" r:id="rId44"/>
    <p:sldId id="282" r:id="rId45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 autoAdjust="0"/>
    <p:restoredTop sz="85219" autoAdjust="0"/>
  </p:normalViewPr>
  <p:slideViewPr>
    <p:cSldViewPr snapToGrid="0">
      <p:cViewPr varScale="1">
        <p:scale>
          <a:sx n="74" d="100"/>
          <a:sy n="74" d="100"/>
        </p:scale>
        <p:origin x="2120" y="176"/>
      </p:cViewPr>
      <p:guideLst>
        <p:guide orient="horz" pos="258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3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54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9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2000 Safari kit</a:t>
            </a:r>
          </a:p>
          <a:p>
            <a:r>
              <a:rPr lang="en-US" dirty="0"/>
              <a:t>2001 5 Tent</a:t>
            </a:r>
          </a:p>
          <a:p>
            <a:r>
              <a:rPr lang="en-US" dirty="0"/>
              <a:t>10</a:t>
            </a:r>
            <a:r>
              <a:rPr lang="en-US" baseline="0" dirty="0"/>
              <a:t> Animal photo kits</a:t>
            </a:r>
          </a:p>
          <a:p>
            <a:endParaRPr lang="en-US" baseline="0" dirty="0"/>
          </a:p>
          <a:p>
            <a:r>
              <a:rPr lang="en-US" baseline="0" dirty="0"/>
              <a:t>Create a row in product for Safari Kit [2000	Safari Kit	20000]</a:t>
            </a:r>
          </a:p>
          <a:p>
            <a:r>
              <a:rPr lang="en-US" baseline="0" dirty="0"/>
              <a:t>Create row in assembly for Safari Kit [5	2000	2001]</a:t>
            </a:r>
          </a:p>
          <a:p>
            <a:r>
              <a:rPr lang="en-US" baseline="0" dirty="0"/>
              <a:t>		               10	2000	1000]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www.digibarn.com</a:t>
            </a:r>
            <a:r>
              <a:rPr lang="en-US" dirty="0"/>
              <a:t>/collections/posters/tongues/</a:t>
            </a:r>
            <a:r>
              <a:rPr lang="en-US"/>
              <a:t>ComputerLanguagesChart-med.png</a:t>
            </a:r>
          </a:p>
        </p:txBody>
      </p:sp>
    </p:spTree>
    <p:extLst>
      <p:ext uri="{BB962C8B-B14F-4D97-AF65-F5344CB8AC3E}">
        <p14:creationId xmlns:p14="http://schemas.microsoft.com/office/powerpoint/2010/main" val="59609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94D80849-160A-E34F-A967-571489F9A1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2776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32777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32778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1FCCA8-B790-6345-9C17-38E11A6F3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D035BE-40F5-9141-88FD-A33DF504F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CDFBBF-99F5-6C40-A540-C2B7F7EB5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C72A84-D224-2544-AE1F-F383F5CF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FB5A19-9403-684B-A15E-B950EDC8C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BBA119-233F-4143-8A97-AC4771C09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02D8A-473E-B34A-8070-F46A14209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D38751-3643-AF47-B042-161DC3E511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994D1-B401-2F4F-9E7A-2923C6E60D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A3959E-C509-4745-BEE8-4EA9F82D5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B9B60ADF-4B19-6D4E-A569-77472C5A6D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751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317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SO_3166-1_alpha-2" TargetMode="External"/><Relationship Id="rId2" Type="http://schemas.openxmlformats.org/officeDocument/2006/relationships/hyperlink" Target="http://www.london2012.com/football/schedule-and-result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barn.com/collections/posters/tongues/ComputerLanguagesChart-med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One-to-One and Recursive Relationships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i="1"/>
              <a:t>Self-reflection is the school of wisdom</a:t>
            </a:r>
            <a:endParaRPr lang="en-GB"/>
          </a:p>
          <a:p>
            <a:pPr marL="342900" indent="-342900"/>
            <a:r>
              <a:rPr lang="en-GB"/>
              <a:t>Baltastar Gracián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8E9B-FE9B-FC4C-BE48-EB9569481662}" type="slidenum">
              <a:rPr lang="en-US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Results of the mapping</a:t>
            </a:r>
          </a:p>
        </p:txBody>
      </p:sp>
      <p:graphicFrame>
        <p:nvGraphicFramePr>
          <p:cNvPr id="10711" name="Group 471"/>
          <p:cNvGraphicFramePr>
            <a:graphicFrameLocks noGrp="1"/>
          </p:cNvGraphicFramePr>
          <p:nvPr/>
        </p:nvGraphicFramePr>
        <p:xfrm>
          <a:off x="1384300" y="2251075"/>
          <a:ext cx="3776663" cy="1348740"/>
        </p:xfrm>
        <a:graphic>
          <a:graphicData uri="http://schemas.openxmlformats.org/drawingml/2006/table">
            <a:tbl>
              <a:tblPr/>
              <a:tblGrid>
                <a:gridCol w="125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deptfloor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deptphone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14" name="Group 474"/>
          <p:cNvGraphicFramePr>
            <a:graphicFrameLocks noGrp="1"/>
          </p:cNvGraphicFramePr>
          <p:nvPr/>
        </p:nvGraphicFramePr>
        <p:xfrm>
          <a:off x="1419225" y="4116388"/>
          <a:ext cx="4899025" cy="22352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C10D-7A2E-EE45-BBE7-B37BCB716DED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CREATE TABLE </a:t>
            </a:r>
            <a:r>
              <a:rPr lang="en-GB" sz="1400" dirty="0" err="1">
                <a:latin typeface="Courier New" pitchFamily="-109" charset="0"/>
              </a:rPr>
              <a:t>dept</a:t>
            </a:r>
            <a:r>
              <a:rPr lang="en-GB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deptfloor</a:t>
            </a:r>
            <a:r>
              <a:rPr lang="en-GB" sz="1400" dirty="0">
                <a:latin typeface="Courier New" pitchFamily="-109" charset="0"/>
              </a:rPr>
              <a:t>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deptphone</a:t>
            </a:r>
            <a:r>
              <a:rPr lang="en-GB" sz="1400" dirty="0">
                <a:latin typeface="Courier New" pitchFamily="-109" charset="0"/>
              </a:rPr>
              <a:t>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			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PRIMARY KEY(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CREATE TABLE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empfname</a:t>
            </a:r>
            <a:r>
              <a:rPr lang="en-GB" sz="1400" dirty="0">
                <a:latin typeface="Courier New" pitchFamily="-109" charset="0"/>
              </a:rPr>
              <a:t>		VARCHAR(10),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empsalary</a:t>
            </a:r>
            <a:r>
              <a:rPr lang="en-GB" sz="1400" dirty="0">
                <a:latin typeface="Courier New" pitchFamily="-109" charset="0"/>
              </a:rPr>
              <a:t> 	DECIMAL(7,0),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bossno</a:t>
            </a:r>
            <a:r>
              <a:rPr lang="en-GB" sz="1400" dirty="0">
                <a:latin typeface="Courier New" pitchFamily="-109" charset="0"/>
              </a:rPr>
              <a:t>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PRIMARY KEY(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</a:t>
            </a:r>
            <a:r>
              <a:rPr lang="en-US" sz="1400" dirty="0">
                <a:latin typeface="Courier New" pitchFamily="-109" charset="0"/>
              </a:rPr>
              <a:t>CONSTRAINT </a:t>
            </a:r>
            <a:r>
              <a:rPr lang="en-US" sz="1400" dirty="0" err="1">
                <a:latin typeface="Courier New" pitchFamily="-109" charset="0"/>
              </a:rPr>
              <a:t>fk_belong_dept</a:t>
            </a:r>
            <a:r>
              <a:rPr lang="en-US" sz="1400" dirty="0">
                <a:latin typeface="Courier New" pitchFamily="-109" charset="0"/>
              </a:rPr>
              <a:t> FOREIGN KEY(</a:t>
            </a:r>
            <a:r>
              <a:rPr lang="en-US" sz="1400" dirty="0" err="1">
                <a:latin typeface="Courier New" pitchFamily="-109" charset="0"/>
              </a:rPr>
              <a:t>deptname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dept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>
                <a:latin typeface="Courier New" pitchFamily="-109" charset="0"/>
              </a:rPr>
              <a:t>deptname</a:t>
            </a:r>
            <a:r>
              <a:rPr lang="en-US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CONSTRAINT </a:t>
            </a:r>
            <a:r>
              <a:rPr lang="en-US" sz="1400" dirty="0" err="1">
                <a:latin typeface="Courier New" pitchFamily="-109" charset="0"/>
              </a:rPr>
              <a:t>fk_has_boss</a:t>
            </a:r>
            <a:r>
              <a:rPr lang="en-US" sz="1400" dirty="0">
                <a:latin typeface="Courier New" pitchFamily="-109" charset="0"/>
              </a:rPr>
              <a:t> foreign key (</a:t>
            </a:r>
            <a:r>
              <a:rPr lang="en-US" sz="1400" dirty="0" err="1">
                <a:latin typeface="Courier New" pitchFamily="-109" charset="0"/>
              </a:rPr>
              <a:t>bossno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emp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>
                <a:latin typeface="Courier New" pitchFamily="-109" charset="0"/>
              </a:rPr>
              <a:t>empno</a:t>
            </a:r>
            <a:r>
              <a:rPr lang="en-US" sz="1400" dirty="0">
                <a:latin typeface="Courier New" pitchFamily="-109" charset="0"/>
              </a:rPr>
              <a:t>));</a:t>
            </a: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438900" y="1893933"/>
            <a:ext cx="2590800" cy="309872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There is no foreign key constraint for </a:t>
            </a:r>
            <a:r>
              <a:rPr lang="en-US" sz="1600" b="1" i="1" dirty="0" err="1">
                <a:solidFill>
                  <a:srgbClr val="000000"/>
                </a:solidFill>
                <a:latin typeface="Georgia" pitchFamily="-109" charset="0"/>
              </a:rPr>
              <a:t>empno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in </a:t>
            </a:r>
            <a:r>
              <a:rPr lang="en-US" sz="1600" b="1" i="1" dirty="0" err="1">
                <a:solidFill>
                  <a:srgbClr val="000000"/>
                </a:solidFill>
                <a:latin typeface="Georgia" pitchFamily="-109" charset="0"/>
              </a:rPr>
              <a:t>dept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, because it requires the matching primary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emp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exist. However, the matching foreign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emp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can’t be created until the matching primary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dept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exists.</a:t>
            </a:r>
            <a:r>
              <a:rPr lang="en-US" sz="1600" b="1" i="1" dirty="0">
                <a:solidFill>
                  <a:srgbClr val="000000"/>
                </a:solidFill>
                <a:latin typeface="Georgia" pitchFamily="-109" charset="0"/>
              </a:rPr>
              <a:t> An infinite circle of references.</a:t>
            </a:r>
            <a:endParaRPr lang="en-US" sz="1600" i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BBEF-0A10-324E-ACF3-FF731D87A11B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(</a:t>
            </a:r>
            <a:r>
              <a:rPr lang="en-US" sz="1600" dirty="0" err="1">
                <a:latin typeface="Courier New" pitchFamily="-109" charset="0"/>
              </a:rPr>
              <a:t>empno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empfname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empsalary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deptname,bossno</a:t>
            </a:r>
            <a:r>
              <a:rPr lang="en-US" sz="1600" dirty="0">
                <a:latin typeface="Courier New" pitchFamily="-109" charset="0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VALUES (1,'Alice',75000,'Management');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(2,'Ned',45000,'Marketing',1);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(3,'Andrew',25000,'Marketing',2);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(4,'Clare',22000,'Marketing',2);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(5,'Todd',38000,'Accounting',1);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(6,'Nancy',22000,'Accounting',5);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(7,'Brier',43000,'Purchasing',1);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(8,'Sarah',56000,'Purchasing',7);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(9,'Sophie',35000,'Personnel',1);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667500" y="5460734"/>
            <a:ext cx="20066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Order the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INSERTs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to avoid referential integrity problems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79588"/>
            <a:ext cx="7769225" cy="4113212"/>
          </a:xfrm>
        </p:spPr>
        <p:txBody>
          <a:bodyPr/>
          <a:lstStyle/>
          <a:p>
            <a:r>
              <a:rPr lang="en-US" sz="2800" dirty="0"/>
              <a:t>Several Olympic events are team sports (e.g.,  basketball, relays) and some involve a pair of athletes (e.g.,  kayaking, rowing, beach volleyball)</a:t>
            </a:r>
          </a:p>
          <a:p>
            <a:r>
              <a:rPr lang="en-US" sz="2800" dirty="0"/>
              <a:t>A team can have a captain</a:t>
            </a:r>
          </a:p>
          <a:p>
            <a:r>
              <a:rPr lang="en-US" sz="2800" dirty="0"/>
              <a:t>A country has a flag bearer</a:t>
            </a:r>
          </a:p>
          <a:p>
            <a:r>
              <a:rPr lang="en-US" sz="2800" dirty="0"/>
              <a:t>There can be some husband and wife pairs at a games (e.g.,  Jared </a:t>
            </a:r>
            <a:r>
              <a:rPr lang="en-US" sz="2800" dirty="0" err="1"/>
              <a:t>Tallent</a:t>
            </a:r>
            <a:r>
              <a:rPr lang="en-US" sz="2800" dirty="0"/>
              <a:t> and Claire Woods from Australia)</a:t>
            </a:r>
          </a:p>
          <a:p>
            <a:r>
              <a:rPr lang="en-US" sz="2800" dirty="0"/>
              <a:t>Draw a data model to record these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AAC5-E03B-A748-B883-5C4904110545}" type="slidenum">
              <a:rPr lang="en-US"/>
              <a:pPr/>
              <a:t>14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List the salary of each department’s boss.</a:t>
            </a:r>
            <a:endParaRPr lang="en-GB" sz="1600" i="1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empfname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empsalary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</a:t>
            </a:r>
            <a:endParaRPr lang="en-GB" sz="1600" dirty="0">
              <a:latin typeface="Courier New" pitchFamily="-109" charset="0"/>
              <a:ea typeface="Garamond" pitchFamily="-109" charset="0"/>
              <a:cs typeface="Garamond" pitchFamily="-10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	WHERE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IN (SELECT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);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AAC5-E03B-A748-B883-5C4904110545}" type="slidenum">
              <a:rPr lang="en-US"/>
              <a:pPr/>
              <a:t>15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List the salary of each department’s boss.</a:t>
            </a:r>
            <a:endParaRPr lang="en-GB" sz="1600" i="1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empfname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dept.deptname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empsalary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JOIN 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</a:t>
            </a:r>
            <a:endParaRPr lang="en-GB" sz="1600" dirty="0">
              <a:latin typeface="Courier New" pitchFamily="-109" charset="0"/>
              <a:ea typeface="Garamond" pitchFamily="-109" charset="0"/>
              <a:cs typeface="Garamond" pitchFamily="-10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	ON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dept.empno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emp.empno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00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Joining a table with itself</a:t>
            </a:r>
          </a:p>
        </p:txBody>
      </p:sp>
      <p:graphicFrame>
        <p:nvGraphicFramePr>
          <p:cNvPr id="15718" name="Group 358"/>
          <p:cNvGraphicFramePr>
            <a:graphicFrameLocks noGrp="1"/>
          </p:cNvGraphicFramePr>
          <p:nvPr/>
        </p:nvGraphicFramePr>
        <p:xfrm>
          <a:off x="1398588" y="2011363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720" name="Group 360"/>
          <p:cNvGraphicFramePr>
            <a:graphicFrameLocks noGrp="1"/>
          </p:cNvGraphicFramePr>
          <p:nvPr/>
        </p:nvGraphicFramePr>
        <p:xfrm>
          <a:off x="1449388" y="4449763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88406" y="1343968"/>
            <a:ext cx="430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i="1" dirty="0"/>
              <a:t>Find the salary  of Nancy’s boss.</a:t>
            </a:r>
            <a:endParaRPr lang="en-GB" sz="2000" i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0905-A6F2-EE42-86CA-E26778C5D222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15865"/>
            <a:ext cx="8010525" cy="4217988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800" i="1" dirty="0"/>
              <a:t>Find the salary  of Nancy’s boss.</a:t>
            </a:r>
            <a:endParaRPr lang="en-GB" sz="1600" i="1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6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WITH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 err="1">
                <a:latin typeface="Courier New" pitchFamily="-109" charset="0"/>
              </a:rPr>
              <a:t>wrk</a:t>
            </a:r>
            <a:r>
              <a:rPr lang="en-GB" sz="1400" dirty="0">
                <a:latin typeface="Courier New" pitchFamily="-109" charset="0"/>
              </a:rPr>
              <a:t> AS (SELECT * FROM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boss AS (SELECT * FROM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dirty="0" err="1">
                <a:latin typeface="Courier New" pitchFamily="-109" charset="0"/>
              </a:rPr>
              <a:t>wrk</a:t>
            </a:r>
            <a:r>
              <a:rPr lang="en-GB" sz="1400" dirty="0">
                <a:latin typeface="Courier New" pitchFamily="-109" charset="0"/>
              </a:rPr>
              <a:t> JOIN  boss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ON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r>
              <a:rPr lang="en-GB" sz="1400" dirty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 = 'Nancy'</a:t>
            </a:r>
            <a:endParaRPr lang="en-GB" sz="1400" dirty="0"/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93999"/>
              </p:ext>
            </p:extLst>
          </p:nvPr>
        </p:nvGraphicFramePr>
        <p:xfrm>
          <a:off x="1066800" y="6183312"/>
          <a:ext cx="6604000" cy="6746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boss.empsalary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Nancy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22000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63281"/>
              </p:ext>
            </p:extLst>
          </p:nvPr>
        </p:nvGraphicFramePr>
        <p:xfrm>
          <a:off x="1066800" y="40767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732982E-6666-1E4C-9EB5-625F45848599}"/>
              </a:ext>
            </a:extLst>
          </p:cNvPr>
          <p:cNvSpPr/>
          <p:nvPr/>
        </p:nvSpPr>
        <p:spPr bwMode="auto">
          <a:xfrm>
            <a:off x="6366293" y="1958840"/>
            <a:ext cx="2104607" cy="956887"/>
          </a:xfrm>
          <a:prstGeom prst="wedgeRoundRectCallout">
            <a:avLst>
              <a:gd name="adj1" fmla="val -162733"/>
              <a:gd name="adj2" fmla="val 35089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Make two copies of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emp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31B-7C64-4647-9F60-BDCE44C67069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82151"/>
            <a:ext cx="7772400" cy="157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i="1" dirty="0"/>
              <a:t>Find the names of employees who earn more than their boss.</a:t>
            </a:r>
            <a:endParaRPr lang="en-GB" sz="1400" i="1" dirty="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WITH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 err="1">
                <a:latin typeface="Courier New" pitchFamily="-109" charset="0"/>
              </a:rPr>
              <a:t>wrk</a:t>
            </a:r>
            <a:r>
              <a:rPr lang="en-GB" sz="1400" dirty="0">
                <a:latin typeface="Courier New" pitchFamily="-109" charset="0"/>
              </a:rPr>
              <a:t> AS (SELECT * FROM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boss AS (SELECT * FROM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dirty="0" err="1">
                <a:latin typeface="Courier New" pitchFamily="-109" charset="0"/>
              </a:rPr>
              <a:t>wrk</a:t>
            </a:r>
            <a:r>
              <a:rPr lang="en-GB" sz="1400" dirty="0">
                <a:latin typeface="Courier New" pitchFamily="-109" charset="0"/>
              </a:rPr>
              <a:t> JOIN  boss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ON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r>
              <a:rPr lang="en-GB" sz="1400" dirty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 &gt;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r>
              <a:rPr lang="en-GB" sz="1400" dirty="0">
                <a:latin typeface="Courier New" pitchFamily="-109" charset="0"/>
              </a:rPr>
              <a:t>;</a:t>
            </a:r>
            <a:endParaRPr lang="en-GB" sz="1400" dirty="0"/>
          </a:p>
        </p:txBody>
      </p:sp>
      <p:graphicFrame>
        <p:nvGraphicFramePr>
          <p:cNvPr id="16910" name="Group 5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4671"/>
              </p:ext>
            </p:extLst>
          </p:nvPr>
        </p:nvGraphicFramePr>
        <p:xfrm>
          <a:off x="1079500" y="4069751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93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55658"/>
              </p:ext>
            </p:extLst>
          </p:nvPr>
        </p:nvGraphicFramePr>
        <p:xfrm>
          <a:off x="1079500" y="6248400"/>
          <a:ext cx="1228725" cy="609600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names of employees in the same department as their boss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1585-1494-114F-B56A-CA1BD487C9DC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An organization chart</a:t>
            </a:r>
          </a:p>
        </p:txBody>
      </p:sp>
      <p:pic>
        <p:nvPicPr>
          <p:cNvPr id="5125" name="Picture 5" descr="FireLite:Books:Data Management:6e:Art PNG:06-org chart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662113" y="2420938"/>
            <a:ext cx="6732587" cy="2825750"/>
          </a:xfrm>
          <a:prstGeom prst="rect">
            <a:avLst/>
          </a:prstGeom>
          <a:noFill/>
        </p:spPr>
      </p:pic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124700" y="5155774"/>
            <a:ext cx="1701800" cy="150262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Every structure for presenting data has an underlying data model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B4E9-82EF-A64D-84BF-B084FA98761C}" type="slidenum">
              <a:rPr lang="en-US"/>
              <a:pPr/>
              <a:t>20</a:t>
            </a:fld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Modeling a 1:1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95375" y="2047875"/>
            <a:ext cx="7769225" cy="4113213"/>
          </a:xfrm>
        </p:spPr>
        <p:txBody>
          <a:bodyPr/>
          <a:lstStyle/>
          <a:p>
            <a:r>
              <a:rPr lang="en-GB"/>
              <a:t>The English monarchy</a:t>
            </a:r>
          </a:p>
        </p:txBody>
      </p:sp>
      <p:pic>
        <p:nvPicPr>
          <p:cNvPr id="17419" name="Picture 11" descr="FireLite:Books:Data Management:6e:Art PNG:06-recursive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451225" y="3124200"/>
            <a:ext cx="3155950" cy="3016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B4E9-82EF-A64D-84BF-B084FA98761C}" type="slidenum">
              <a:rPr lang="en-US"/>
              <a:pPr/>
              <a:t>21</a:t>
            </a:fld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Workbench</a:t>
            </a:r>
          </a:p>
        </p:txBody>
      </p:sp>
      <p:pic>
        <p:nvPicPr>
          <p:cNvPr id="2" name="Picture 1" descr="06-recursive-1-and-1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247900"/>
            <a:ext cx="317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96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3F73-A42C-9045-918E-6D8F4EA53BFC}" type="slidenum">
              <a:rPr lang="en-US"/>
              <a:pPr/>
              <a:t>22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18784" name="Group 352"/>
          <p:cNvGraphicFramePr>
            <a:graphicFrameLocks noGrp="1"/>
          </p:cNvGraphicFramePr>
          <p:nvPr/>
        </p:nvGraphicFramePr>
        <p:xfrm>
          <a:off x="850900" y="2362200"/>
          <a:ext cx="7900988" cy="2682240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monarch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1837/6/20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William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1901/1/22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1910/5/6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EB53-3EAE-074A-B1FA-319EC9ACBF01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Enforcing a 1:1 </a:t>
            </a:r>
            <a:r>
              <a:rPr lang="en-GB"/>
              <a:t>recursive relationship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1:1 recursive relationship means that the foreign key must be unique for its column</a:t>
            </a:r>
          </a:p>
          <a:p>
            <a:pPr lvl="1"/>
            <a:r>
              <a:rPr lang="en-US" dirty="0"/>
              <a:t>There can be only one matching primary key</a:t>
            </a:r>
          </a:p>
          <a:p>
            <a:r>
              <a:rPr lang="en-US" dirty="0"/>
              <a:t>Add a UNIQUE INDEX constraint to the foreign key column</a:t>
            </a:r>
          </a:p>
          <a:p>
            <a:pPr lvl="1"/>
            <a:r>
              <a:rPr lang="en-US" dirty="0"/>
              <a:t>A uniqueness constraint does not prevent the column from  being NULL </a:t>
            </a:r>
          </a:p>
        </p:txBody>
      </p:sp>
    </p:spTree>
    <p:extLst>
      <p:ext uri="{BB962C8B-B14F-4D97-AF65-F5344CB8AC3E}">
        <p14:creationId xmlns:p14="http://schemas.microsoft.com/office/powerpoint/2010/main" val="17928418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EB53-3EAE-074A-B1FA-319EC9ACBF01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Creating the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CREATE TABLE monarch (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montype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VARCHAR(5),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VARCHAR(15)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rgnbeg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DATE,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VARCHAR(15),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PRIMARY KEY(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monname,monnum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UNIQUE INDEX un</a:t>
            </a:r>
            <a:r>
              <a:rPr lang="en-US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iq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_monarch (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</a:t>
            </a:r>
            <a:r>
              <a:rPr lang="en-US" sz="1800" dirty="0">
                <a:latin typeface="Courier New" pitchFamily="-109" charset="0"/>
              </a:rPr>
              <a:t>CONSTRAINT </a:t>
            </a:r>
            <a:r>
              <a:rPr lang="en-US" sz="1800" dirty="0" err="1">
                <a:latin typeface="Courier New" pitchFamily="-109" charset="0"/>
              </a:rPr>
              <a:t>fk_monarch</a:t>
            </a:r>
            <a:r>
              <a:rPr lang="en-US" sz="1800" dirty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 dirty="0">
                <a:latin typeface="Courier New" pitchFamily="-109" charset="0"/>
              </a:rPr>
              <a:t>		FOREIGN KEY (</a:t>
            </a:r>
            <a:r>
              <a:rPr lang="en-US" sz="1800" dirty="0" err="1">
                <a:latin typeface="Courier New" pitchFamily="-109" charset="0"/>
              </a:rPr>
              <a:t>premonname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premonnum</a:t>
            </a:r>
            <a:r>
              <a:rPr lang="en-US" sz="18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 dirty="0">
                <a:latin typeface="Courier New" pitchFamily="-109" charset="0"/>
              </a:rPr>
              <a:t>		REFERENCES monarch(</a:t>
            </a:r>
            <a:r>
              <a:rPr lang="en-US" sz="1800" dirty="0" err="1">
                <a:latin typeface="Courier New" pitchFamily="-109" charset="0"/>
              </a:rPr>
              <a:t>monname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monnum</a:t>
            </a:r>
            <a:r>
              <a:rPr lang="en-US" sz="1800" dirty="0">
                <a:latin typeface="Courier New" pitchFamily="-109" charset="0"/>
              </a:rPr>
              <a:t>)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  <a:endParaRPr lang="en-GB" sz="16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endParaRPr lang="en-GB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8789" y="5135156"/>
            <a:ext cx="1526684" cy="1025932"/>
          </a:xfrm>
          <a:prstGeom prst="wedgeRoundRectCallout">
            <a:avLst>
              <a:gd name="adj1" fmla="val 64469"/>
              <a:gd name="adj2" fmla="val -7464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Enforces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 1:1 recursive relationship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0895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1:1 recursive &amp;1:m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add a foreign key to the same table</a:t>
            </a:r>
          </a:p>
          <a:p>
            <a:r>
              <a:rPr lang="en-US" dirty="0"/>
              <a:t>1:1 recursive</a:t>
            </a:r>
          </a:p>
          <a:p>
            <a:pPr lvl="1"/>
            <a:r>
              <a:rPr lang="en-US" dirty="0"/>
              <a:t>Specify that the foreign key must be unique</a:t>
            </a:r>
          </a:p>
          <a:p>
            <a:r>
              <a:rPr lang="en-US" dirty="0"/>
              <a:t>1:m recursive</a:t>
            </a:r>
          </a:p>
          <a:p>
            <a:pPr lvl="1"/>
            <a:r>
              <a:rPr lang="en-US" dirty="0"/>
              <a:t>No uniqueness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1:1 recursive &amp;1:m 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788128"/>
            <a:ext cx="6915150" cy="4942871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 bwMode="auto">
          <a:xfrm>
            <a:off x="6994659" y="5169430"/>
            <a:ext cx="1587500" cy="584323"/>
          </a:xfrm>
          <a:prstGeom prst="wedgeRoundRectCallout">
            <a:avLst>
              <a:gd name="adj1" fmla="val -160777"/>
              <a:gd name="adj2" fmla="val 15319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Spouse must </a:t>
            </a:r>
            <a:r>
              <a:rPr lang="en-US" sz="1400">
                <a:latin typeface="+mn-lt"/>
              </a:rPr>
              <a:t>be a unique </a:t>
            </a:r>
            <a:r>
              <a:rPr lang="en-US" sz="1400" dirty="0">
                <a:latin typeface="+mn-lt"/>
              </a:rPr>
              <a:t>column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94659" y="5930480"/>
            <a:ext cx="1587500" cy="749362"/>
          </a:xfrm>
          <a:prstGeom prst="wedgeRoundRectCallout">
            <a:avLst>
              <a:gd name="adj1" fmla="val -159763"/>
              <a:gd name="adj2" fmla="val 4236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Multiple people can have same father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18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E7EA-897C-C749-A38D-09383213D6A4}" type="slidenum">
              <a:rPr lang="en-US"/>
              <a:pPr/>
              <a:t>27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(</a:t>
            </a:r>
            <a:r>
              <a:rPr lang="en-US" sz="1400" dirty="0" err="1">
                <a:latin typeface="Courier New" pitchFamily="-109" charset="0"/>
              </a:rPr>
              <a:t>montype,monname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monnum,rgnbeg</a:t>
            </a:r>
            <a:r>
              <a:rPr lang="en-US" sz="14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VALUES ('King','William','IV','1830-06-26');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('Queen','Victoria','I','1837-06-20','William','IV');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('King','Edward','VII','1901-01-22','Victoria','I');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('King','George','V','1910-05-06','Edward','VII');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('King','Edward','VIII','1936-01-20','George','V');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('King','George','VI','1936-12-11','Edward','VIII');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('Queen','Elizabeth','II','1952-02-06','George','VI');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database to record details of all Olympic cities</a:t>
            </a:r>
          </a:p>
          <a:p>
            <a:pPr lvl="1"/>
            <a:r>
              <a:rPr lang="en-US" dirty="0"/>
              <a:t>Recognize that a city can host an Olympics more than once, though a particular Olympics is in only one city at a time</a:t>
            </a:r>
          </a:p>
          <a:p>
            <a:pPr lvl="1"/>
            <a:r>
              <a:rPr lang="en-US" dirty="0"/>
              <a:t>Recognize that each Olympics has only one predecessor and successor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F4BA-8445-6042-A615-C1BD277E0AC3}" type="slidenum">
              <a:rPr lang="en-US"/>
              <a:pPr/>
              <a:t>29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/>
              <a:t>Who preceded Elizabeth II?</a:t>
            </a:r>
            <a:endParaRPr lang="en-GB" sz="1600"/>
          </a:p>
          <a:p>
            <a:pPr>
              <a:buFontTx/>
              <a:buNone/>
            </a:pPr>
            <a:endParaRPr lang="en-GB" sz="1600"/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SELECT premonname, premonnum FROM monarch</a:t>
            </a:r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	WHERE monname = 'Elizabeth' and monnum = 'II</a:t>
            </a:r>
            <a:r>
              <a:rPr lang="en-GB" sz="2000">
                <a:latin typeface="Courier New" pitchFamily="-109" charset="0"/>
              </a:rPr>
              <a:t>'</a:t>
            </a: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;</a:t>
            </a:r>
          </a:p>
          <a:p>
            <a:pPr>
              <a:buFontTx/>
              <a:buNone/>
            </a:pPr>
            <a:endParaRPr lang="en-GB" sz="1600"/>
          </a:p>
        </p:txBody>
      </p:sp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1930400" y="3721100"/>
          <a:ext cx="2667000" cy="6604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D216-59EB-6440-97B1-6DC4E79C98DF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1:1 relationship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4416425"/>
            <a:ext cx="6854825" cy="1819275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1:1 relationship is labeled</a:t>
            </a:r>
          </a:p>
          <a:p>
            <a:pPr lvl="1"/>
            <a:r>
              <a:rPr lang="en-GB" sz="2400"/>
              <a:t>A relationship descriptor</a:t>
            </a:r>
          </a:p>
          <a:p>
            <a:r>
              <a:rPr lang="en-GB" sz="2800"/>
              <a:t>Obvious relationships are not labeled</a:t>
            </a:r>
          </a:p>
        </p:txBody>
      </p:sp>
      <p:pic>
        <p:nvPicPr>
          <p:cNvPr id="6173" name="Picture 29" descr="FireLite:Books:Data Management:6e:Art PNG:06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644775" y="2239963"/>
            <a:ext cx="4768850" cy="18653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4500" y="6400800"/>
            <a:ext cx="914400" cy="457200"/>
          </a:xfrm>
        </p:spPr>
        <p:txBody>
          <a:bodyPr/>
          <a:lstStyle/>
          <a:p>
            <a:fld id="{FEFEEFAD-C90A-A44E-91DB-E03362E9B873}" type="slidenum">
              <a:rPr lang="en-US"/>
              <a:pPr/>
              <a:t>30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00130"/>
            <a:ext cx="7769225" cy="4113212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i="1" dirty="0"/>
              <a:t>Was Elizabeth II's predecessor a king or queen?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endParaRPr lang="en-GB" sz="1800" dirty="0"/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WITH</a:t>
            </a:r>
          </a:p>
          <a:p>
            <a:pPr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cur AS (SELECT * FROM monarch)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pre AS (SELECT * FROM monarch),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pre.montype</a:t>
            </a:r>
            <a:r>
              <a:rPr lang="en-GB" sz="1800" dirty="0">
                <a:latin typeface="Courier New" pitchFamily="-109" charset="0"/>
              </a:rPr>
              <a:t> FROM cur </a:t>
            </a:r>
            <a:r>
              <a:rPr lang="en-GB" sz="1800">
                <a:latin typeface="Courier New" pitchFamily="-109" charset="0"/>
              </a:rPr>
              <a:t>JOIN pre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ON </a:t>
            </a:r>
            <a:r>
              <a:rPr lang="en-GB" sz="1800" dirty="0" err="1">
                <a:latin typeface="Courier New" pitchFamily="-109" charset="0"/>
              </a:rPr>
              <a:t>cur.premonname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pre.monname</a:t>
            </a:r>
            <a:r>
              <a:rPr lang="en-GB" sz="1800" dirty="0">
                <a:latin typeface="Courier New" pitchFamily="-109" charset="0"/>
              </a:rPr>
              <a:t> AND </a:t>
            </a:r>
            <a:r>
              <a:rPr lang="en-GB" sz="1800" dirty="0" err="1">
                <a:latin typeface="Courier New" pitchFamily="-109" charset="0"/>
              </a:rPr>
              <a:t>cur.premonnum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pre.monnum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cur.monname</a:t>
            </a:r>
            <a:r>
              <a:rPr lang="en-GB" sz="1800" dirty="0">
                <a:latin typeface="Courier New" pitchFamily="-109" charset="0"/>
              </a:rPr>
              <a:t> = 'Elizabeth'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AND </a:t>
            </a:r>
            <a:r>
              <a:rPr lang="en-GB" sz="1800" dirty="0" err="1">
                <a:latin typeface="Courier New" pitchFamily="-109" charset="0"/>
              </a:rPr>
              <a:t>cur.monnum</a:t>
            </a:r>
            <a:r>
              <a:rPr lang="en-GB" sz="1800" dirty="0">
                <a:latin typeface="Courier New" pitchFamily="-109" charset="0"/>
              </a:rPr>
              <a:t> = 'II';</a:t>
            </a:r>
          </a:p>
        </p:txBody>
      </p:sp>
      <p:graphicFrame>
        <p:nvGraphicFramePr>
          <p:cNvPr id="2153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04325"/>
              </p:ext>
            </p:extLst>
          </p:nvPr>
        </p:nvGraphicFramePr>
        <p:xfrm>
          <a:off x="1066800" y="4988800"/>
          <a:ext cx="1016000" cy="61118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42896"/>
              </p:ext>
            </p:extLst>
          </p:nvPr>
        </p:nvGraphicFramePr>
        <p:xfrm>
          <a:off x="0" y="5753114"/>
          <a:ext cx="4571999" cy="8839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cur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42266"/>
              </p:ext>
            </p:extLst>
          </p:nvPr>
        </p:nvGraphicFramePr>
        <p:xfrm>
          <a:off x="4571999" y="5753114"/>
          <a:ext cx="4571999" cy="8839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1041-B043-314A-B5F8-BAEFF1A96BAB}" type="slidenum">
              <a:rPr lang="en-US"/>
              <a:pPr/>
              <a:t>31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</a:tabLst>
            </a:pPr>
            <a:r>
              <a:rPr lang="en-GB" sz="1800" i="1"/>
              <a:t>List the kings and queens of England in ascending chronological order.</a:t>
            </a: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SELECT montype, monname, monnum, rgnbeg</a:t>
            </a:r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	FROM monarch ORDER BY rgnbeg;</a:t>
            </a:r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</p:txBody>
      </p:sp>
      <p:graphicFrame>
        <p:nvGraphicFramePr>
          <p:cNvPr id="22695" name="Group 167"/>
          <p:cNvGraphicFramePr>
            <a:graphicFrameLocks noGrp="1"/>
          </p:cNvGraphicFramePr>
          <p:nvPr/>
        </p:nvGraphicFramePr>
        <p:xfrm>
          <a:off x="1714500" y="3302000"/>
          <a:ext cx="5803900" cy="2413003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monnum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rgnbeg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Victoria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1837-06-20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1901-01-22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1910-05-06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1936-01-20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1936-12-11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Elizabeth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1952-02-06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1041-B043-314A-B5F8-BAEFF1A96BAB}" type="slidenum">
              <a:rPr lang="en-US"/>
              <a:pPr/>
              <a:t>32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</a:tabLst>
            </a:pPr>
            <a:r>
              <a:rPr lang="en-GB" sz="1800" i="1" dirty="0"/>
              <a:t>List the kings and queens of England in ascending chronological order.</a:t>
            </a:r>
            <a:endParaRPr lang="en-GB" sz="1800" dirty="0"/>
          </a:p>
          <a:p>
            <a:pPr>
              <a:buFontTx/>
              <a:buNone/>
              <a:tabLst>
                <a:tab pos="693738" algn="l"/>
              </a:tabLst>
            </a:pPr>
            <a:endParaRPr lang="en-GB" sz="1800" dirty="0"/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montype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monname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monnum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rgnbeg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 dirty="0">
                <a:latin typeface="Courier New" pitchFamily="-109" charset="0"/>
              </a:rPr>
              <a:t>	FROM monarch ORDER BY </a:t>
            </a:r>
            <a:r>
              <a:rPr lang="en-GB" sz="1800" dirty="0" err="1">
                <a:latin typeface="Courier New" pitchFamily="-109" charset="0"/>
              </a:rPr>
              <a:t>rgnbeg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1800" dirty="0"/>
          </a:p>
        </p:txBody>
      </p:sp>
      <p:graphicFrame>
        <p:nvGraphicFramePr>
          <p:cNvPr id="22695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72224"/>
              </p:ext>
            </p:extLst>
          </p:nvPr>
        </p:nvGraphicFramePr>
        <p:xfrm>
          <a:off x="1498600" y="3327400"/>
          <a:ext cx="5803900" cy="2413003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monnum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rgnbeg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Victoria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1837-06-20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1901-01-22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1910-05-06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1936-01-20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1936-12-11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Elizabeth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1952-02-06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162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details of the last three summer Olympics’ cities</a:t>
            </a:r>
          </a:p>
          <a:p>
            <a:r>
              <a:rPr lang="en-US" dirty="0"/>
              <a:t>Use SQL to determine which city was the host </a:t>
            </a:r>
            <a:r>
              <a:rPr lang="en-US"/>
              <a:t>before London in 2008.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612-D2C8-F947-827C-7E5FDF8C0BBA}" type="slidenum">
              <a:rPr lang="en-US"/>
              <a:pPr/>
              <a:t>34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457200"/>
            <a:ext cx="8045450" cy="889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Bill of materials problem</a:t>
            </a:r>
          </a:p>
          <a:p>
            <a:r>
              <a:rPr lang="en-GB"/>
              <a:t>A product can appear as part of many other products and can be made up of many products</a:t>
            </a:r>
          </a:p>
        </p:txBody>
      </p:sp>
      <p:pic>
        <p:nvPicPr>
          <p:cNvPr id="23597" name="Picture 45" descr="FireLite:Books:Data Management:6e:Art PNG:06-recursive-m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273425" y="3879850"/>
            <a:ext cx="3511550" cy="2636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612-D2C8-F947-827C-7E5FDF8C0BBA}" type="slidenum">
              <a:rPr lang="en-US"/>
              <a:pPr/>
              <a:t>35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457200"/>
            <a:ext cx="8045450" cy="889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pic>
        <p:nvPicPr>
          <p:cNvPr id="3" name="Picture 2" descr="06-recursive-m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476500"/>
            <a:ext cx="4064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506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B696-1957-1F4F-A629-56AAF68D29E5}" type="slidenum">
              <a:rPr lang="en-US"/>
              <a:pPr/>
              <a:t>36</a:t>
            </a:fld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24974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04216"/>
              </p:ext>
            </p:extLst>
          </p:nvPr>
        </p:nvGraphicFramePr>
        <p:xfrm>
          <a:off x="876300" y="2133600"/>
          <a:ext cx="5029200" cy="268224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product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proddesc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prodcost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Animal photography kit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 case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70-210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28-85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Photographer’s vest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Lens cleaning cloth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1.25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Tripod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16 GB  SDHC memory card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977" name="Group 401"/>
          <p:cNvGraphicFramePr>
            <a:graphicFrameLocks noGrp="1"/>
          </p:cNvGraphicFramePr>
          <p:nvPr/>
        </p:nvGraphicFramePr>
        <p:xfrm>
          <a:off x="6426200" y="2133600"/>
          <a:ext cx="2381250" cy="24384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assembly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quantity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subprodid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915-F714-9449-849D-ED8F8C573FEA}" type="slidenum">
              <a:rPr lang="en-US"/>
              <a:pPr/>
              <a:t>37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product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proddesc		VARCHAR(30),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prodcost	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prodprice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KEY(prodid));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assembly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quantity		INTEGER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subprodid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KEY(prodid, subprodid),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</a:t>
            </a:r>
            <a:r>
              <a:rPr lang="en-US" sz="1600">
                <a:latin typeface="Courier New" pitchFamily="-109" charset="0"/>
              </a:rPr>
              <a:t>CONSTRAINT fk_assembly_product FOREIGN KEY(prodid)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product(prodid),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CONSTRAINT fk_assembly_subproduct FOREIGN KEY(subprodid)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 (prodid));</a:t>
            </a: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 round-robin tournament, each contestant meets all other contestants in turn</a:t>
            </a:r>
          </a:p>
          <a:p>
            <a:r>
              <a:rPr lang="en-US" sz="2800" dirty="0"/>
              <a:t>In the Olympics, it is common for an event with a large pool of contestants to be broken into groups, with a round-robin tournament in each group to determine who advances from the group to the next level</a:t>
            </a:r>
          </a:p>
          <a:p>
            <a:r>
              <a:rPr lang="en-US" sz="2800" dirty="0"/>
              <a:t>Design a data model to record details of a round-robin competition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6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3231-E3EA-9142-9B54-EB26CFFEE9C4}" type="slidenum">
              <a:rPr lang="en-US"/>
              <a:pPr/>
              <a:t>39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19510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List the product identifier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subprodid</a:t>
            </a:r>
            <a:r>
              <a:rPr lang="en-GB" sz="1800" dirty="0">
                <a:latin typeface="Courier New" pitchFamily="-109" charset="0"/>
              </a:rPr>
              <a:t> FROM product JOIN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ON 	</a:t>
            </a:r>
            <a:r>
              <a:rPr lang="en-GB" sz="1800" dirty="0" err="1">
                <a:latin typeface="Courier New" pitchFamily="-109" charset="0"/>
              </a:rPr>
              <a:t>product.prodid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assembly.prodid</a:t>
            </a:r>
            <a:r>
              <a:rPr lang="en-GB" sz="18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sz="1800">
                <a:latin typeface="Courier New" pitchFamily="-109" charset="0"/>
              </a:rPr>
              <a:t>   WHERE </a:t>
            </a:r>
            <a:r>
              <a:rPr lang="en-GB" sz="1800" dirty="0" err="1">
                <a:latin typeface="Courier New" pitchFamily="-109" charset="0"/>
              </a:rPr>
              <a:t>proddesc</a:t>
            </a:r>
            <a:r>
              <a:rPr lang="en-GB" sz="1800" dirty="0">
                <a:latin typeface="Courier New" pitchFamily="-109" charset="0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6693" name="Group 69"/>
          <p:cNvGraphicFramePr>
            <a:graphicFrameLocks noGrp="1"/>
          </p:cNvGraphicFramePr>
          <p:nvPr/>
        </p:nvGraphicFramePr>
        <p:xfrm>
          <a:off x="1943100" y="3695700"/>
          <a:ext cx="1117600" cy="306705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subprodid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a relationship</a:t>
            </a:r>
            <a:br>
              <a:rPr lang="en-US" dirty="0"/>
            </a:br>
            <a:r>
              <a:rPr lang="en-US" sz="2800" i="1" dirty="0"/>
              <a:t>Workbench Preferences &gt; Diagram</a:t>
            </a:r>
          </a:p>
        </p:txBody>
      </p:sp>
      <p:pic>
        <p:nvPicPr>
          <p:cNvPr id="5" name="Content Placeholder 4" descr="temp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2" r="-25002"/>
          <a:stretch>
            <a:fillRect/>
          </a:stretch>
        </p:blipFill>
        <p:spPr>
          <a:xfrm>
            <a:off x="1265238" y="2135188"/>
            <a:ext cx="8440899" cy="44688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1181100" y="5105400"/>
            <a:ext cx="1016000" cy="825500"/>
          </a:xfrm>
          <a:prstGeom prst="wedgeRectCallout">
            <a:avLst>
              <a:gd name="adj1" fmla="val 116707"/>
              <a:gd name="adj2" fmla="val 2206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Turn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off </a:t>
            </a:r>
            <a:r>
              <a:rPr lang="en-US" sz="1400" dirty="0">
                <a:latin typeface="+mn-lt"/>
              </a:rPr>
              <a:t>hide captions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1264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ECE2-B105-C44E-8BA5-BD2DC489C8AD}" type="slidenum">
              <a:rPr lang="en-US"/>
              <a:pPr/>
              <a:t>40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74838"/>
            <a:ext cx="8502650" cy="2217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	List the product description and cost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proddesc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prodcost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  (</a:t>
            </a:r>
            <a:r>
              <a:rPr lang="en-GB" sz="1600" dirty="0">
                <a:latin typeface="Courier New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</a:rPr>
              <a:t>subprodid</a:t>
            </a:r>
            <a:r>
              <a:rPr lang="en-GB" sz="1600" dirty="0">
                <a:latin typeface="Courier New" pitchFamily="-109" charset="0"/>
              </a:rPr>
              <a:t> FROM product JOIN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      ON </a:t>
            </a:r>
            <a:r>
              <a:rPr lang="en-GB" sz="1600" dirty="0" err="1">
                <a:latin typeface="Courier New" pitchFamily="-109" charset="0"/>
              </a:rPr>
              <a:t>proddesc</a:t>
            </a:r>
            <a:r>
              <a:rPr lang="en-GB" sz="1600" dirty="0">
                <a:latin typeface="Courier New" pitchFamily="-109" charset="0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 	      WHERE </a:t>
            </a:r>
            <a:r>
              <a:rPr lang="en-GB" sz="1600" dirty="0" err="1">
                <a:latin typeface="Courier New" pitchFamily="-109" charset="0"/>
              </a:rPr>
              <a:t>product.prodid</a:t>
            </a:r>
            <a:r>
              <a:rPr lang="en-GB" sz="1600" dirty="0">
                <a:latin typeface="Courier New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</a:rPr>
              <a:t>assembly.prodid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endParaRPr lang="en-GB" sz="18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7748" name="Group 100"/>
          <p:cNvGraphicFramePr>
            <a:graphicFrameLocks noGrp="1"/>
          </p:cNvGraphicFramePr>
          <p:nvPr/>
        </p:nvGraphicFramePr>
        <p:xfrm>
          <a:off x="1778000" y="4208463"/>
          <a:ext cx="3873500" cy="2494915"/>
        </p:xfrm>
        <a:graphic>
          <a:graphicData uri="http://schemas.openxmlformats.org/drawingml/2006/table">
            <a:tbl>
              <a:tblPr/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proddesc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prodcost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70-210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28-85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Photographer’s vest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Lens cleaning cloth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Tripod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 GB  SDHC memory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 following situations</a:t>
            </a:r>
          </a:p>
          <a:p>
            <a:pPr lvl="1"/>
            <a:r>
              <a:rPr lang="en-US" dirty="0"/>
              <a:t>Friendship</a:t>
            </a:r>
          </a:p>
          <a:p>
            <a:pPr lvl="1"/>
            <a:r>
              <a:rPr lang="en-US" dirty="0"/>
              <a:t>Course prerequisites</a:t>
            </a:r>
          </a:p>
          <a:p>
            <a:pPr lvl="1"/>
            <a:r>
              <a:rPr lang="en-US" dirty="0"/>
              <a:t>A matrix organization where a person can report to </a:t>
            </a:r>
            <a:r>
              <a:rPr lang="en-US"/>
              <a:t>multiple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4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data in the round-robin database for the 2012 Football (Soccer) competition for Group A, with </a:t>
            </a:r>
            <a:r>
              <a:rPr lang="en-US"/>
              <a:t>four teams</a:t>
            </a:r>
            <a:endParaRPr lang="en-US" dirty="0"/>
          </a:p>
          <a:p>
            <a:r>
              <a:rPr lang="en-US" dirty="0"/>
              <a:t>See </a:t>
            </a:r>
            <a:r>
              <a:rPr lang="en-US" sz="1800" dirty="0">
                <a:hlinkClick r:id="rId2"/>
              </a:rPr>
              <a:t>http://www.london2012.com/football/schedule-and-results/</a:t>
            </a:r>
            <a:endParaRPr lang="en-US" sz="1800" dirty="0"/>
          </a:p>
          <a:p>
            <a:r>
              <a:rPr lang="en-US" dirty="0"/>
              <a:t>How many ties were there in Group A?</a:t>
            </a:r>
          </a:p>
          <a:p>
            <a:pPr lvl="1"/>
            <a:r>
              <a:rPr lang="en-US" dirty="0"/>
              <a:t>Use the ISO two-character country code to identify countries </a:t>
            </a:r>
          </a:p>
          <a:p>
            <a:pPr lvl="2"/>
            <a:r>
              <a:rPr lang="en-US" sz="1600" dirty="0">
                <a:hlinkClick r:id="rId3"/>
              </a:rPr>
              <a:t>http://</a:t>
            </a:r>
            <a:r>
              <a:rPr lang="en-US" sz="1600" dirty="0" err="1">
                <a:hlinkClick r:id="rId3"/>
              </a:rPr>
              <a:t>en.wikipedia.org</a:t>
            </a:r>
            <a:r>
              <a:rPr lang="en-US" sz="1600" dirty="0">
                <a:hlinkClick r:id="rId3"/>
              </a:rPr>
              <a:t>/wiki/ISO_3166-1_alpha-2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hlinkClick r:id="rId3"/>
              </a:rPr>
              <a:t>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FBC0-ED9A-4240-9D88-787E7F036ADB}" type="slidenum">
              <a:rPr lang="en-US"/>
              <a:pPr/>
              <a:t>44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Introduced</a:t>
            </a:r>
          </a:p>
          <a:p>
            <a:pPr lvl="1"/>
            <a:r>
              <a:rPr lang="en-US"/>
              <a:t>Recursive relationship</a:t>
            </a:r>
          </a:p>
          <a:p>
            <a:pPr lvl="1"/>
            <a:r>
              <a:rPr lang="en-US"/>
              <a:t>Self-referential constraint</a:t>
            </a:r>
          </a:p>
          <a:p>
            <a:pPr lvl="1"/>
            <a:r>
              <a:rPr lang="en-US"/>
              <a:t>Self-join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18" r="-29218"/>
          <a:stretch>
            <a:fillRect/>
          </a:stretch>
        </p:blipFill>
        <p:spPr>
          <a:xfrm>
            <a:off x="1079500" y="1931988"/>
            <a:ext cx="7789863" cy="41132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a relationship</a:t>
            </a:r>
            <a:br>
              <a:rPr lang="en-US" dirty="0"/>
            </a:br>
            <a:r>
              <a:rPr lang="en-US" sz="2800" i="1" dirty="0"/>
              <a:t>Edit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1003300" y="3378200"/>
            <a:ext cx="1016000" cy="1422400"/>
          </a:xfrm>
          <a:prstGeom prst="wedgeRectCallout">
            <a:avLst>
              <a:gd name="adj1" fmla="val 142957"/>
              <a:gd name="adj2" fmla="val 730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Enter</a:t>
            </a:r>
            <a:r>
              <a:rPr lang="en-US" sz="1400" dirty="0">
                <a:latin typeface="+mn-lt"/>
              </a:rPr>
              <a:t> caption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blank an unwanted captions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7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76-25C8-394B-A8C0-684CE574F48F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recursive relationship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763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A recursive relationship relates an entity to itself</a:t>
            </a:r>
          </a:p>
          <a:p>
            <a:r>
              <a:rPr lang="en-GB"/>
              <a:t>Label recursive relationships</a:t>
            </a:r>
          </a:p>
        </p:txBody>
      </p:sp>
      <p:pic>
        <p:nvPicPr>
          <p:cNvPr id="7248" name="Picture 80" descr="FireLite:Books:Data Management:5e:Art:Slides art:6-recursive 1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208213" y="4410075"/>
            <a:ext cx="5640387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2501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76-25C8-394B-A8C0-684CE574F48F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MySQL Workbench</a:t>
            </a:r>
          </a:p>
        </p:txBody>
      </p:sp>
      <p:pic>
        <p:nvPicPr>
          <p:cNvPr id="3" name="Picture 2" descr="06-recursive-1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946400"/>
            <a:ext cx="6337300" cy="222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8DAD-1B63-4A4B-AC40-96B4B97F03C2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1:1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505325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Usual rules apply</a:t>
            </a:r>
          </a:p>
          <a:p>
            <a:r>
              <a:rPr lang="en-GB" dirty="0"/>
              <a:t>Where do you put the foreign key?</a:t>
            </a:r>
          </a:p>
          <a:p>
            <a:pPr lvl="1"/>
            <a:r>
              <a:rPr lang="en-GB" dirty="0">
                <a:latin typeface="Courier New" pitchFamily="-109" charset="0"/>
              </a:rPr>
              <a:t>DEPT</a:t>
            </a:r>
          </a:p>
          <a:p>
            <a:pPr lvl="1"/>
            <a:r>
              <a:rPr lang="en-GB" dirty="0">
                <a:latin typeface="Courier New" pitchFamily="-109" charset="0"/>
              </a:rPr>
              <a:t>EMP</a:t>
            </a:r>
            <a:endParaRPr lang="en-GB" dirty="0"/>
          </a:p>
          <a:p>
            <a:r>
              <a:rPr lang="en-GB" dirty="0"/>
              <a:t>What is mandatory?</a:t>
            </a:r>
          </a:p>
          <a:p>
            <a:pPr lvl="1"/>
            <a:r>
              <a:rPr lang="en-GB" dirty="0"/>
              <a:t>A department must have a boss?</a:t>
            </a:r>
          </a:p>
          <a:p>
            <a:pPr lvl="1"/>
            <a:r>
              <a:rPr lang="en-GB" dirty="0"/>
              <a:t>An employee must be a boss?</a:t>
            </a:r>
          </a:p>
          <a:p>
            <a:r>
              <a:rPr lang="en-GB" dirty="0"/>
              <a:t>Opt for </a:t>
            </a:r>
            <a:r>
              <a:rPr lang="en-GB"/>
              <a:t>the entity with the mandate</a:t>
            </a:r>
            <a:endParaRPr lang="en-GB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CC92-5FBE-134D-B864-1043F8DD49E9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recursive relationship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Usual rules</a:t>
            </a:r>
          </a:p>
          <a:p>
            <a:r>
              <a:rPr lang="en-GB"/>
              <a:t>1:m</a:t>
            </a:r>
          </a:p>
          <a:p>
            <a:pPr lvl="1"/>
            <a:r>
              <a:rPr lang="en-GB"/>
              <a:t>The entity gets an additional column for the foreign key</a:t>
            </a:r>
          </a:p>
          <a:p>
            <a:pPr lvl="1"/>
            <a:r>
              <a:rPr lang="en-GB"/>
              <a:t>Need a name different from the primary key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01">
  <a:themeElements>
    <a:clrScheme name="chapt01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chapt01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VST:Books:Data Management:4e:slides 4e:chapt01.ppt</Template>
  <TotalTime>1880256</TotalTime>
  <Pages>24</Pages>
  <Words>1755</Words>
  <Application>Microsoft Macintosh PowerPoint</Application>
  <PresentationFormat>Letter Paper (8.5x11 in)</PresentationFormat>
  <Paragraphs>918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Garamond</vt:lpstr>
      <vt:lpstr>Georgia</vt:lpstr>
      <vt:lpstr>Osaka</vt:lpstr>
      <vt:lpstr>Times New Roman</vt:lpstr>
      <vt:lpstr>Trebuchet MS</vt:lpstr>
      <vt:lpstr>Wingdings</vt:lpstr>
      <vt:lpstr>chapt01</vt:lpstr>
      <vt:lpstr>One-to-One and Recursive Relationships</vt:lpstr>
      <vt:lpstr>An organization chart</vt:lpstr>
      <vt:lpstr>Modeling a 1:1 relationship</vt:lpstr>
      <vt:lpstr>Labeling a relationship Workbench Preferences &gt; Diagram</vt:lpstr>
      <vt:lpstr>Labeling a relationship Edit Relationship</vt:lpstr>
      <vt:lpstr>Modeling a recursive relationship</vt:lpstr>
      <vt:lpstr>MySQL Workbench</vt:lpstr>
      <vt:lpstr>Mapping a 1:1 relationship</vt:lpstr>
      <vt:lpstr>Mapping a recursive relationship</vt:lpstr>
      <vt:lpstr>Results of the mapping</vt:lpstr>
      <vt:lpstr>Creating the tables</vt:lpstr>
      <vt:lpstr>Inserting rows</vt:lpstr>
      <vt:lpstr>Exercise</vt:lpstr>
      <vt:lpstr>Querying a 1:1 relationship</vt:lpstr>
      <vt:lpstr>Querying a 1:1 relationship</vt:lpstr>
      <vt:lpstr>Joining a table with itself</vt:lpstr>
      <vt:lpstr>Querying a recursive relationship</vt:lpstr>
      <vt:lpstr>Querying a recursive relationship</vt:lpstr>
      <vt:lpstr>Exercise</vt:lpstr>
      <vt:lpstr>Modeling a 1:1  recursive relationship</vt:lpstr>
      <vt:lpstr>MySQL Workbench</vt:lpstr>
      <vt:lpstr>Mapping a 1:1  recursive relationship</vt:lpstr>
      <vt:lpstr>Enforcing a 1:1 recursive relationship</vt:lpstr>
      <vt:lpstr>Creating the table</vt:lpstr>
      <vt:lpstr>Mapping 1:1 recursive &amp;1:m recursive</vt:lpstr>
      <vt:lpstr>Mapping 1:1 recursive &amp;1:m recursive</vt:lpstr>
      <vt:lpstr>Inserting rows</vt:lpstr>
      <vt:lpstr>Exercise</vt:lpstr>
      <vt:lpstr>Querying a 1:1  recursive relationship</vt:lpstr>
      <vt:lpstr>Querying a 1:1  recursive relationship</vt:lpstr>
      <vt:lpstr>Querying a 1:1  recursive relationship</vt:lpstr>
      <vt:lpstr>Querying a 1:1  recursive relationship</vt:lpstr>
      <vt:lpstr>Exercise</vt:lpstr>
      <vt:lpstr>Modeling an m:m  recursive relationship</vt:lpstr>
      <vt:lpstr>Modeling an m:m  recursive relationship</vt:lpstr>
      <vt:lpstr>Mapping an m:m  recursive relationship</vt:lpstr>
      <vt:lpstr>Creating the tables</vt:lpstr>
      <vt:lpstr>Exercise</vt:lpstr>
      <vt:lpstr>Querying an m:m  recursive relationship</vt:lpstr>
      <vt:lpstr>Querying an m:m  recursive relationship</vt:lpstr>
      <vt:lpstr>Exercises</vt:lpstr>
      <vt:lpstr>Exercise</vt:lpstr>
      <vt:lpstr>Exercise</vt:lpstr>
      <vt:lpstr>Conclusion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One-and-one and recursive relationships</dc:title>
  <dc:subject/>
  <dc:creator>Richard T. Watson</dc:creator>
  <cp:keywords/>
  <dc:description/>
  <cp:lastModifiedBy>Richard T Watson</cp:lastModifiedBy>
  <cp:revision>255</cp:revision>
  <cp:lastPrinted>1996-09-23T11:11:46Z</cp:lastPrinted>
  <dcterms:created xsi:type="dcterms:W3CDTF">2010-09-13T11:49:24Z</dcterms:created>
  <dcterms:modified xsi:type="dcterms:W3CDTF">2018-06-03T19:15:36Z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