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90" r:id="rId3"/>
    <p:sldId id="291" r:id="rId4"/>
    <p:sldId id="292" r:id="rId5"/>
    <p:sldId id="307" r:id="rId6"/>
    <p:sldId id="303" r:id="rId7"/>
    <p:sldId id="310" r:id="rId8"/>
    <p:sldId id="309" r:id="rId9"/>
    <p:sldId id="31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4" r:id="rId18"/>
    <p:sldId id="300" r:id="rId19"/>
    <p:sldId id="301" r:id="rId20"/>
    <p:sldId id="302" r:id="rId21"/>
    <p:sldId id="312" r:id="rId22"/>
    <p:sldId id="315" r:id="rId23"/>
    <p:sldId id="316" r:id="rId24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63" autoAdjust="0"/>
    <p:restoredTop sz="90929"/>
  </p:normalViewPr>
  <p:slideViewPr>
    <p:cSldViewPr>
      <p:cViewPr>
        <p:scale>
          <a:sx n="100" d="100"/>
          <a:sy n="100" d="100"/>
        </p:scale>
        <p:origin x="-52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05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050512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70C419CF-318C-6E43-90D6-F7E4A1B35D40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81928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81929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81930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50EFA75-7249-F041-9983-57E2CF215C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EEF267-4108-3045-B3DD-151FF4096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DB3ED8-7C4D-6A41-85E8-012AA882B7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5D571C7-F34A-CB41-BA38-B8A50AD2B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3322FF-AC00-A74C-9283-83D9DEB5C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95A9D54-13D2-8D4C-9627-E33328868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241B45-5E18-C243-B508-60C3A5AC41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81D9C5-C3E2-304B-AC06-A092856B7A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E263746-E57F-B943-8D31-E3FBF8A153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4D2A1F9-86C1-7C48-90A2-1DC33A1DDA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808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00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FCF2CA08-C436-E04B-AA0E-C6CD400E212E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0903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809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NUL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NU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NUL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NUL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NUL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NUL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Normalization and Other Data </a:t>
            </a:r>
            <a:r>
              <a:rPr lang="en-GB" dirty="0" smtClean="0"/>
              <a:t>Modeling </a:t>
            </a:r>
            <a:r>
              <a:rPr lang="en-GB" dirty="0"/>
              <a:t>Methods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83058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 dirty="0"/>
              <a:t>There are many paths to the top of the mountain but the view is always the same</a:t>
            </a:r>
            <a:endParaRPr lang="en-GB" dirty="0"/>
          </a:p>
          <a:p>
            <a:pPr marL="342900" indent="-342900"/>
            <a:r>
              <a:rPr lang="en-GB" dirty="0"/>
              <a:t>Chinese proverb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First normal form (1NF)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All rows must have the same number of columns</a:t>
            </a:r>
          </a:p>
          <a:p>
            <a:r>
              <a:rPr lang="en-GB"/>
              <a:t>Single valued attributes only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Second normal form (2NF)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/>
              <a:t>Violated when a nonkey column is a fact about part of the primary key</a:t>
            </a:r>
          </a:p>
          <a:p>
            <a:r>
              <a:rPr lang="en-GB" sz="2400"/>
              <a:t>A column is not fully functionally dependent on the primary key</a:t>
            </a:r>
          </a:p>
          <a:p>
            <a:pPr lvl="1"/>
            <a:r>
              <a:rPr lang="en-GB" sz="2000">
                <a:latin typeface="Courier New" pitchFamily="-109" charset="0"/>
              </a:rPr>
              <a:t>customer-credit</a:t>
            </a:r>
            <a:r>
              <a:rPr lang="en-GB" sz="2000"/>
              <a:t>  in this case</a:t>
            </a:r>
            <a:endParaRPr lang="en-GB"/>
          </a:p>
        </p:txBody>
      </p:sp>
      <p:graphicFrame>
        <p:nvGraphicFramePr>
          <p:cNvPr id="43205" name="Group 197"/>
          <p:cNvGraphicFramePr>
            <a:graphicFrameLocks noGrp="1"/>
          </p:cNvGraphicFramePr>
          <p:nvPr/>
        </p:nvGraphicFramePr>
        <p:xfrm>
          <a:off x="1524000" y="3810000"/>
          <a:ext cx="4953000" cy="1295400"/>
        </p:xfrm>
        <a:graphic>
          <a:graphicData uri="http://schemas.openxmlformats.org/drawingml/2006/table">
            <a:tbl>
              <a:tblPr/>
              <a:tblGrid>
                <a:gridCol w="865188"/>
                <a:gridCol w="1225550"/>
                <a:gridCol w="1022350"/>
                <a:gridCol w="183991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order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itemno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customerid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quantity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customer-credit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25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OK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679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POOR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3207" name="Picture 199" descr="FireLite:Books:Data Management:6e:Art PNG:08-2NF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8213" y="5486400"/>
            <a:ext cx="4727575" cy="10493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Third normal form (3NF)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Violated when a nonkey column is a fact about another nonkey column</a:t>
            </a:r>
          </a:p>
          <a:p>
            <a:r>
              <a:rPr lang="en-GB"/>
              <a:t>A column is not fully functionally dependent on the primary key</a:t>
            </a:r>
          </a:p>
          <a:p>
            <a:pPr lvl="1"/>
            <a:r>
              <a:rPr lang="en-GB">
                <a:latin typeface="Courier New" pitchFamily="-109" charset="0"/>
              </a:rPr>
              <a:t>exchange rate</a:t>
            </a:r>
            <a:r>
              <a:rPr lang="en-GB"/>
              <a:t> in this case</a:t>
            </a:r>
          </a:p>
        </p:txBody>
      </p:sp>
      <p:graphicFrame>
        <p:nvGraphicFramePr>
          <p:cNvPr id="44146" name="Group 114"/>
          <p:cNvGraphicFramePr>
            <a:graphicFrameLocks noGrp="1"/>
          </p:cNvGraphicFramePr>
          <p:nvPr/>
        </p:nvGraphicFramePr>
        <p:xfrm>
          <a:off x="1371600" y="4800600"/>
          <a:ext cx="3810000" cy="1487488"/>
        </p:xfrm>
        <a:graphic>
          <a:graphicData uri="http://schemas.openxmlformats.org/drawingml/2006/table">
            <a:tbl>
              <a:tblPr/>
              <a:tblGrid>
                <a:gridCol w="1311275"/>
                <a:gridCol w="915988"/>
                <a:gridCol w="1582737"/>
              </a:tblGrid>
              <a:tr h="361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stock code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nation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exchange rate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USA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0.67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AUS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0.46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4147" name="Picture 115" descr="FireLite:Books:Data Management:6e:Art PNG:04-nation-stock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5715000" y="4800600"/>
            <a:ext cx="3200400" cy="16208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Boyce-Codd normal form (BCNF)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Arises when a table</a:t>
            </a:r>
          </a:p>
          <a:p>
            <a:pPr lvl="1"/>
            <a:r>
              <a:rPr lang="en-GB"/>
              <a:t>has multiple candidate keys</a:t>
            </a:r>
          </a:p>
          <a:p>
            <a:pPr lvl="1"/>
            <a:r>
              <a:rPr lang="en-GB"/>
              <a:t>the candidate keys are composite</a:t>
            </a:r>
          </a:p>
          <a:p>
            <a:pPr lvl="1"/>
            <a:r>
              <a:rPr lang="en-GB"/>
              <a:t>the candidate keys overlap</a:t>
            </a:r>
          </a:p>
        </p:txBody>
      </p:sp>
      <p:graphicFrame>
        <p:nvGraphicFramePr>
          <p:cNvPr id="45139" name="Group 83"/>
          <p:cNvGraphicFramePr>
            <a:graphicFrameLocks noGrp="1"/>
          </p:cNvGraphicFramePr>
          <p:nvPr/>
        </p:nvGraphicFramePr>
        <p:xfrm>
          <a:off x="990600" y="4648200"/>
          <a:ext cx="3352800" cy="1219200"/>
        </p:xfrm>
        <a:graphic>
          <a:graphicData uri="http://schemas.openxmlformats.org/drawingml/2006/table">
            <a:tbl>
              <a:tblPr/>
              <a:tblGrid>
                <a:gridCol w="968375"/>
                <a:gridCol w="1109663"/>
                <a:gridCol w="1274762"/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advisor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client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probtype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consultant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Alpha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Marketing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Gomez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Alpha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Production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Raginiski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08-BCN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267200"/>
            <a:ext cx="3825355" cy="22952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Fourth normal form (4NF)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A row should not contain two or more multivalued independent facts</a:t>
            </a:r>
          </a:p>
        </p:txBody>
      </p:sp>
      <p:graphicFrame>
        <p:nvGraphicFramePr>
          <p:cNvPr id="46254" name="Group 174"/>
          <p:cNvGraphicFramePr>
            <a:graphicFrameLocks noGrp="1"/>
          </p:cNvGraphicFramePr>
          <p:nvPr/>
        </p:nvGraphicFramePr>
        <p:xfrm>
          <a:off x="838200" y="4038600"/>
          <a:ext cx="3657600" cy="1828800"/>
        </p:xfrm>
        <a:graphic>
          <a:graphicData uri="http://schemas.openxmlformats.org/drawingml/2006/table">
            <a:tbl>
              <a:tblPr/>
              <a:tblGrid>
                <a:gridCol w="1084263"/>
                <a:gridCol w="846137"/>
                <a:gridCol w="927100"/>
                <a:gridCol w="8001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student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studentid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sport</a:t>
                      </a:r>
                      <a:endParaRPr kumimoji="0" lang="en-US" sz="1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subject</a:t>
                      </a:r>
                      <a:endParaRPr kumimoji="0" lang="en-US" sz="14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…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Football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English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…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Football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Music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…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Tennis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Botany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…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Karate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Botany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…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46256" name="Picture 176" descr="FireLite:Books:Data Management:6e:Art PNG:08-4NF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4800600" y="3733800"/>
            <a:ext cx="4038600" cy="229711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Fifth normal form (5NF)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A table can be reconstructed from other tables</a:t>
            </a:r>
          </a:p>
          <a:p>
            <a:r>
              <a:rPr lang="en-GB" sz="2000"/>
              <a:t>There exists some rule that enables a relation to be inferred</a:t>
            </a:r>
          </a:p>
          <a:p>
            <a:r>
              <a:rPr lang="en-GB" sz="2000"/>
              <a:t>Base case</a:t>
            </a:r>
          </a:p>
          <a:p>
            <a:pPr lvl="1"/>
            <a:r>
              <a:rPr lang="en-GB" sz="1800"/>
              <a:t>Consultants provide skills to one or more firms and firms can use many consultants; a consultant has many skills and a skill can be used by many firms; and a firm can have a need for many skills and the same skill can be required by many firms</a:t>
            </a:r>
          </a:p>
        </p:txBody>
      </p:sp>
      <p:pic>
        <p:nvPicPr>
          <p:cNvPr id="47111" name="Picture 7" descr="FireLite:Books:Data Management:6e:Art PNG:08-5NF-1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111375" y="4191000"/>
            <a:ext cx="4921250" cy="247015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Fifth normal form (5NF)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The rule</a:t>
            </a:r>
          </a:p>
          <a:p>
            <a:pPr lvl="1"/>
            <a:r>
              <a:rPr lang="en-GB" sz="2400"/>
              <a:t>If a consultant has a certain skill (e.g., database) and has a contract with the firm that requires that skill (e.g., IBM), then the consultant advises the firm on that skill (i.e., he advises IBM on database)</a:t>
            </a:r>
          </a:p>
        </p:txBody>
      </p:sp>
      <p:pic>
        <p:nvPicPr>
          <p:cNvPr id="48135" name="Picture 7" descr="FireLite:Books:Data Management:6e:Art PNG:08-5NF-2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209800" y="4038600"/>
            <a:ext cx="4724400" cy="2370138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 key/ normal form (DK/NF)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/>
              <a:t>Key: unique identifier</a:t>
            </a:r>
          </a:p>
          <a:p>
            <a:r>
              <a:rPr lang="en-GB" sz="2800"/>
              <a:t>Constraint: rule governing attribute values</a:t>
            </a:r>
          </a:p>
          <a:p>
            <a:r>
              <a:rPr lang="en-GB" sz="2800"/>
              <a:t>Domain: set of values of the same data type</a:t>
            </a:r>
          </a:p>
          <a:p>
            <a:r>
              <a:rPr lang="en-GB" sz="2800"/>
              <a:t>Every constraint on the relation must be a logical consequence of the domain constraints and the key constraints that apply to the relation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80772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and normalization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is often an easier path to good database design</a:t>
            </a:r>
          </a:p>
          <a:p>
            <a:r>
              <a:rPr lang="en-GB" dirty="0"/>
              <a:t>A high-fidelity data model will be of high normal form</a:t>
            </a:r>
          </a:p>
          <a:p>
            <a:r>
              <a:rPr lang="en-GB" dirty="0"/>
              <a:t>5NF is likely to create the most problems</a:t>
            </a:r>
          </a:p>
          <a:p>
            <a:pPr lvl="1"/>
            <a:r>
              <a:rPr lang="en-GB" dirty="0"/>
              <a:t> Check for special rules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Data </a:t>
            </a:r>
            <a:r>
              <a:rPr lang="en-GB" dirty="0" err="1"/>
              <a:t>modeling</a:t>
            </a:r>
            <a:r>
              <a:rPr lang="en-GB" dirty="0"/>
              <a:t> methods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A widely known model is Chen's entity-relationship (E-R) approach</a:t>
            </a:r>
          </a:p>
          <a:p>
            <a:r>
              <a:rPr lang="en-GB" sz="2800" dirty="0"/>
              <a:t>There is no standard for the E-R method</a:t>
            </a:r>
          </a:p>
          <a:p>
            <a:r>
              <a:rPr lang="en-GB" sz="2800" dirty="0"/>
              <a:t>Nearly all data </a:t>
            </a:r>
            <a:r>
              <a:rPr lang="en-GB" sz="2800" dirty="0" err="1"/>
              <a:t>modeling</a:t>
            </a:r>
            <a:r>
              <a:rPr lang="en-GB" sz="2800" dirty="0"/>
              <a:t> approaches are very similar because they share common concepts</a:t>
            </a:r>
          </a:p>
          <a:p>
            <a:r>
              <a:rPr lang="en-GB" sz="2800" dirty="0"/>
              <a:t>Learning is readily transferable between methods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Normalization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 dirty="0"/>
              <a:t>An alternative database design tool to data </a:t>
            </a:r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A theoretical foundation for the relational model</a:t>
            </a:r>
          </a:p>
          <a:p>
            <a:r>
              <a:rPr lang="en-GB" dirty="0"/>
              <a:t>Application of a series of rules that gradually improve the design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E-R diagram</a:t>
            </a:r>
          </a:p>
        </p:txBody>
      </p:sp>
      <p:pic>
        <p:nvPicPr>
          <p:cNvPr id="51205" name="Picture 5" descr="FireLite:Books:Data Management:6e:Art PNG:08-E-R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990600" y="2209800"/>
            <a:ext cx="7924800" cy="3871913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Representing relationships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66888"/>
            <a:ext cx="7769225" cy="2043112"/>
          </a:xfrm>
        </p:spPr>
        <p:txBody>
          <a:bodyPr/>
          <a:lstStyle/>
          <a:p>
            <a:r>
              <a:rPr lang="en-US"/>
              <a:t>The various dialects are most distinctive in the ways in which relationships are represented</a:t>
            </a:r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6705600" y="4373563"/>
            <a:ext cx="1770063" cy="11938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Georgia" pitchFamily="-109" charset="0"/>
              </a:rPr>
              <a:t>Knowledge is very transferable between dialects</a:t>
            </a:r>
            <a:endParaRPr lang="en-US" sz="1400" b="1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 to think like a data modeler</a:t>
            </a:r>
          </a:p>
          <a:p>
            <a:r>
              <a:rPr lang="en-US"/>
              <a:t>Different dialects and greater precision (e.g., cardinality) come easily once the basics are mastered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Normalization is one approach to data modeling</a:t>
            </a:r>
          </a:p>
          <a:p>
            <a:r>
              <a:rPr lang="en-US"/>
              <a:t>The are multiple representations for data model</a:t>
            </a:r>
          </a:p>
          <a:p>
            <a:r>
              <a:rPr lang="en-US"/>
              <a:t>Learning to model is difficult</a:t>
            </a:r>
          </a:p>
          <a:p>
            <a:r>
              <a:rPr lang="en-US"/>
              <a:t>Learning to represent a model is easy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Functional dependency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A relationship between attributes in an entity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One or more attributes determine the value of another attribute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An identifier functionally determines all the attributes of an entity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stock code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Symbol" pitchFamily="-109" charset="2"/>
              </a:rPr>
              <a:t>→</a:t>
            </a:r>
            <a:r>
              <a:rPr lang="en-GB" sz="2000" dirty="0" smtClean="0"/>
              <a:t> </a:t>
            </a:r>
            <a:r>
              <a:rPr lang="en-GB" sz="2000" dirty="0"/>
              <a:t>firm name, stock price, stock quantity, stock dividend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If we know stock code we know the value of firm name, etc.</a:t>
            </a:r>
          </a:p>
          <a:p>
            <a:pPr>
              <a:lnSpc>
                <a:spcPct val="90000"/>
              </a:lnSpc>
            </a:pPr>
            <a:r>
              <a:rPr lang="en-GB" sz="2400" dirty="0" err="1"/>
              <a:t>Multivalued</a:t>
            </a:r>
            <a:r>
              <a:rPr lang="en-GB" sz="2400" dirty="0"/>
              <a:t> dependency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Formulae</a:t>
            </a:r>
          </a:p>
          <a:p>
            <a:pPr lvl="2">
              <a:lnSpc>
                <a:spcPct val="90000"/>
              </a:lnSpc>
            </a:pPr>
            <a:r>
              <a:rPr lang="en-GB" sz="1800" dirty="0"/>
              <a:t>(stock dividend, stock price)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Symbol" pitchFamily="-109" charset="2"/>
              </a:rPr>
              <a:t>→</a:t>
            </a:r>
            <a:r>
              <a:rPr lang="en-GB" sz="1800" dirty="0" smtClean="0"/>
              <a:t>  </a:t>
            </a:r>
            <a:r>
              <a:rPr lang="en-GB" sz="1800" dirty="0"/>
              <a:t>yield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Full functional dependency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Yield is fully functionally dependent on stock dividend and stock price because both of these attributes are required to determine the value of yield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(stock dividend, stock price)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-109" charset="2"/>
              </a:rPr>
              <a:t>→</a:t>
            </a:r>
            <a:r>
              <a:rPr lang="en-GB" dirty="0" smtClean="0"/>
              <a:t> </a:t>
            </a:r>
            <a:r>
              <a:rPr lang="en-GB" dirty="0"/>
              <a:t>yield</a:t>
            </a:r>
          </a:p>
          <a:p>
            <a:pPr>
              <a:lnSpc>
                <a:spcPct val="90000"/>
              </a:lnSpc>
            </a:pPr>
            <a:r>
              <a:rPr lang="en-GB" dirty="0"/>
              <a:t>Determinant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An attribute that fully functionally determines another attribute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e.g., stock code determines stock PE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/>
              <a:t>Multidetermination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2362200"/>
            <a:ext cx="7769225" cy="4113213"/>
          </a:xfrm>
        </p:spPr>
        <p:txBody>
          <a:bodyPr/>
          <a:lstStyle/>
          <a:p>
            <a:r>
              <a:rPr lang="en-GB" sz="2800" dirty="0"/>
              <a:t>A given value can determine multiple values</a:t>
            </a:r>
          </a:p>
          <a:p>
            <a:pPr lvl="1"/>
            <a:r>
              <a:rPr lang="en-GB" sz="2400" dirty="0"/>
              <a:t>A </a:t>
            </a:r>
            <a:r>
              <a:rPr lang="en-GB" sz="2400" dirty="0" err="1"/>
              <a:t>multidetermines</a:t>
            </a:r>
            <a:r>
              <a:rPr lang="en-GB" sz="2400" dirty="0"/>
              <a:t> B</a:t>
            </a:r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Symbol" pitchFamily="-109" charset="2"/>
              </a:rPr>
              <a:t>→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Symbol" pitchFamily="-109" charset="2"/>
              </a:rPr>
              <a:t>→</a:t>
            </a:r>
            <a:r>
              <a:rPr lang="en-GB" sz="2400" dirty="0" smtClean="0"/>
              <a:t> </a:t>
            </a:r>
            <a:r>
              <a:rPr lang="en-GB" sz="2400" dirty="0" smtClean="0">
                <a:latin typeface="Symbol" pitchFamily="-109" charset="2"/>
              </a:rPr>
              <a:t> </a:t>
            </a:r>
            <a:r>
              <a:rPr lang="en-GB" sz="2400" dirty="0">
                <a:latin typeface="Symbol" pitchFamily="-109" charset="2"/>
              </a:rPr>
              <a:t>B</a:t>
            </a:r>
          </a:p>
          <a:p>
            <a:pPr lvl="1"/>
            <a:r>
              <a:rPr lang="en-GB" sz="2400" dirty="0"/>
              <a:t>e.g., Department </a:t>
            </a:r>
            <a:r>
              <a:rPr lang="en-GB" sz="2400" dirty="0" err="1"/>
              <a:t>multidetermines</a:t>
            </a:r>
            <a:r>
              <a:rPr lang="en-GB" sz="2400" dirty="0"/>
              <a:t> course</a:t>
            </a:r>
            <a:endParaRPr lang="en-GB" sz="2000" dirty="0"/>
          </a:p>
          <a:p>
            <a:r>
              <a:rPr lang="en-GB" sz="2800" dirty="0" err="1"/>
              <a:t>Multivalued</a:t>
            </a:r>
            <a:r>
              <a:rPr lang="en-GB" sz="2800" dirty="0"/>
              <a:t> dependency means functional dependencies are </a:t>
            </a:r>
            <a:r>
              <a:rPr lang="en-GB" sz="2800" dirty="0" err="1"/>
              <a:t>multivalued</a:t>
            </a:r>
            <a:endParaRPr lang="en-GB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One-to-one</a:t>
            </a:r>
          </a:p>
          <a:p>
            <a:pPr lvl="1"/>
            <a:r>
              <a:rPr lang="en-GB" dirty="0"/>
              <a:t>A value of an attribute determines the value of another attribute and vice versa</a:t>
            </a:r>
          </a:p>
          <a:p>
            <a:pPr lvl="1"/>
            <a:r>
              <a:rPr lang="en-GB" sz="2400" dirty="0"/>
              <a:t>A</a:t>
            </a:r>
            <a:r>
              <a:rPr lang="en-GB" sz="2400" dirty="0" smtClean="0"/>
              <a:t> </a:t>
            </a:r>
            <a:r>
              <a:rPr lang="en-GB" sz="2000" dirty="0" smtClean="0">
                <a:latin typeface="Symbol" pitchFamily="-109" charset="2"/>
              </a:rPr>
              <a:t>→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Symbol" pitchFamily="-109" charset="2"/>
              </a:rPr>
              <a:t> </a:t>
            </a:r>
            <a:r>
              <a:rPr lang="en-GB" sz="2400" dirty="0"/>
              <a:t>B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and</a:t>
            </a:r>
            <a:r>
              <a:rPr lang="en-GB" sz="2000" dirty="0">
                <a:latin typeface="Symbol" pitchFamily="-109" charset="2"/>
              </a:rPr>
              <a:t> </a:t>
            </a:r>
            <a:r>
              <a:rPr lang="en-GB" sz="2400" dirty="0"/>
              <a:t>B</a:t>
            </a:r>
            <a:r>
              <a:rPr lang="en-GB" sz="2400" dirty="0" smtClean="0"/>
              <a:t> </a:t>
            </a:r>
            <a:r>
              <a:rPr lang="en-GB" sz="2000" dirty="0" smtClean="0">
                <a:latin typeface="Symbol" pitchFamily="-109" charset="2"/>
              </a:rPr>
              <a:t>→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Symbol" pitchFamily="-109" charset="2"/>
              </a:rPr>
              <a:t> </a:t>
            </a:r>
            <a:r>
              <a:rPr lang="en-GB" sz="2400" dirty="0">
                <a:latin typeface="Symbol" pitchFamily="-109" charset="2"/>
              </a:rPr>
              <a:t>A</a:t>
            </a:r>
          </a:p>
          <a:p>
            <a:pPr lvl="1"/>
            <a:r>
              <a:rPr lang="en-GB" sz="2400" dirty="0"/>
              <a:t>e.g.,</a:t>
            </a:r>
          </a:p>
          <a:p>
            <a:pPr lvl="2"/>
            <a:r>
              <a:rPr lang="en-GB" dirty="0"/>
              <a:t>CH </a:t>
            </a:r>
            <a:r>
              <a:rPr lang="en-GB" sz="2000" dirty="0" smtClean="0"/>
              <a:t> </a:t>
            </a:r>
            <a:r>
              <a:rPr lang="en-GB" sz="1800" dirty="0" smtClean="0">
                <a:latin typeface="Symbol" pitchFamily="-109" charset="2"/>
              </a:rPr>
              <a:t>→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Symbol" pitchFamily="-109" charset="2"/>
              </a:rPr>
              <a:t>  </a:t>
            </a:r>
            <a:r>
              <a:rPr lang="en-GB" dirty="0"/>
              <a:t>Switzerland</a:t>
            </a:r>
          </a:p>
          <a:p>
            <a:pPr lvl="2"/>
            <a:r>
              <a:rPr lang="en-GB" dirty="0"/>
              <a:t>Switzerland </a:t>
            </a:r>
            <a:r>
              <a:rPr lang="en-GB" sz="2000" dirty="0" smtClean="0"/>
              <a:t> </a:t>
            </a:r>
            <a:r>
              <a:rPr lang="en-GB" sz="1800" dirty="0" smtClean="0">
                <a:latin typeface="Symbol" pitchFamily="-109" charset="2"/>
              </a:rPr>
              <a:t>→</a:t>
            </a:r>
            <a:r>
              <a:rPr lang="en-GB" sz="1800" dirty="0" smtClean="0"/>
              <a:t> </a:t>
            </a:r>
            <a:r>
              <a:rPr lang="en-GB" sz="1800" dirty="0" smtClean="0">
                <a:latin typeface="Symbol" pitchFamily="-109" charset="2"/>
              </a:rPr>
              <a:t>  </a:t>
            </a:r>
            <a:r>
              <a:rPr lang="en-GB" dirty="0"/>
              <a:t>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One-to-many</a:t>
            </a:r>
          </a:p>
          <a:p>
            <a:pPr lvl="1"/>
            <a:r>
              <a:rPr lang="en-GB" dirty="0"/>
              <a:t>A value of one attribute determines the value of another attribute but </a:t>
            </a:r>
            <a:r>
              <a:rPr lang="en-GB" b="1" dirty="0"/>
              <a:t>not</a:t>
            </a:r>
            <a:r>
              <a:rPr lang="en-GB" dirty="0"/>
              <a:t> vice versa</a:t>
            </a:r>
          </a:p>
          <a:p>
            <a:pPr lvl="2"/>
            <a:r>
              <a:rPr lang="en-GB" dirty="0" smtClean="0"/>
              <a:t>country </a:t>
            </a:r>
            <a:r>
              <a:rPr lang="en-GB" dirty="0"/>
              <a:t>name </a:t>
            </a:r>
            <a:r>
              <a:rPr lang="en-GB" dirty="0">
                <a:latin typeface="Symbol" pitchFamily="-109" charset="2"/>
              </a:rPr>
              <a:t>→ </a:t>
            </a:r>
            <a:r>
              <a:rPr lang="en-GB" dirty="0"/>
              <a:t>currency unit</a:t>
            </a:r>
          </a:p>
          <a:p>
            <a:pPr lvl="2"/>
            <a:r>
              <a:rPr lang="en-GB" dirty="0"/>
              <a:t>currency unit not </a:t>
            </a:r>
            <a:r>
              <a:rPr lang="en-GB" dirty="0">
                <a:latin typeface="Symbol" pitchFamily="-109" charset="2"/>
              </a:rPr>
              <a:t>→ </a:t>
            </a:r>
            <a:r>
              <a:rPr lang="en-GB" dirty="0"/>
              <a:t>country name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Attribute relationships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Many-to-many</a:t>
            </a:r>
          </a:p>
          <a:p>
            <a:pPr lvl="1"/>
            <a:r>
              <a:rPr lang="en-GB" dirty="0"/>
              <a:t>Neither attribute determines the other</a:t>
            </a:r>
          </a:p>
          <a:p>
            <a:pPr lvl="1"/>
            <a:r>
              <a:rPr lang="en-GB" sz="2400" dirty="0"/>
              <a:t>A not</a:t>
            </a:r>
            <a:r>
              <a:rPr lang="en-GB" sz="2400" dirty="0" smtClean="0"/>
              <a:t> </a:t>
            </a:r>
            <a:r>
              <a:rPr lang="en-GB" sz="2000" dirty="0" smtClean="0">
                <a:latin typeface="Symbol" pitchFamily="-109" charset="2"/>
              </a:rPr>
              <a:t>→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Symbol" pitchFamily="-109" charset="2"/>
              </a:rPr>
              <a:t> </a:t>
            </a:r>
            <a:r>
              <a:rPr lang="en-GB" sz="2400" dirty="0"/>
              <a:t>B</a:t>
            </a:r>
            <a:endParaRPr lang="en-GB" sz="2000" dirty="0">
              <a:latin typeface="Symbol" pitchFamily="-109" charset="2"/>
            </a:endParaRPr>
          </a:p>
          <a:p>
            <a:pPr lvl="1"/>
            <a:r>
              <a:rPr lang="en-GB" sz="2400" dirty="0"/>
              <a:t>B not</a:t>
            </a:r>
            <a:r>
              <a:rPr lang="en-GB" sz="2400" dirty="0" smtClean="0"/>
              <a:t> </a:t>
            </a:r>
            <a:r>
              <a:rPr lang="en-GB" sz="2000" dirty="0" smtClean="0">
                <a:latin typeface="Symbol" pitchFamily="-109" charset="2"/>
              </a:rPr>
              <a:t>→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Symbol" pitchFamily="-109" charset="2"/>
              </a:rPr>
              <a:t> </a:t>
            </a:r>
            <a:r>
              <a:rPr lang="en-GB" sz="2400" dirty="0"/>
              <a:t>A</a:t>
            </a:r>
          </a:p>
          <a:p>
            <a:pPr lvl="2"/>
            <a:r>
              <a:rPr lang="en-GB" dirty="0"/>
              <a:t>country name not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-109" charset="2"/>
              </a:rPr>
              <a:t>→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-109" charset="2"/>
              </a:rPr>
              <a:t> </a:t>
            </a:r>
            <a:r>
              <a:rPr lang="en-GB" dirty="0"/>
              <a:t>language</a:t>
            </a:r>
          </a:p>
          <a:p>
            <a:pPr lvl="2"/>
            <a:r>
              <a:rPr lang="en-GB" dirty="0"/>
              <a:t>language not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-109" charset="2"/>
              </a:rPr>
              <a:t>→</a:t>
            </a:r>
            <a:r>
              <a:rPr lang="en-GB" dirty="0" smtClean="0"/>
              <a:t> </a:t>
            </a:r>
            <a:r>
              <a:rPr lang="en-GB" dirty="0" smtClean="0">
                <a:latin typeface="Symbol" pitchFamily="-109" charset="2"/>
              </a:rPr>
              <a:t> </a:t>
            </a:r>
            <a:r>
              <a:rPr lang="en-GB" dirty="0"/>
              <a:t>country name </a:t>
            </a:r>
          </a:p>
          <a:p>
            <a:pPr lvl="3"/>
            <a:r>
              <a:rPr lang="en-GB" dirty="0"/>
              <a:t>French and Flemish is spoken in Belgium</a:t>
            </a:r>
          </a:p>
          <a:p>
            <a:pPr lvl="3"/>
            <a:r>
              <a:rPr lang="en-GB" dirty="0"/>
              <a:t>French is spoken in many countries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Normal forms</a:t>
            </a:r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66800" y="2133600"/>
            <a:ext cx="7769225" cy="4113213"/>
          </a:xfrm>
        </p:spPr>
        <p:txBody>
          <a:bodyPr/>
          <a:lstStyle/>
          <a:p>
            <a:r>
              <a:rPr lang="en-GB"/>
              <a:t>A classification of relations</a:t>
            </a:r>
          </a:p>
          <a:p>
            <a:r>
              <a:rPr lang="en-GB"/>
              <a:t>Stacked like a set of Russian dolls</a:t>
            </a:r>
          </a:p>
          <a:p>
            <a:pPr lvl="1"/>
            <a:r>
              <a:rPr lang="en-GB"/>
              <a:t>Innermost is first normal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pt01">
  <a:themeElements>
    <a:clrScheme name="chapt01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chapt01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VST:Books:Data Management:4e:slides 4e:chapt01.ppt</Template>
  <TotalTime>87232565</TotalTime>
  <Pages>48</Pages>
  <Words>880</Words>
  <Application>Microsoft Macintosh PowerPoint</Application>
  <PresentationFormat>Letter Paper (8.5x11 in)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chapt01</vt:lpstr>
      <vt:lpstr>Normalization and Other Data Modeling Methods</vt:lpstr>
      <vt:lpstr>Normalization</vt:lpstr>
      <vt:lpstr>Functional dependency</vt:lpstr>
      <vt:lpstr>Full functional dependency</vt:lpstr>
      <vt:lpstr>Multidetermination</vt:lpstr>
      <vt:lpstr>Attribute relationships</vt:lpstr>
      <vt:lpstr>Attribute relationships</vt:lpstr>
      <vt:lpstr>Attribute relationships</vt:lpstr>
      <vt:lpstr>Normal forms</vt:lpstr>
      <vt:lpstr>First normal form (1NF)</vt:lpstr>
      <vt:lpstr>Second normal form (2NF)</vt:lpstr>
      <vt:lpstr>Third normal form (3NF)</vt:lpstr>
      <vt:lpstr>Boyce-Codd normal form (BCNF)</vt:lpstr>
      <vt:lpstr>Fourth normal form (4NF)</vt:lpstr>
      <vt:lpstr>Fifth normal form (5NF)</vt:lpstr>
      <vt:lpstr>Fifth normal form (5NF)</vt:lpstr>
      <vt:lpstr>Domain key/ normal form (DK/NF)</vt:lpstr>
      <vt:lpstr>Data modeling and normalization</vt:lpstr>
      <vt:lpstr>Data modeling methods</vt:lpstr>
      <vt:lpstr>An E-R diagram</vt:lpstr>
      <vt:lpstr>Representing relationships</vt:lpstr>
      <vt:lpstr>Goal</vt:lpstr>
      <vt:lpstr>Key 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</dc:title>
  <dc:subject/>
  <dc:creator>Richard T. Watson</dc:creator>
  <cp:keywords/>
  <dc:description/>
  <cp:lastModifiedBy>Richard Watson</cp:lastModifiedBy>
  <cp:revision>87</cp:revision>
  <cp:lastPrinted>1995-10-05T21:27:29Z</cp:lastPrinted>
  <dcterms:created xsi:type="dcterms:W3CDTF">2010-08-09T21:33:42Z</dcterms:created>
  <dcterms:modified xsi:type="dcterms:W3CDTF">2013-09-05T17:27:27Z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C:\html-database</vt:lpwstr>
  </property>
</Properties>
</file>