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Default Extension="pdf" ContentType="application/pdf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0722" autoAdjust="0"/>
    <p:restoredTop sz="90929"/>
  </p:normalViewPr>
  <p:slideViewPr>
    <p:cSldViewPr>
      <p:cViewPr>
        <p:scale>
          <a:sx n="100" d="100"/>
          <a:sy n="100" d="100"/>
        </p:scale>
        <p:origin x="-2368" y="-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Only a relation's cardinality changes. If a new column is added it is considered a new relation.</a:t>
            </a: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FCE58095-A376-9D4E-99C1-2A966809E3F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34824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34825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34826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FFFF09-99A8-2B4F-8CC1-61C6D56F40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81000"/>
            <a:ext cx="19812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7959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EC9488-D88C-FB4C-865F-70EF97DB26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A47079-D784-E245-B73C-FCEA663C2E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D58E9F-9AFE-FF42-81DB-140FE62845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637DFF-390C-2B40-825D-E9F905F47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D36534-A476-2447-9304-980E1167D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F316F7-F7FD-5D49-91BB-BACA11C8B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4E8FE-6D3C-2D43-8354-F108E9223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4AC83-3E58-B341-A4CE-30DFEF4B85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8D466E-9F5F-E545-8D5C-7981508B32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FB9ED0B8-BCA1-7843-83C4-BAF7BA8E5DE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3799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3380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df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Relational Model and Relational Algebra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4676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i="1"/>
              <a:t>Nothing is so practical as a good theory</a:t>
            </a:r>
            <a:endParaRPr lang="en-US"/>
          </a:p>
          <a:p>
            <a:pPr marL="342900" indent="-342900"/>
            <a:r>
              <a:rPr lang="en-US"/>
              <a:t>Kurt Lewin, 1945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Operations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Relational algebra has 8 operators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Restrict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Project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Product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Intersect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Difference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Join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Divide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Restrict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Extracts rows from a single relation</a:t>
            </a:r>
          </a:p>
        </p:txBody>
      </p:sp>
      <p:graphicFrame>
        <p:nvGraphicFramePr>
          <p:cNvPr id="16538" name="Group 154"/>
          <p:cNvGraphicFramePr>
            <a:graphicFrameLocks noGrp="1"/>
          </p:cNvGraphicFramePr>
          <p:nvPr/>
        </p:nvGraphicFramePr>
        <p:xfrm>
          <a:off x="1676400" y="2514600"/>
          <a:ext cx="6096000" cy="400113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Project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Extracts columns from a single relation</a:t>
            </a:r>
          </a:p>
        </p:txBody>
      </p:sp>
      <p:graphicFrame>
        <p:nvGraphicFramePr>
          <p:cNvPr id="17546" name="Group 138"/>
          <p:cNvGraphicFramePr>
            <a:graphicFrameLocks noGrp="1"/>
          </p:cNvGraphicFramePr>
          <p:nvPr/>
        </p:nvGraphicFramePr>
        <p:xfrm>
          <a:off x="1676400" y="2514600"/>
          <a:ext cx="6096000" cy="400113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72400" cy="685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Product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769225" cy="914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Creates a new relation from all possible combinations of rows in two other relations</a:t>
            </a:r>
          </a:p>
        </p:txBody>
      </p:sp>
      <p:graphicFrame>
        <p:nvGraphicFramePr>
          <p:cNvPr id="19066" name="Group 634"/>
          <p:cNvGraphicFramePr>
            <a:graphicFrameLocks noGrp="1"/>
          </p:cNvGraphicFramePr>
          <p:nvPr/>
        </p:nvGraphicFramePr>
        <p:xfrm>
          <a:off x="1295400" y="2667000"/>
          <a:ext cx="1790700" cy="1436689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v2</a:t>
                      </a:r>
                    </a:p>
                  </a:txBody>
                  <a:tcPr marL="45720" marR="457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v3</a:t>
                      </a:r>
                    </a:p>
                  </a:txBody>
                  <a:tcPr marL="45720" marR="457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65" name="Group 633"/>
          <p:cNvGraphicFramePr>
            <a:graphicFrameLocks noGrp="1"/>
          </p:cNvGraphicFramePr>
          <p:nvPr/>
        </p:nvGraphicFramePr>
        <p:xfrm>
          <a:off x="4724400" y="2667000"/>
          <a:ext cx="2686050" cy="1143002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67" name="Group 635"/>
          <p:cNvGraphicFramePr>
            <a:graphicFrameLocks noGrp="1"/>
          </p:cNvGraphicFramePr>
          <p:nvPr/>
        </p:nvGraphicFramePr>
        <p:xfrm>
          <a:off x="1295400" y="4267200"/>
          <a:ext cx="4476750" cy="2470153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  <a:gridCol w="895350"/>
                <a:gridCol w="8953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 TIMES 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72400" cy="990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Union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391400" cy="15240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/>
              <a:t>Creates a new relation containing rows appearing in one or both relations</a:t>
            </a:r>
          </a:p>
          <a:p>
            <a:pPr>
              <a:lnSpc>
                <a:spcPct val="90000"/>
              </a:lnSpc>
            </a:pPr>
            <a:r>
              <a:rPr lang="en-US" sz="2800"/>
              <a:t>Duplicate rows are automatically eliminated</a:t>
            </a:r>
          </a:p>
          <a:p>
            <a:pPr>
              <a:lnSpc>
                <a:spcPct val="90000"/>
              </a:lnSpc>
            </a:pPr>
            <a:r>
              <a:rPr lang="en-US" sz="2800"/>
              <a:t>Relations must be union compatible </a:t>
            </a:r>
          </a:p>
        </p:txBody>
      </p:sp>
      <p:graphicFrame>
        <p:nvGraphicFramePr>
          <p:cNvPr id="19611" name="Group 155"/>
          <p:cNvGraphicFramePr>
            <a:graphicFrameLocks noGrp="1"/>
          </p:cNvGraphicFramePr>
          <p:nvPr/>
        </p:nvGraphicFramePr>
        <p:xfrm>
          <a:off x="990600" y="4267200"/>
          <a:ext cx="1790700" cy="1436689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14" name="Group 158"/>
          <p:cNvGraphicFramePr>
            <a:graphicFrameLocks noGrp="1"/>
          </p:cNvGraphicFramePr>
          <p:nvPr/>
        </p:nvGraphicFramePr>
        <p:xfrm>
          <a:off x="3505200" y="4572000"/>
          <a:ext cx="1790700" cy="1143002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10" name="Group 154"/>
          <p:cNvGraphicFramePr>
            <a:graphicFrameLocks noGrp="1"/>
          </p:cNvGraphicFramePr>
          <p:nvPr/>
        </p:nvGraphicFramePr>
        <p:xfrm>
          <a:off x="6019800" y="4191000"/>
          <a:ext cx="2019300" cy="184944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 UNION 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Intersect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543800" cy="19050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Creates a new relation containing rows appearing in both relations</a:t>
            </a:r>
          </a:p>
          <a:p>
            <a:r>
              <a:rPr lang="en-US"/>
              <a:t>Relations must be union compatible</a:t>
            </a:r>
          </a:p>
        </p:txBody>
      </p:sp>
      <p:graphicFrame>
        <p:nvGraphicFramePr>
          <p:cNvPr id="20582" name="Group 102"/>
          <p:cNvGraphicFramePr>
            <a:graphicFrameLocks noGrp="1"/>
          </p:cNvGraphicFramePr>
          <p:nvPr/>
        </p:nvGraphicFramePr>
        <p:xfrm>
          <a:off x="990600" y="4267200"/>
          <a:ext cx="1790700" cy="1436689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80" name="Group 100"/>
          <p:cNvGraphicFramePr>
            <a:graphicFrameLocks noGrp="1"/>
          </p:cNvGraphicFramePr>
          <p:nvPr/>
        </p:nvGraphicFramePr>
        <p:xfrm>
          <a:off x="3505200" y="4572000"/>
          <a:ext cx="1790700" cy="1143002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78" name="Group 98"/>
          <p:cNvGraphicFramePr>
            <a:graphicFrameLocks noGrp="1"/>
          </p:cNvGraphicFramePr>
          <p:nvPr/>
        </p:nvGraphicFramePr>
        <p:xfrm>
          <a:off x="6248400" y="4724400"/>
          <a:ext cx="1790700" cy="968376"/>
        </p:xfrm>
        <a:graphic>
          <a:graphicData uri="http://schemas.openxmlformats.org/drawingml/2006/table">
            <a:tbl>
              <a:tblPr/>
              <a:tblGrid>
                <a:gridCol w="1295400"/>
                <a:gridCol w="4953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 INTERSECT 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Difference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09800"/>
            <a:ext cx="7391400" cy="1828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Creates a relation containing rows in the first relation but not in the second</a:t>
            </a:r>
          </a:p>
          <a:p>
            <a:r>
              <a:rPr lang="en-US"/>
              <a:t>Relations must be union compatible</a:t>
            </a:r>
          </a:p>
        </p:txBody>
      </p:sp>
      <p:graphicFrame>
        <p:nvGraphicFramePr>
          <p:cNvPr id="21625" name="Group 121"/>
          <p:cNvGraphicFramePr>
            <a:graphicFrameLocks noGrp="1"/>
          </p:cNvGraphicFramePr>
          <p:nvPr/>
        </p:nvGraphicFramePr>
        <p:xfrm>
          <a:off x="990600" y="4572000"/>
          <a:ext cx="1790700" cy="1436689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26" name="Group 122"/>
          <p:cNvGraphicFramePr>
            <a:graphicFrameLocks noGrp="1"/>
          </p:cNvGraphicFramePr>
          <p:nvPr/>
        </p:nvGraphicFramePr>
        <p:xfrm>
          <a:off x="3505200" y="4572000"/>
          <a:ext cx="1790700" cy="1143002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y4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27" name="Group 123"/>
          <p:cNvGraphicFramePr>
            <a:graphicFrameLocks noGrp="1"/>
          </p:cNvGraphicFramePr>
          <p:nvPr/>
        </p:nvGraphicFramePr>
        <p:xfrm>
          <a:off x="6248400" y="4495800"/>
          <a:ext cx="1790700" cy="1154114"/>
        </p:xfrm>
        <a:graphic>
          <a:graphicData uri="http://schemas.openxmlformats.org/drawingml/2006/table">
            <a:tbl>
              <a:tblPr/>
              <a:tblGrid>
                <a:gridCol w="990600"/>
                <a:gridCol w="8001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 MINUS 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Join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86868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Creates a new relation from all combinations of rows satisfying the join condition</a:t>
            </a:r>
          </a:p>
          <a:p>
            <a:r>
              <a:rPr lang="en-US" sz="2800"/>
              <a:t>A join B where W = Z</a:t>
            </a:r>
          </a:p>
        </p:txBody>
      </p:sp>
      <p:graphicFrame>
        <p:nvGraphicFramePr>
          <p:cNvPr id="22760" name="Group 232"/>
          <p:cNvGraphicFramePr>
            <a:graphicFrameLocks noGrp="1"/>
          </p:cNvGraphicFramePr>
          <p:nvPr/>
        </p:nvGraphicFramePr>
        <p:xfrm>
          <a:off x="990600" y="3581400"/>
          <a:ext cx="1790700" cy="1436689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61" name="Group 233"/>
          <p:cNvGraphicFramePr>
            <a:graphicFrameLocks noGrp="1"/>
          </p:cNvGraphicFramePr>
          <p:nvPr/>
        </p:nvGraphicFramePr>
        <p:xfrm>
          <a:off x="3200400" y="3581400"/>
          <a:ext cx="2686050" cy="1143002"/>
        </p:xfrm>
        <a:graphic>
          <a:graphicData uri="http://schemas.openxmlformats.org/drawingml/2006/table">
            <a:tbl>
              <a:tblPr/>
              <a:tblGrid>
                <a:gridCol w="895350"/>
                <a:gridCol w="895350"/>
                <a:gridCol w="895350"/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63" name="Group 235"/>
          <p:cNvGraphicFramePr>
            <a:graphicFrameLocks noGrp="1"/>
          </p:cNvGraphicFramePr>
          <p:nvPr/>
        </p:nvGraphicFramePr>
        <p:xfrm>
          <a:off x="1066800" y="5562600"/>
          <a:ext cx="4800600" cy="1082231"/>
        </p:xfrm>
        <a:graphic>
          <a:graphicData uri="http://schemas.openxmlformats.org/drawingml/2006/table">
            <a:tbl>
              <a:tblPr/>
              <a:tblGrid>
                <a:gridCol w="1295400"/>
                <a:gridCol w="495300"/>
                <a:gridCol w="406400"/>
                <a:gridCol w="90488"/>
                <a:gridCol w="493712"/>
                <a:gridCol w="266700"/>
                <a:gridCol w="762000"/>
                <a:gridCol w="990600"/>
              </a:tblGrid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 EQUIJOIN B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marL="45720" marR="4572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Z</a:t>
                      </a:r>
                    </a:p>
                  </a:txBody>
                  <a:tcPr marL="45720" marR="4572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wz1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v3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wz3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916863" cy="671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Is there a value in the X column of A (e.g., x1) that has a value in the Y column of A for every value of y in the Y column of B?</a:t>
            </a:r>
          </a:p>
        </p:txBody>
      </p:sp>
      <p:graphicFrame>
        <p:nvGraphicFramePr>
          <p:cNvPr id="23742" name="Group 190"/>
          <p:cNvGraphicFramePr>
            <a:graphicFrameLocks noGrp="1"/>
          </p:cNvGraphicFramePr>
          <p:nvPr/>
        </p:nvGraphicFramePr>
        <p:xfrm>
          <a:off x="1524000" y="2743200"/>
          <a:ext cx="2057400" cy="3968436"/>
        </p:xfrm>
        <a:graphic>
          <a:graphicData uri="http://schemas.openxmlformats.org/drawingml/2006/table">
            <a:tbl>
              <a:tblPr/>
              <a:tblGrid>
                <a:gridCol w="1066800"/>
                <a:gridCol w="990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</a:t>
                      </a:r>
                    </a:p>
                  </a:txBody>
                  <a:tcPr marL="45720" marR="457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A DIVIDE 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40" name="Group 188"/>
          <p:cNvGraphicFramePr>
            <a:graphicFrameLocks noGrp="1"/>
          </p:cNvGraphicFramePr>
          <p:nvPr/>
        </p:nvGraphicFramePr>
        <p:xfrm>
          <a:off x="4114800" y="2743200"/>
          <a:ext cx="990600" cy="1382396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-109" charset="0"/>
                        </a:rPr>
                        <a:t>y2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primitive set of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Only five operators are required</a:t>
            </a:r>
          </a:p>
          <a:p>
            <a:pPr lvl="1"/>
            <a:r>
              <a:rPr lang="en-US"/>
              <a:t>Restrict</a:t>
            </a:r>
          </a:p>
          <a:p>
            <a:pPr lvl="1"/>
            <a:r>
              <a:rPr lang="en-US"/>
              <a:t>Project</a:t>
            </a:r>
          </a:p>
          <a:p>
            <a:pPr lvl="1"/>
            <a:r>
              <a:rPr lang="en-US"/>
              <a:t>Product</a:t>
            </a:r>
          </a:p>
          <a:p>
            <a:pPr lvl="1"/>
            <a:r>
              <a:rPr lang="en-US"/>
              <a:t>Union</a:t>
            </a:r>
          </a:p>
          <a:p>
            <a:pPr lvl="1"/>
            <a:r>
              <a:rPr lang="en-US"/>
              <a:t>Difference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The relational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Overcame shortcomings of earlier database models</a:t>
            </a:r>
          </a:p>
          <a:p>
            <a:r>
              <a:rPr lang="en-US"/>
              <a:t>Has a strong theoretical base</a:t>
            </a:r>
          </a:p>
          <a:p>
            <a:r>
              <a:rPr lang="en-US"/>
              <a:t>Codd was the major developer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Relational algebra and SQL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Relational algebra is a standard for judging a data retrieval language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738313" y="5762625"/>
            <a:ext cx="4778375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 pitchFamily="-109" charset="0"/>
              </a:rPr>
              <a:t>1. Essentially, where all columns of A are equal to all columns of B</a:t>
            </a:r>
          </a:p>
        </p:txBody>
      </p:sp>
      <p:pic>
        <p:nvPicPr>
          <p:cNvPr id="25605" name="Picture 5"/>
          <p:cNvPicPr>
            <a:picLocks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600200" y="3124200"/>
            <a:ext cx="6019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153400" cy="10668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A complete relational database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800" dirty="0"/>
              <a:t>A fully relational database supports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structures (domains and relations)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integrity rules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manipulation language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Most commercial systems are not fully relational because they do not support domains and integrity rules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Classified as relationally </a:t>
            </a:r>
            <a:r>
              <a:rPr lang="en-US" sz="2400" dirty="0" smtClean="0"/>
              <a:t>complete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Codd’s commandments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315200" cy="4114800"/>
          </a:xfrm>
          <a:noFill/>
          <a:ln/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400"/>
              <a:t>1.	The information rule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2000"/>
              <a:t>All data must appear to be stored as values in a table 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400"/>
              <a:t>2.	The guaranteed access rule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2000"/>
              <a:t>Every value in a database must be addressable by specifying its table name, column name, and the primary key of the row in which it is stored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400"/>
              <a:t>3.	Systematic treatment of null values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2000"/>
              <a:t>There must be a distinct representation for unknown or inappropriate data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400"/>
              <a:t>4.	Active on-line catalog on the relational model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2000"/>
              <a:t>There should be an on-line catalog that describes the relational model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3716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Codd’s commandments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sz="2000"/>
              <a:t>5.	The comprehensive data sublanguage rule</a:t>
            </a:r>
          </a:p>
          <a:p>
            <a:pPr marL="685800" lvl="1" indent="0"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There must be a </a:t>
            </a:r>
            <a:r>
              <a:rPr lang="en-US" sz="1600"/>
              <a:t>relational</a:t>
            </a:r>
            <a:r>
              <a:rPr lang="en-US" sz="1800"/>
              <a:t> language that supports data definition, data manipulation, security and integrity constraints, and transaction processing operations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sz="2000"/>
              <a:t>6.	The view updating rule</a:t>
            </a:r>
          </a:p>
          <a:p>
            <a:pPr marL="685800" lvl="1" indent="0"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The DBMS must be able to update any view that is theoretically updateable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sz="2000"/>
              <a:t>7.	High-level insert, update, and delete</a:t>
            </a:r>
          </a:p>
          <a:p>
            <a:pPr marL="685800" lvl="1" indent="0"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The system must support set-at-a-time operations</a:t>
            </a:r>
          </a:p>
          <a:p>
            <a:pPr marL="0" indent="0">
              <a:buFontTx/>
              <a:buNone/>
              <a:tabLst>
                <a:tab pos="457200" algn="l"/>
              </a:tabLst>
            </a:pPr>
            <a:r>
              <a:rPr lang="en-US" sz="2000"/>
              <a:t>8.	Physical data independence</a:t>
            </a:r>
          </a:p>
          <a:p>
            <a:pPr marL="685800" lvl="1" indent="0"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Changes to storage representation or access methods will not affect application programs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Codd’s commandments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620000" cy="4419600"/>
          </a:xfrm>
          <a:noFill/>
          <a:ln/>
        </p:spPr>
        <p:txBody>
          <a:bodyPr lIns="90488" tIns="44450" rIns="90488" bIns="44450"/>
          <a:lstStyle/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000"/>
              <a:t>9.	Logical data independence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Information preserving changes to base tables will not affect application programs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000"/>
              <a:t>10.	Integrity independence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Integrity constraints should be part of a database's definition rather than embedded within application programs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It must be possible to change integrity constraints without affecting any existing application programs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000"/>
              <a:t>11.	Distribution independence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Introduction of a distributed DBMS or redistributing existing distributed data should have no impact on existing applications</a:t>
            </a:r>
          </a:p>
          <a:p>
            <a:pPr marL="0" indent="0">
              <a:lnSpc>
                <a:spcPct val="90000"/>
              </a:lnSpc>
              <a:buFontTx/>
              <a:buNone/>
              <a:tabLst>
                <a:tab pos="457200" algn="l"/>
              </a:tabLst>
            </a:pPr>
            <a:r>
              <a:rPr lang="en-US" sz="2000"/>
              <a:t>12.	The nonsubversion rule</a:t>
            </a:r>
          </a:p>
          <a:p>
            <a:pPr marL="685800" lvl="1" indent="0">
              <a:lnSpc>
                <a:spcPct val="90000"/>
              </a:lnSpc>
              <a:buFont typeface="Wingdings" pitchFamily="-109" charset="2"/>
              <a:buNone/>
              <a:tabLst>
                <a:tab pos="457200" algn="l"/>
              </a:tabLst>
            </a:pPr>
            <a:r>
              <a:rPr lang="en-US" sz="1800"/>
              <a:t>It must not be possible to use a record-at-a-time interface to subvert security or integrity constraints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Codd’s Rule 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A relational DBMS must be able to manage databases entirely through its relational capacities </a:t>
            </a:r>
          </a:p>
          <a:p>
            <a:r>
              <a:rPr lang="en-US"/>
              <a:t>A DBMS is either totally relational or it is not relational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relational model is theoretically grounded and practically relevant</a:t>
            </a:r>
          </a:p>
          <a:p>
            <a:r>
              <a:rPr lang="en-US"/>
              <a:t>Relational algebra is the foundation of SQL</a:t>
            </a:r>
          </a:p>
          <a:p>
            <a:r>
              <a:rPr lang="en-US"/>
              <a:t>A relational DBMS should satisfy a range of requirements to be fully relational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Problems with other models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9248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Programmers worked at a low level of detail</a:t>
            </a:r>
          </a:p>
          <a:p>
            <a:r>
              <a:rPr lang="en-US"/>
              <a:t>No commands for multiple record processing</a:t>
            </a:r>
          </a:p>
          <a:p>
            <a:r>
              <a:rPr lang="en-US"/>
              <a:t>Little support for ad hoc querying by users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Objectives of relational </a:t>
            </a:r>
            <a:br>
              <a:rPr lang="en-US"/>
            </a:br>
            <a:r>
              <a:rPr lang="en-US"/>
              <a:t>model research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Data independence</a:t>
            </a:r>
          </a:p>
          <a:p>
            <a:pPr lvl="1"/>
            <a:r>
              <a:rPr lang="en-US"/>
              <a:t>Logical and physical models are separate</a:t>
            </a:r>
          </a:p>
          <a:p>
            <a:r>
              <a:rPr lang="en-US"/>
              <a:t>Communicability</a:t>
            </a:r>
          </a:p>
          <a:p>
            <a:pPr lvl="1"/>
            <a:r>
              <a:rPr lang="en-US"/>
              <a:t>A simple model understood by programmers and users</a:t>
            </a:r>
          </a:p>
          <a:p>
            <a:r>
              <a:rPr lang="en-US"/>
              <a:t>Set-processing</a:t>
            </a:r>
          </a:p>
          <a:p>
            <a:pPr lvl="1"/>
            <a:r>
              <a:rPr lang="en-US"/>
              <a:t>Increase programmer productivity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Relational model concepts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Data structures</a:t>
            </a:r>
          </a:p>
          <a:p>
            <a:r>
              <a:rPr lang="en-US"/>
              <a:t>Integrity rules</a:t>
            </a:r>
          </a:p>
          <a:p>
            <a:r>
              <a:rPr lang="en-US"/>
              <a:t>Operators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Data structures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4775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Domain</a:t>
            </a:r>
          </a:p>
          <a:p>
            <a:pPr lvl="1"/>
            <a:r>
              <a:rPr lang="en-US"/>
              <a:t>A set of values all of the same data type</a:t>
            </a:r>
          </a:p>
          <a:p>
            <a:pPr lvl="1"/>
            <a:r>
              <a:rPr lang="en-US"/>
              <a:t>All the legal values of an attribute</a:t>
            </a:r>
          </a:p>
          <a:p>
            <a:pPr lvl="1"/>
            <a:r>
              <a:rPr lang="en-US"/>
              <a:t>Defines what comparisons are legal</a:t>
            </a:r>
          </a:p>
          <a:p>
            <a:pPr lvl="1"/>
            <a:r>
              <a:rPr lang="en-US"/>
              <a:t>Only attributes from the same domain should be compared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053263" y="5816600"/>
            <a:ext cx="1770062" cy="92233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Georgia" pitchFamily="-109" charset="0"/>
              </a:rPr>
              <a:t>The domain concept is rarely implemented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Data structures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sz="2800"/>
              <a:t>Relations</a:t>
            </a:r>
          </a:p>
          <a:p>
            <a:pPr lvl="1"/>
            <a:r>
              <a:rPr lang="en-US" sz="2400"/>
              <a:t>A table of n columns and m rows</a:t>
            </a:r>
          </a:p>
          <a:p>
            <a:r>
              <a:rPr lang="en-US" sz="2800"/>
              <a:t>A relation’s </a:t>
            </a:r>
            <a:r>
              <a:rPr lang="en-US" sz="2800" i="1"/>
              <a:t>cardinality</a:t>
            </a:r>
            <a:r>
              <a:rPr lang="en-US" sz="2800"/>
              <a:t> is its number of rows</a:t>
            </a:r>
          </a:p>
          <a:p>
            <a:r>
              <a:rPr lang="en-US" sz="2800"/>
              <a:t>A relation’s </a:t>
            </a:r>
            <a:r>
              <a:rPr lang="en-US" sz="2800" i="1"/>
              <a:t>degrees</a:t>
            </a:r>
            <a:r>
              <a:rPr lang="en-US" sz="2800"/>
              <a:t> is its number of columns</a:t>
            </a:r>
          </a:p>
          <a:p>
            <a:r>
              <a:rPr lang="en-US" sz="2800"/>
              <a:t>A relational database is a collection of relations</a:t>
            </a:r>
          </a:p>
          <a:p>
            <a:pPr lvl="1"/>
            <a:r>
              <a:rPr lang="en-US" sz="2400"/>
              <a:t>No explicit linkages between tables</a:t>
            </a:r>
          </a:p>
        </p:txBody>
      </p:sp>
      <p:sp>
        <p:nvSpPr>
          <p:cNvPr id="11268" name="AutoShape 4"/>
          <p:cNvSpPr>
            <a:spLocks noChangeArrowheads="1"/>
          </p:cNvSpPr>
          <p:nvPr/>
        </p:nvSpPr>
        <p:spPr bwMode="auto">
          <a:xfrm>
            <a:off x="7053263" y="5524500"/>
            <a:ext cx="1770062" cy="92233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latin typeface="Georgia" pitchFamily="-109" charset="0"/>
              </a:rPr>
              <a:t>Cardinality is easy to change but not degrees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Structures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US" sz="2400"/>
              <a:t>Primary key</a:t>
            </a:r>
          </a:p>
          <a:p>
            <a:pPr lvl="1"/>
            <a:r>
              <a:rPr lang="en-US" sz="2000"/>
              <a:t>A unique identifier of a row in a relation</a:t>
            </a:r>
          </a:p>
          <a:p>
            <a:pPr lvl="1"/>
            <a:r>
              <a:rPr lang="en-US" sz="2000"/>
              <a:t>Can be composite</a:t>
            </a:r>
          </a:p>
          <a:p>
            <a:r>
              <a:rPr lang="en-US" sz="2400"/>
              <a:t>Candidate key</a:t>
            </a:r>
          </a:p>
          <a:p>
            <a:pPr lvl="1"/>
            <a:r>
              <a:rPr lang="en-US" sz="2000"/>
              <a:t>An attribute that could be a primary key</a:t>
            </a:r>
          </a:p>
          <a:p>
            <a:r>
              <a:rPr lang="en-US" sz="2400"/>
              <a:t>Alternate key</a:t>
            </a:r>
          </a:p>
          <a:p>
            <a:pPr lvl="1"/>
            <a:r>
              <a:rPr lang="en-US" sz="2000"/>
              <a:t>A candidate key that is not selected as the primary key</a:t>
            </a:r>
          </a:p>
          <a:p>
            <a:r>
              <a:rPr lang="en-US" sz="2400"/>
              <a:t>Foreign key</a:t>
            </a:r>
          </a:p>
          <a:p>
            <a:pPr lvl="1"/>
            <a:r>
              <a:rPr lang="en-US" sz="2000"/>
              <a:t>An attribute of a relation that is the primary key of a relation</a:t>
            </a:r>
          </a:p>
          <a:p>
            <a:pPr lvl="1"/>
            <a:r>
              <a:rPr lang="en-US" sz="2000"/>
              <a:t>Can be composite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Integrity rules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Entity integrity</a:t>
            </a:r>
          </a:p>
          <a:p>
            <a:pPr lvl="1">
              <a:lnSpc>
                <a:spcPct val="90000"/>
              </a:lnSpc>
            </a:pPr>
            <a:r>
              <a:rPr lang="en-US" i="1"/>
              <a:t>No component of the primary key of a relation can be null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Each row in a relation is uniquely identified</a:t>
            </a:r>
          </a:p>
          <a:p>
            <a:pPr>
              <a:lnSpc>
                <a:spcPct val="90000"/>
              </a:lnSpc>
            </a:pPr>
            <a:r>
              <a:rPr lang="en-US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US" i="1"/>
              <a:t>A database must not contain any unmatched foreign key values</a:t>
            </a:r>
          </a:p>
          <a:p>
            <a:pPr lvl="1">
              <a:lnSpc>
                <a:spcPct val="90000"/>
              </a:lnSpc>
            </a:pPr>
            <a:r>
              <a:rPr lang="en-US"/>
              <a:t>For every foreign key there is a corresponding primary key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1117</Words>
  <Application>Microsoft Macintosh PowerPoint</Application>
  <PresentationFormat>Letter Paper (8.5x11 in)</PresentationFormat>
  <Paragraphs>330</Paragraphs>
  <Slides>26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dm</vt:lpstr>
      <vt:lpstr>The Relational Model and Relational Algebra</vt:lpstr>
      <vt:lpstr>The relational model</vt:lpstr>
      <vt:lpstr>Problems with other models</vt:lpstr>
      <vt:lpstr>Objectives of relational  model research</vt:lpstr>
      <vt:lpstr>Relational model concepts</vt:lpstr>
      <vt:lpstr>Data structures</vt:lpstr>
      <vt:lpstr>Data structures</vt:lpstr>
      <vt:lpstr>Structures</vt:lpstr>
      <vt:lpstr>Integrity rules</vt:lpstr>
      <vt:lpstr>Operations</vt:lpstr>
      <vt:lpstr>Restrict</vt:lpstr>
      <vt:lpstr>Project</vt:lpstr>
      <vt:lpstr>Product</vt:lpstr>
      <vt:lpstr>Union</vt:lpstr>
      <vt:lpstr>Intersect</vt:lpstr>
      <vt:lpstr>Difference</vt:lpstr>
      <vt:lpstr>Join</vt:lpstr>
      <vt:lpstr>Divide</vt:lpstr>
      <vt:lpstr>A primitive set of operators</vt:lpstr>
      <vt:lpstr>Relational algebra and SQL</vt:lpstr>
      <vt:lpstr>A complete relational database</vt:lpstr>
      <vt:lpstr>Codd’s commandments</vt:lpstr>
      <vt:lpstr>Codd’s commandments</vt:lpstr>
      <vt:lpstr>Codd’s commandments</vt:lpstr>
      <vt:lpstr>Codd’s Rule 0</vt:lpstr>
      <vt:lpstr>Key points</vt:lpstr>
    </vt:vector>
  </TitlesOfParts>
  <Company>University of Georgia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 and Relational Algebra</dc:title>
  <cp:lastModifiedBy>Richard Watson</cp:lastModifiedBy>
  <cp:revision>2</cp:revision>
  <dcterms:created xsi:type="dcterms:W3CDTF">2010-09-26T13:50:59Z</dcterms:created>
  <dcterms:modified xsi:type="dcterms:W3CDTF">2010-09-26T13:52:55Z</dcterms:modified>
</cp:coreProperties>
</file>