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72"/>
  </p:notesMasterIdLst>
  <p:handoutMasterIdLst>
    <p:handoutMasterId r:id="rId73"/>
  </p:handoutMasterIdLst>
  <p:sldIdLst>
    <p:sldId id="256" r:id="rId2"/>
    <p:sldId id="257" r:id="rId3"/>
    <p:sldId id="258" r:id="rId4"/>
    <p:sldId id="259" r:id="rId5"/>
    <p:sldId id="260" r:id="rId6"/>
    <p:sldId id="299" r:id="rId7"/>
    <p:sldId id="300" r:id="rId8"/>
    <p:sldId id="302" r:id="rId9"/>
    <p:sldId id="333" r:id="rId10"/>
    <p:sldId id="261" r:id="rId11"/>
    <p:sldId id="342" r:id="rId12"/>
    <p:sldId id="344" r:id="rId13"/>
    <p:sldId id="323" r:id="rId14"/>
    <p:sldId id="337" r:id="rId15"/>
    <p:sldId id="262" r:id="rId16"/>
    <p:sldId id="263" r:id="rId17"/>
    <p:sldId id="264" r:id="rId18"/>
    <p:sldId id="265" r:id="rId19"/>
    <p:sldId id="266" r:id="rId20"/>
    <p:sldId id="267" r:id="rId21"/>
    <p:sldId id="350" r:id="rId22"/>
    <p:sldId id="268" r:id="rId23"/>
    <p:sldId id="293" r:id="rId24"/>
    <p:sldId id="297" r:id="rId25"/>
    <p:sldId id="332" r:id="rId26"/>
    <p:sldId id="270" r:id="rId27"/>
    <p:sldId id="314" r:id="rId28"/>
    <p:sldId id="343" r:id="rId29"/>
    <p:sldId id="315" r:id="rId30"/>
    <p:sldId id="318" r:id="rId31"/>
    <p:sldId id="316" r:id="rId32"/>
    <p:sldId id="349" r:id="rId33"/>
    <p:sldId id="319" r:id="rId34"/>
    <p:sldId id="271" r:id="rId35"/>
    <p:sldId id="334" r:id="rId36"/>
    <p:sldId id="272" r:id="rId37"/>
    <p:sldId id="348" r:id="rId38"/>
    <p:sldId id="298" r:id="rId39"/>
    <p:sldId id="345" r:id="rId40"/>
    <p:sldId id="273" r:id="rId41"/>
    <p:sldId id="308" r:id="rId42"/>
    <p:sldId id="322" r:id="rId43"/>
    <p:sldId id="346" r:id="rId44"/>
    <p:sldId id="305" r:id="rId45"/>
    <p:sldId id="331" r:id="rId46"/>
    <p:sldId id="306" r:id="rId47"/>
    <p:sldId id="351" r:id="rId48"/>
    <p:sldId id="307" r:id="rId49"/>
    <p:sldId id="310" r:id="rId50"/>
    <p:sldId id="311" r:id="rId51"/>
    <p:sldId id="312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338" r:id="rId61"/>
    <p:sldId id="340" r:id="rId62"/>
    <p:sldId id="285" r:id="rId63"/>
    <p:sldId id="286" r:id="rId64"/>
    <p:sldId id="335" r:id="rId65"/>
    <p:sldId id="290" r:id="rId66"/>
    <p:sldId id="287" r:id="rId67"/>
    <p:sldId id="288" r:id="rId68"/>
    <p:sldId id="296" r:id="rId69"/>
    <p:sldId id="292" r:id="rId70"/>
    <p:sldId id="321" r:id="rId71"/>
  </p:sldIdLst>
  <p:sldSz cx="9144000" cy="6858000" type="letter"/>
  <p:notesSz cx="9144000" cy="6858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rd Watson" initials="R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1" autoAdjust="0"/>
    <p:restoredTop sz="95014" autoAdjust="0"/>
  </p:normalViewPr>
  <p:slideViewPr>
    <p:cSldViewPr>
      <p:cViewPr>
        <p:scale>
          <a:sx n="100" d="100"/>
          <a:sy n="100" d="100"/>
        </p:scale>
        <p:origin x="712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6"/>
    </p:cViewPr>
  </p:sorterViewPr>
  <p:notesViewPr>
    <p:cSldViewPr>
      <p:cViewPr varScale="1">
        <p:scale>
          <a:sx n="86" d="100"/>
          <a:sy n="86" d="100"/>
        </p:scale>
        <p:origin x="-248" y="-96"/>
      </p:cViewPr>
      <p:guideLst>
        <p:guide orient="horz" pos="2160"/>
        <p:guide pos="288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slide" Target="slides/slide63.xml"/><Relationship Id="rId65" Type="http://schemas.openxmlformats.org/officeDocument/2006/relationships/slide" Target="slides/slide64.xml"/><Relationship Id="rId66" Type="http://schemas.openxmlformats.org/officeDocument/2006/relationships/slide" Target="slides/slide65.xml"/><Relationship Id="rId67" Type="http://schemas.openxmlformats.org/officeDocument/2006/relationships/slide" Target="slides/slide66.xml"/><Relationship Id="rId68" Type="http://schemas.openxmlformats.org/officeDocument/2006/relationships/slide" Target="slides/slide67.xml"/><Relationship Id="rId69" Type="http://schemas.openxmlformats.org/officeDocument/2006/relationships/slide" Target="slides/slide6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slide" Target="slides/slide69.xml"/><Relationship Id="rId71" Type="http://schemas.openxmlformats.org/officeDocument/2006/relationships/slide" Target="slides/slide70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73" Type="http://schemas.openxmlformats.org/officeDocument/2006/relationships/handoutMaster" Target="handoutMasters/handoutMaster1.xml"/><Relationship Id="rId74" Type="http://schemas.openxmlformats.org/officeDocument/2006/relationships/commentAuthors" Target="commentAuthors.xml"/><Relationship Id="rId75" Type="http://schemas.openxmlformats.org/officeDocument/2006/relationships/presProps" Target="presProps.xml"/><Relationship Id="rId76" Type="http://schemas.openxmlformats.org/officeDocument/2006/relationships/viewProps" Target="viewProps.xml"/><Relationship Id="rId77" Type="http://schemas.openxmlformats.org/officeDocument/2006/relationships/theme" Target="theme/theme1.xml"/><Relationship Id="rId78" Type="http://schemas.openxmlformats.org/officeDocument/2006/relationships/tableStyles" Target="tableStyles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74581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57550"/>
            <a:ext cx="6705600" cy="3086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297055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528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5344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615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74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</p:spTree>
    <p:extLst>
      <p:ext uri="{BB962C8B-B14F-4D97-AF65-F5344CB8AC3E}">
        <p14:creationId xmlns:p14="http://schemas.microsoft.com/office/powerpoint/2010/main" val="10957618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i="1"/>
              <a:t>How might  you indicate a column is NULL?</a:t>
            </a:r>
          </a:p>
          <a:p>
            <a:endParaRPr lang="en-GB"/>
          </a:p>
          <a:p>
            <a:r>
              <a:rPr lang="en-GB"/>
              <a:t>DB2 has a hidden one-character column preceding each column that is used to indicate whether a column is NULL.</a:t>
            </a:r>
          </a:p>
        </p:txBody>
      </p:sp>
      <p:sp>
        <p:nvSpPr>
          <p:cNvPr id="2560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815856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 i="1"/>
              <a:t>Why wasn’t ALL PRIVILEGES used?</a:t>
            </a:r>
            <a:endParaRPr lang="en-GB"/>
          </a:p>
          <a:p>
            <a:endParaRPr lang="en-GB"/>
          </a:p>
          <a:p>
            <a:r>
              <a:rPr lang="en-GB"/>
              <a:t>Since STK is a view, ALICE cannot be granted ALL PRIVILEGES since this would include ALTER and INDEX privileges for a view</a:t>
            </a:r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16437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GB"/>
              <a:t>A revoked UPDATE is not column specific</a:t>
            </a:r>
          </a:p>
        </p:txBody>
      </p:sp>
      <p:sp>
        <p:nvSpPr>
          <p:cNvPr id="348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409554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69406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21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32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28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500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771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36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42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990600"/>
            <a:ext cx="6400800" cy="2514600"/>
          </a:xfrm>
          <a:ln w="76200" cmpd="tri"/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3886200"/>
            <a:ext cx="6400800" cy="1752600"/>
          </a:xfrm>
          <a:ln w="6350"/>
        </p:spPr>
        <p:txBody>
          <a:bodyPr/>
          <a:lstStyle>
            <a:lvl1pPr marL="0" indent="0" algn="ctr">
              <a:buFontTx/>
              <a:buNone/>
              <a:defRPr>
                <a:latin typeface="Trebuchet MS" pitchFamily="-109" charset="0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400800"/>
            <a:ext cx="19050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 anchorCtr="0"/>
          <a:lstStyle>
            <a:lvl1pPr>
              <a:defRPr>
                <a:latin typeface="+mj-lt"/>
              </a:defRPr>
            </a:lvl1pPr>
          </a:lstStyle>
          <a:p>
            <a:fld id="{86DEC2D9-5754-6C45-B85F-94B6A4C3A024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54279" name="Group 7"/>
          <p:cNvGrpSpPr>
            <a:grpSpLocks/>
          </p:cNvGrpSpPr>
          <p:nvPr/>
        </p:nvGrpSpPr>
        <p:grpSpPr bwMode="auto">
          <a:xfrm>
            <a:off x="0" y="0"/>
            <a:ext cx="6362700" cy="6858000"/>
            <a:chOff x="0" y="0"/>
            <a:chExt cx="4008" cy="4320"/>
          </a:xfrm>
        </p:grpSpPr>
        <p:pic>
          <p:nvPicPr>
            <p:cNvPr id="54280" name="Picture 8" descr="Expbanna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invGray">
            <a:xfrm>
              <a:off x="0" y="0"/>
              <a:ext cx="432" cy="4320"/>
            </a:xfrm>
            <a:prstGeom prst="rect">
              <a:avLst/>
            </a:prstGeom>
            <a:noFill/>
          </p:spPr>
        </p:pic>
        <p:pic>
          <p:nvPicPr>
            <p:cNvPr id="54281" name="Picture 9" descr="EXPHORSA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8" y="3600"/>
              <a:ext cx="1800" cy="60"/>
            </a:xfrm>
            <a:prstGeom prst="rect">
              <a:avLst/>
            </a:prstGeom>
            <a:noFill/>
          </p:spPr>
        </p:pic>
      </p:grpSp>
      <p:pic>
        <p:nvPicPr>
          <p:cNvPr id="54282" name="Picture 10" descr="EXPHORS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81200" y="3657600"/>
            <a:ext cx="5715000" cy="952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36F3243-D4AD-A448-B94A-D50816CFE9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100" y="381000"/>
            <a:ext cx="1943100" cy="5499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2038" y="381000"/>
            <a:ext cx="5681662" cy="5499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75EFEAE-FA63-3943-B46D-52F8F00BF2D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4036CA-B02A-C94C-96D9-DDE3901617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98859F0-EFDD-6A41-A5B8-30A3074057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2038" y="1766888"/>
            <a:ext cx="3808412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2850" y="1766888"/>
            <a:ext cx="3808413" cy="41132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721BCA4-A3FD-1245-B172-F7202DEC51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4746451-63E5-CE4E-9997-2F70551137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ED248FD-375C-6A4F-9EEF-95F7BB9533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33B404D-47E7-6E4A-AB42-073EC488246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1DA2001-D7F4-4340-B520-E782B322560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0B3F9E2-0DE0-AD40-B01C-3C61107968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eg"/><Relationship Id="rId14" Type="http://schemas.openxmlformats.org/officeDocument/2006/relationships/image" Target="../media/image2.png"/><Relationship Id="rId15" Type="http://schemas.openxmlformats.org/officeDocument/2006/relationships/image" Target="../media/image3.png"/><Relationship Id="rId16" Type="http://schemas.openxmlformats.org/officeDocument/2006/relationships/image" Target="../media/image4.png"/><Relationship Id="rId17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 descr="Expbanna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invGray">
          <a:xfrm>
            <a:off x="0" y="0"/>
            <a:ext cx="685800" cy="6858000"/>
          </a:xfrm>
          <a:prstGeom prst="rect">
            <a:avLst/>
          </a:prstGeom>
          <a:noFill/>
        </p:spPr>
      </p:pic>
      <p:sp>
        <p:nvSpPr>
          <p:cNvPr id="532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810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endParaRPr lang="en-US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chemeClr val="tx2"/>
                </a:solidFill>
                <a:latin typeface="Arial" pitchFamily="-109" charset="0"/>
              </a:defRPr>
            </a:lvl1pPr>
          </a:lstStyle>
          <a:p>
            <a:fld id="{7BEB2FF2-E546-1C4C-9EFC-6C43DB6165E8}" type="slidenum">
              <a:rPr lang="en-US"/>
              <a:pPr/>
              <a:t>‹#›</a:t>
            </a:fld>
            <a:endParaRPr lang="en-US"/>
          </a:p>
        </p:txBody>
      </p:sp>
      <p:pic>
        <p:nvPicPr>
          <p:cNvPr id="53255" name="Picture 7" descr="EXPHORSA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066800" y="1574800"/>
            <a:ext cx="7772400" cy="130175"/>
          </a:xfrm>
          <a:prstGeom prst="rect">
            <a:avLst/>
          </a:prstGeom>
          <a:noFill/>
        </p:spPr>
      </p:pic>
      <p:sp>
        <p:nvSpPr>
          <p:cNvPr id="532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2038" y="1766888"/>
            <a:ext cx="7769225" cy="4113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rebuchet MS" pitchFamily="-109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Blip>
          <a:blip r:embed="rId16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-109" charset="2"/>
        <a:buBlip>
          <a:blip r:embed="rId17"/>
        </a:buBlip>
        <a:defRPr sz="2800">
          <a:solidFill>
            <a:schemeClr val="tx1"/>
          </a:solidFill>
          <a:latin typeface="+mn-lt"/>
          <a:ea typeface="ＭＳ Ｐゴシック" pitchFamily="-109" charset="-128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09" charset="-128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-109" charset="2"/>
        <a:buChar char="s"/>
        <a:defRPr sz="2000">
          <a:solidFill>
            <a:schemeClr val="tx1"/>
          </a:solidFill>
          <a:latin typeface="+mn-lt"/>
          <a:ea typeface="ＭＳ Ｐゴシック" pitchFamily="-109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NULL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NU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SQL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noFill/>
          <a:ln/>
        </p:spPr>
        <p:txBody>
          <a:bodyPr lIns="90488" tIns="44450" rIns="90488" bIns="44450"/>
          <a:lstStyle/>
          <a:p>
            <a:pPr marL="342900" indent="-342900"/>
            <a:r>
              <a:rPr lang="en-GB" i="1" dirty="0"/>
              <a:t>The questing beast</a:t>
            </a:r>
            <a:endParaRPr lang="en-GB" dirty="0"/>
          </a:p>
          <a:p>
            <a:pPr marL="342900" indent="-342900"/>
            <a:r>
              <a:rPr lang="en-GB" dirty="0"/>
              <a:t>Sir Thomas Mallory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Data types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BOOLEAN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INTEGER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31 binary digits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SMALLINT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15 binary digits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FLOAT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Scientific work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DECIMAL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Commercial applications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CHAR</a:t>
            </a:r>
            <a:r>
              <a:rPr lang="en-GB" sz="2000" dirty="0"/>
              <a:t> and </a:t>
            </a:r>
            <a:r>
              <a:rPr lang="en-GB" sz="2000" dirty="0">
                <a:latin typeface="Courier New" pitchFamily="-109" charset="0"/>
              </a:rPr>
              <a:t>VARCHAR</a:t>
            </a:r>
            <a:endParaRPr lang="en-GB" sz="2000" dirty="0"/>
          </a:p>
          <a:p>
            <a:pPr lvl="1">
              <a:lnSpc>
                <a:spcPct val="90000"/>
              </a:lnSpc>
            </a:pPr>
            <a:r>
              <a:rPr lang="en-GB" sz="1800" dirty="0"/>
              <a:t>Character strings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DATE</a:t>
            </a:r>
            <a:r>
              <a:rPr lang="en-GB" sz="2000" dirty="0"/>
              <a:t>, </a:t>
            </a:r>
            <a:r>
              <a:rPr lang="en-GB" sz="2000" dirty="0">
                <a:latin typeface="Courier New" pitchFamily="-109" charset="0"/>
              </a:rPr>
              <a:t>TIME</a:t>
            </a:r>
            <a:r>
              <a:rPr lang="en-GB" sz="2000" dirty="0"/>
              <a:t>, </a:t>
            </a:r>
            <a:r>
              <a:rPr lang="en-GB" sz="2000" dirty="0">
                <a:latin typeface="Courier New" pitchFamily="-109" charset="0"/>
              </a:rPr>
              <a:t>TIMESTAMP</a:t>
            </a:r>
            <a:r>
              <a:rPr lang="en-GB" sz="2000" dirty="0"/>
              <a:t>, and </a:t>
            </a:r>
            <a:r>
              <a:rPr lang="en-GB" sz="2000" dirty="0">
                <a:latin typeface="Courier New" pitchFamily="-109" charset="0"/>
              </a:rPr>
              <a:t>INTERVAL</a:t>
            </a:r>
            <a:endParaRPr lang="en-GB" sz="2000" dirty="0"/>
          </a:p>
          <a:p>
            <a:pPr>
              <a:lnSpc>
                <a:spcPct val="90000"/>
              </a:lnSpc>
            </a:pPr>
            <a:r>
              <a:rPr lang="en-GB" sz="2000" dirty="0">
                <a:latin typeface="Courier New" pitchFamily="-109" charset="0"/>
              </a:rPr>
              <a:t>BLOB</a:t>
            </a:r>
            <a:r>
              <a:rPr lang="en-GB" sz="2000" dirty="0"/>
              <a:t> and </a:t>
            </a:r>
            <a:r>
              <a:rPr lang="en-GB" sz="2000" dirty="0" smtClean="0">
                <a:latin typeface="Courier New" pitchFamily="-109" charset="0"/>
              </a:rPr>
              <a:t>CLOB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162800" y="5000089"/>
            <a:ext cx="15240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Check the manual for full details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</a:t>
            </a:r>
          </a:p>
          <a:p>
            <a:pPr lvl="1"/>
            <a:r>
              <a:rPr lang="en-US" dirty="0" smtClean="0"/>
              <a:t>FORMAT(</a:t>
            </a:r>
            <a:r>
              <a:rPr lang="en-US" dirty="0" err="1" smtClean="0"/>
              <a:t>x,d</a:t>
            </a:r>
            <a:r>
              <a:rPr lang="en-US" dirty="0" smtClean="0"/>
              <a:t>) formats the number x with d decimal places with commas</a:t>
            </a:r>
          </a:p>
          <a:p>
            <a:pPr lvl="1"/>
            <a:r>
              <a:rPr lang="en-US" sz="1600" dirty="0">
                <a:latin typeface="Courier New"/>
                <a:cs typeface="Courier New"/>
              </a:rPr>
              <a:t>SELECT FORMAT(amount</a:t>
            </a:r>
            <a:r>
              <a:rPr lang="en-US" sz="1600" dirty="0" smtClean="0">
                <a:latin typeface="Courier New"/>
                <a:cs typeface="Courier New"/>
              </a:rPr>
              <a:t>,2</a:t>
            </a:r>
            <a:r>
              <a:rPr lang="en-US" sz="1600" dirty="0">
                <a:latin typeface="Courier New"/>
                <a:cs typeface="Courier New"/>
              </a:rPr>
              <a:t>) FROM Payments;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dirty="0" smtClean="0"/>
              <a:t>Date</a:t>
            </a:r>
          </a:p>
          <a:p>
            <a:pPr lvl="1"/>
            <a:r>
              <a:rPr lang="en-US" dirty="0" smtClean="0"/>
              <a:t>DATE_FORMAT (date, format) provides a flexible way of reporting dates</a:t>
            </a:r>
          </a:p>
          <a:p>
            <a:pPr lvl="1"/>
            <a:r>
              <a:rPr lang="en-US" sz="1600" dirty="0">
                <a:latin typeface="Courier New"/>
                <a:cs typeface="Courier New"/>
              </a:rPr>
              <a:t>SELECT DATE_FORMAT(</a:t>
            </a:r>
            <a:r>
              <a:rPr lang="en-US" sz="1600" dirty="0" err="1">
                <a:latin typeface="Courier New"/>
                <a:cs typeface="Courier New"/>
              </a:rPr>
              <a:t>orderDate</a:t>
            </a:r>
            <a:r>
              <a:rPr lang="en-US" sz="1600" dirty="0">
                <a:latin typeface="Courier New"/>
                <a:cs typeface="Courier New"/>
              </a:rPr>
              <a:t>, '</a:t>
            </a:r>
            <a:r>
              <a:rPr lang="en-US" sz="1600">
                <a:latin typeface="Courier New"/>
                <a:cs typeface="Courier New"/>
              </a:rPr>
              <a:t>%</a:t>
            </a:r>
            <a:r>
              <a:rPr lang="en-US" sz="1600" smtClean="0">
                <a:latin typeface="Courier New"/>
                <a:cs typeface="Courier New"/>
              </a:rPr>
              <a:t>W, </a:t>
            </a:r>
            <a:r>
              <a:rPr lang="en-US" sz="1600" dirty="0">
                <a:latin typeface="Courier New"/>
                <a:cs typeface="Courier New"/>
              </a:rPr>
              <a:t>%M %Y') from </a:t>
            </a:r>
            <a:r>
              <a:rPr lang="en-US" sz="1600" dirty="0" smtClean="0">
                <a:latin typeface="Courier New"/>
                <a:cs typeface="Courier New"/>
              </a:rPr>
              <a:t>Orders;</a:t>
            </a:r>
          </a:p>
          <a:p>
            <a:pPr lvl="1"/>
            <a:r>
              <a:rPr lang="en-US" sz="1600" dirty="0">
                <a:latin typeface="Courier New"/>
                <a:cs typeface="Courier New"/>
              </a:rPr>
              <a:t>SELECT DATE_FORMAT(</a:t>
            </a:r>
            <a:r>
              <a:rPr lang="en-US" sz="1600" dirty="0" err="1">
                <a:latin typeface="Courier New"/>
                <a:cs typeface="Courier New"/>
              </a:rPr>
              <a:t>orderDate</a:t>
            </a:r>
            <a:r>
              <a:rPr lang="en-US" sz="1600" dirty="0">
                <a:latin typeface="Courier New"/>
                <a:cs typeface="Courier New"/>
              </a:rPr>
              <a:t>, '%Y-%m-%d') from </a:t>
            </a:r>
            <a:r>
              <a:rPr lang="en-US" sz="1600" dirty="0" smtClean="0">
                <a:latin typeface="Courier New"/>
                <a:cs typeface="Courier New"/>
              </a:rPr>
              <a:t>Orders;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7467600" y="5791200"/>
            <a:ext cx="15240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Check the manual for full details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370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ClassicModels database, report the total value of payments for each customer to the nearest dollar and list in descending value</a:t>
            </a:r>
          </a:p>
        </p:txBody>
      </p:sp>
      <p:sp>
        <p:nvSpPr>
          <p:cNvPr id="6" name="Folded Corner 5"/>
          <p:cNvSpPr/>
          <p:nvPr/>
        </p:nvSpPr>
        <p:spPr bwMode="auto">
          <a:xfrm>
            <a:off x="6248400" y="4572000"/>
            <a:ext cx="2209800" cy="1752600"/>
          </a:xfrm>
          <a:prstGeom prst="foldedCorner">
            <a:avLst/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600" dirty="0">
                <a:latin typeface="+mn-lt"/>
              </a:rPr>
              <a:t>When you use format you create a string, but you often want to sort on the numeric value of the formatted field</a:t>
            </a:r>
            <a:r>
              <a:rPr lang="en-US" sz="1600" dirty="0" smtClean="0">
                <a:latin typeface="+mn-lt"/>
              </a:rPr>
              <a:t>. How do you handle this?</a:t>
            </a:r>
            <a:endParaRPr lang="en-US" sz="1600" dirty="0"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036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Defines how to sort individual characters in a particular language</a:t>
            </a:r>
          </a:p>
          <a:p>
            <a:r>
              <a:rPr lang="en-US" dirty="0" smtClean="0"/>
              <a:t>English</a:t>
            </a:r>
          </a:p>
          <a:p>
            <a:pPr lvl="1"/>
            <a:r>
              <a:rPr lang="en-US" i="1" dirty="0" smtClean="0"/>
              <a:t>A B C … X Y Z</a:t>
            </a:r>
            <a:endParaRPr lang="en-US" dirty="0" smtClean="0"/>
          </a:p>
          <a:p>
            <a:r>
              <a:rPr lang="en-US" dirty="0" smtClean="0"/>
              <a:t>Norwegian</a:t>
            </a:r>
          </a:p>
          <a:p>
            <a:pPr lvl="1"/>
            <a:r>
              <a:rPr lang="en-US" i="1" dirty="0" smtClean="0"/>
              <a:t>A B C … X Y Z </a:t>
            </a:r>
            <a:r>
              <a:rPr lang="en-US" dirty="0" smtClean="0"/>
              <a:t>Æ</a:t>
            </a:r>
            <a:r>
              <a:rPr lang="en-US" i="1" dirty="0" smtClean="0"/>
              <a:t> Ø 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Collation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specify a collation sequence at the database, table, and, column level</a:t>
            </a:r>
          </a:p>
          <a:p>
            <a:r>
              <a:rPr lang="en-US" dirty="0" smtClean="0"/>
              <a:t>Good practice to specify at the database level</a:t>
            </a:r>
          </a:p>
          <a:p>
            <a:pPr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800" dirty="0" smtClean="0">
                <a:latin typeface="Courier New"/>
                <a:cs typeface="Courier New"/>
              </a:rPr>
              <a:t>	CREATE DATABASE ClassicModels </a:t>
            </a:r>
          </a:p>
          <a:p>
            <a:pPr>
              <a:buNone/>
            </a:pPr>
            <a:r>
              <a:rPr lang="en-US" sz="1800" dirty="0" smtClean="0">
                <a:solidFill>
                  <a:srgbClr val="0000FF"/>
                </a:solidFill>
                <a:latin typeface="Courier New"/>
                <a:cs typeface="Courier New"/>
              </a:rPr>
              <a:t>		</a:t>
            </a:r>
            <a:r>
              <a:rPr lang="en-US" sz="1800" dirty="0" smtClean="0">
                <a:latin typeface="Courier New"/>
                <a:cs typeface="Courier New"/>
              </a:rPr>
              <a:t>COLLATE latin1_general_cs;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lded Corner 3"/>
          <p:cNvSpPr/>
          <p:nvPr/>
        </p:nvSpPr>
        <p:spPr bwMode="auto">
          <a:xfrm>
            <a:off x="7162800" y="4419600"/>
            <a:ext cx="1295400" cy="1143000"/>
          </a:xfrm>
          <a:prstGeom prst="foldedCorner">
            <a:avLst/>
          </a:prstGeom>
          <a:solidFill>
            <a:srgbClr val="FFFF00">
              <a:alpha val="5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 err="1" smtClean="0">
                <a:latin typeface="+mn-lt"/>
              </a:rPr>
              <a:t>c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+mn-lt"/>
              </a:rPr>
              <a:t>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+mn-lt"/>
              </a:rPr>
              <a:t> indicates case</a:t>
            </a:r>
            <a:r>
              <a:rPr kumimoji="0" lang="en-US" sz="1600" b="0" i="0" u="none" strike="noStrike" cap="none" normalizeH="0" dirty="0" smtClean="0">
                <a:ln>
                  <a:noFill/>
                </a:ln>
                <a:effectLst/>
                <a:latin typeface="+mn-lt"/>
              </a:rPr>
              <a:t> sensitivity</a:t>
            </a:r>
            <a:endParaRPr kumimoji="0" lang="en-US" sz="16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Changing a table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>
                <a:latin typeface="Courier New" pitchFamily="-109" charset="0"/>
              </a:rPr>
              <a:t>ALTER TABLE</a:t>
            </a:r>
            <a:endParaRPr lang="en-GB"/>
          </a:p>
          <a:p>
            <a:pPr lvl="1"/>
            <a:r>
              <a:rPr lang="en-GB"/>
              <a:t>Adding one new column at a time</a:t>
            </a:r>
          </a:p>
          <a:p>
            <a:pPr lvl="1"/>
            <a:r>
              <a:rPr lang="en-GB"/>
              <a:t>Cannot be used to</a:t>
            </a:r>
          </a:p>
          <a:p>
            <a:pPr lvl="2"/>
            <a:r>
              <a:rPr lang="en-GB"/>
              <a:t>Change a column’s storage format</a:t>
            </a:r>
          </a:p>
          <a:p>
            <a:pPr lvl="2"/>
            <a:r>
              <a:rPr lang="en-GB"/>
              <a:t>Delete an unwanted column</a:t>
            </a:r>
          </a:p>
          <a:p>
            <a:r>
              <a:rPr lang="en-GB">
                <a:latin typeface="Courier New" pitchFamily="-109" charset="0"/>
              </a:rPr>
              <a:t>DROP TABLE</a:t>
            </a:r>
            <a:endParaRPr lang="en-GB"/>
          </a:p>
          <a:p>
            <a:pPr lvl="1"/>
            <a:r>
              <a:rPr lang="en-GB"/>
              <a:t>Deletes a table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 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>
                <a:latin typeface="Courier New" pitchFamily="-109" charset="0"/>
              </a:rPr>
              <a:t>CREATE VIEW</a:t>
            </a:r>
          </a:p>
          <a:p>
            <a:r>
              <a:rPr lang="en-GB">
                <a:latin typeface="Courier New" pitchFamily="-109" charset="0"/>
              </a:rPr>
              <a:t>DROP VIEW</a:t>
            </a:r>
            <a:endParaRPr lang="en-GB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An index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>
                <a:latin typeface="Courier New" pitchFamily="-109" charset="0"/>
              </a:rPr>
              <a:t>CREATE INDEX</a:t>
            </a:r>
          </a:p>
          <a:p>
            <a:r>
              <a:rPr lang="en-GB">
                <a:latin typeface="Courier New" pitchFamily="-109" charset="0"/>
              </a:rPr>
              <a:t>DROP INDEX</a:t>
            </a:r>
            <a:endParaRPr lang="en-GB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Data manipulation statements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374775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>
                <a:latin typeface="Courier New" pitchFamily="-109" charset="0"/>
              </a:rPr>
              <a:t>INSERT</a:t>
            </a:r>
          </a:p>
          <a:p>
            <a:r>
              <a:rPr lang="en-GB">
                <a:latin typeface="Courier New" pitchFamily="-109" charset="0"/>
              </a:rPr>
              <a:t>UPDATE</a:t>
            </a:r>
          </a:p>
          <a:p>
            <a:r>
              <a:rPr lang="en-GB">
                <a:latin typeface="Courier New" pitchFamily="-109" charset="0"/>
              </a:rPr>
              <a:t>DELETE</a:t>
            </a:r>
          </a:p>
          <a:p>
            <a:r>
              <a:rPr lang="en-GB">
                <a:latin typeface="Courier New" pitchFamily="-109" charset="0"/>
              </a:rPr>
              <a:t>SELECT</a:t>
            </a:r>
            <a:endParaRPr lang="en-GB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INSERT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4000"/>
              <a:t>One row</a:t>
            </a:r>
          </a:p>
          <a:p>
            <a:pPr>
              <a:lnSpc>
                <a:spcPct val="90000"/>
              </a:lnSpc>
            </a:pPr>
            <a:r>
              <a:rPr lang="en-GB" sz="4000"/>
              <a:t>Multiple rows</a:t>
            </a:r>
          </a:p>
          <a:p>
            <a:pPr>
              <a:lnSpc>
                <a:spcPct val="90000"/>
              </a:lnSpc>
            </a:pPr>
            <a:r>
              <a:rPr lang="en-GB" sz="4000"/>
              <a:t>With a subquery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-109" charset="2"/>
              <a:buNone/>
            </a:pPr>
            <a:r>
              <a:rPr lang="en-GB" sz="2000">
                <a:latin typeface="Courier New" pitchFamily="-109" charset="0"/>
              </a:rPr>
              <a:t>INSERT INTO STOCK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-109" charset="2"/>
              <a:buNone/>
            </a:pPr>
            <a:r>
              <a:rPr lang="en-GB" sz="2000">
                <a:latin typeface="Courier New" pitchFamily="-109" charset="0"/>
              </a:rPr>
              <a:t>	(stkcode, stkfirm, stkprice, stkdiv, stkpe)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-109" charset="2"/>
              <a:buNone/>
            </a:pPr>
            <a:r>
              <a:rPr lang="en-GB" sz="2000">
                <a:latin typeface="Courier New" pitchFamily="-109" charset="0"/>
              </a:rPr>
              <a:t>	SELECT code, firm, price, div, pe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-109" charset="2"/>
              <a:buNone/>
            </a:pPr>
            <a:r>
              <a:rPr lang="en-GB" sz="2000">
                <a:latin typeface="Courier New" pitchFamily="-109" charset="0"/>
              </a:rPr>
              <a:t>	FROM download WHERE code IN</a:t>
            </a:r>
          </a:p>
          <a:p>
            <a:pPr lvl="1">
              <a:lnSpc>
                <a:spcPct val="90000"/>
              </a:lnSpc>
              <a:buClr>
                <a:schemeClr val="tx1"/>
              </a:buClr>
              <a:buFont typeface="Wingdings" pitchFamily="-109" charset="2"/>
              <a:buNone/>
            </a:pPr>
            <a:r>
              <a:rPr lang="en-GB" sz="2000">
                <a:latin typeface="Courier New" pitchFamily="-109" charset="0"/>
              </a:rPr>
              <a:t>		('FC','PT','AR','SLG','ILZ','BE','BS','NG',</a:t>
            </a:r>
            <a:br>
              <a:rPr lang="en-GB" sz="2000">
                <a:latin typeface="Courier New" pitchFamily="-109" charset="0"/>
              </a:rPr>
            </a:br>
            <a:r>
              <a:rPr lang="en-GB" sz="2000">
                <a:latin typeface="Courier New" pitchFamily="-109" charset="0"/>
              </a:rPr>
              <a:t>	'CS','ROF');</a:t>
            </a:r>
            <a:endParaRPr lang="en-GB" sz="1800"/>
          </a:p>
        </p:txBody>
      </p:sp>
      <p:sp>
        <p:nvSpPr>
          <p:cNvPr id="14340" name="AutoShape 4"/>
          <p:cNvSpPr>
            <a:spLocks noChangeArrowheads="1"/>
          </p:cNvSpPr>
          <p:nvPr/>
        </p:nvSpPr>
        <p:spPr bwMode="auto">
          <a:xfrm>
            <a:off x="7053263" y="5938838"/>
            <a:ext cx="1770062" cy="649287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latin typeface="Georgia" pitchFamily="-109" charset="0"/>
                <a:ea typeface="ヒラギノ角ゴ Pro W3" pitchFamily="-109" charset="-128"/>
                <a:cs typeface="ヒラギノ角ゴ Pro W3" pitchFamily="-109" charset="-128"/>
              </a:rPr>
              <a:t>The SQL way to copy a table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SQL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374775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A standard</a:t>
            </a:r>
          </a:p>
          <a:p>
            <a:pPr lvl="1"/>
            <a:r>
              <a:rPr lang="en-GB"/>
              <a:t>ANSI</a:t>
            </a:r>
          </a:p>
          <a:p>
            <a:pPr lvl="1"/>
            <a:r>
              <a:rPr lang="en-GB"/>
              <a:t>ISO</a:t>
            </a:r>
          </a:p>
          <a:p>
            <a:r>
              <a:rPr lang="en-GB"/>
              <a:t>SQL skills are in demand</a:t>
            </a:r>
          </a:p>
          <a:p>
            <a:r>
              <a:rPr lang="en-GB"/>
              <a:t>Developed by IBM</a:t>
            </a:r>
          </a:p>
          <a:p>
            <a:r>
              <a:rPr lang="en-GB"/>
              <a:t>Object-oriented extensions created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UPDATE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050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One row</a:t>
            </a:r>
          </a:p>
          <a:p>
            <a:r>
              <a:rPr lang="en-GB"/>
              <a:t>Multiple rows</a:t>
            </a:r>
          </a:p>
          <a:p>
            <a:r>
              <a:rPr lang="en-GB"/>
              <a:t>All rows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 smtClean="0"/>
              <a:t>UPDATE: Copy a column</a:t>
            </a:r>
            <a:endParaRPr lang="en-GB" dirty="0"/>
          </a:p>
        </p:txBody>
      </p:sp>
      <p:sp>
        <p:nvSpPr>
          <p:cNvPr id="2" name="TextBox 1"/>
          <p:cNvSpPr txBox="1"/>
          <p:nvPr/>
        </p:nvSpPr>
        <p:spPr>
          <a:xfrm>
            <a:off x="1066800" y="2667000"/>
            <a:ext cx="7391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UPDATE table1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SET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column1 = </a:t>
            </a:r>
            <a:endParaRPr lang="en-US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(SELECT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column2 FROM table2 </a:t>
            </a:r>
          </a:p>
          <a:p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    WHERE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table2.id = table1.id );</a:t>
            </a:r>
          </a:p>
        </p:txBody>
      </p:sp>
    </p:spTree>
    <p:extLst>
      <p:ext uri="{BB962C8B-B14F-4D97-AF65-F5344CB8AC3E}">
        <p14:creationId xmlns:p14="http://schemas.microsoft.com/office/powerpoint/2010/main" val="113747126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DELETE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/>
              <a:t>One row</a:t>
            </a:r>
          </a:p>
          <a:p>
            <a:r>
              <a:rPr lang="en-GB"/>
              <a:t>Multiple rows</a:t>
            </a:r>
          </a:p>
          <a:p>
            <a:r>
              <a:rPr lang="en-GB"/>
              <a:t>All rows</a:t>
            </a:r>
          </a:p>
          <a:p>
            <a:pPr lvl="1"/>
            <a:r>
              <a:rPr lang="en-GB"/>
              <a:t>Not the same as </a:t>
            </a:r>
            <a:r>
              <a:rPr lang="en-GB">
                <a:latin typeface="Courier New" pitchFamily="-109" charset="0"/>
              </a:rPr>
              <a:t>DROP TABLE</a:t>
            </a:r>
            <a:endParaRPr lang="en-GB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Product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133600"/>
            <a:ext cx="7769225" cy="4113213"/>
          </a:xfrm>
        </p:spPr>
        <p:txBody>
          <a:bodyPr/>
          <a:lstStyle/>
          <a:p>
            <a:r>
              <a:rPr lang="en-GB" dirty="0"/>
              <a:t>All rows of the first table concatenated with all possible rows of the second table</a:t>
            </a:r>
          </a:p>
          <a:p>
            <a:r>
              <a:rPr lang="en-GB" dirty="0"/>
              <a:t>Form the product of </a:t>
            </a:r>
            <a:r>
              <a:rPr lang="en-GB" dirty="0">
                <a:latin typeface="Courier New" pitchFamily="-109" charset="0"/>
              </a:rPr>
              <a:t>stock</a:t>
            </a:r>
            <a:r>
              <a:rPr lang="en-GB" dirty="0"/>
              <a:t> and </a:t>
            </a:r>
            <a:r>
              <a:rPr lang="en-GB" dirty="0">
                <a:latin typeface="Courier New" pitchFamily="-109" charset="0"/>
              </a:rPr>
              <a:t>nation</a:t>
            </a:r>
            <a:endParaRPr lang="en-GB" dirty="0"/>
          </a:p>
          <a:p>
            <a:pPr lvl="1">
              <a:buFontTx/>
              <a:buNone/>
            </a:pPr>
            <a:r>
              <a:rPr lang="en-GB" sz="2400" dirty="0">
                <a:latin typeface="Courier New" pitchFamily="-109" charset="0"/>
              </a:rPr>
              <a:t>SELECT * FROM stock, nation;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Product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8153400" cy="42037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Find the percentage of Australian stocks in the portfolio.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CREATE VIEW </a:t>
            </a:r>
            <a:r>
              <a:rPr lang="en-US" sz="2000" dirty="0" err="1">
                <a:latin typeface="Courier New" pitchFamily="-109" charset="0"/>
              </a:rPr>
              <a:t>austotal</a:t>
            </a:r>
            <a:r>
              <a:rPr lang="en-US" sz="2000" dirty="0">
                <a:latin typeface="Courier New" pitchFamily="-109" charset="0"/>
              </a:rPr>
              <a:t> (</a:t>
            </a:r>
            <a:r>
              <a:rPr lang="en-US" sz="2000" dirty="0" err="1">
                <a:latin typeface="Courier New" pitchFamily="-109" charset="0"/>
              </a:rPr>
              <a:t>auscount</a:t>
            </a:r>
            <a:r>
              <a:rPr lang="en-US" sz="2000" dirty="0">
                <a:latin typeface="Courier New" pitchFamily="-109" charset="0"/>
              </a:rPr>
              <a:t>)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  SELECT COUNT(*) FROM</a:t>
            </a:r>
            <a:r>
              <a:rPr lang="en-US" sz="2000" dirty="0" smtClean="0">
                <a:latin typeface="Courier New" pitchFamily="-109" charset="0"/>
              </a:rPr>
              <a:t> nation JOIN stock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   ON </a:t>
            </a:r>
            <a:r>
              <a:rPr lang="en-US" sz="2000" dirty="0" err="1">
                <a:latin typeface="Courier New" pitchFamily="-109" charset="0"/>
              </a:rPr>
              <a:t>nation.natcode</a:t>
            </a:r>
            <a:r>
              <a:rPr lang="en-US" sz="2000" dirty="0">
                <a:latin typeface="Courier New" pitchFamily="-109" charset="0"/>
              </a:rPr>
              <a:t> = </a:t>
            </a:r>
            <a:r>
              <a:rPr lang="en-US" sz="2000" dirty="0" err="1" smtClean="0">
                <a:latin typeface="Courier New" pitchFamily="-109" charset="0"/>
              </a:rPr>
              <a:t>stock.natcode</a:t>
            </a:r>
            <a:endParaRPr lang="en-US" sz="2000" dirty="0" smtClean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	 WHERE </a:t>
            </a:r>
            <a:r>
              <a:rPr lang="en-US" sz="2000" dirty="0" err="1" smtClean="0">
                <a:latin typeface="Courier New" pitchFamily="-109" charset="0"/>
              </a:rPr>
              <a:t>natname</a:t>
            </a:r>
            <a:r>
              <a:rPr lang="en-US" sz="2000" dirty="0" smtClean="0">
                <a:latin typeface="Courier New" pitchFamily="-109" charset="0"/>
              </a:rPr>
              <a:t> </a:t>
            </a:r>
            <a:r>
              <a:rPr lang="en-US" sz="2000" dirty="0">
                <a:latin typeface="Courier New" pitchFamily="-109" charset="0"/>
              </a:rPr>
              <a:t>=</a:t>
            </a:r>
            <a:r>
              <a:rPr lang="en-US" sz="2000" dirty="0" smtClean="0">
                <a:latin typeface="Courier New" pitchFamily="-109" charset="0"/>
              </a:rPr>
              <a:t> 'Australia'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	</a:t>
            </a:r>
            <a:endParaRPr lang="en-US" sz="20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CREATE VIEW total (</a:t>
            </a:r>
            <a:r>
              <a:rPr lang="en-US" sz="2000" dirty="0" err="1">
                <a:latin typeface="Courier New" pitchFamily="-109" charset="0"/>
              </a:rPr>
              <a:t>totalcount</a:t>
            </a:r>
            <a:r>
              <a:rPr lang="en-US" sz="2000" dirty="0">
                <a:latin typeface="Courier New" pitchFamily="-109" charset="0"/>
              </a:rPr>
              <a:t>) AS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  SELECT COUNT(*) FROM stock;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Courier New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SELECT </a:t>
            </a:r>
            <a:r>
              <a:rPr lang="en-US" sz="2000" dirty="0" err="1">
                <a:latin typeface="Courier New" pitchFamily="-109" charset="0"/>
              </a:rPr>
              <a:t>auscount/totalcount</a:t>
            </a:r>
            <a:r>
              <a:rPr lang="en-US" sz="2000" dirty="0">
                <a:latin typeface="Courier New" pitchFamily="-109" charset="0"/>
              </a:rPr>
              <a:t>*100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Courier New" pitchFamily="-109" charset="0"/>
              </a:rPr>
              <a:t>  AS percentage FROM </a:t>
            </a:r>
            <a:r>
              <a:rPr lang="en-US" sz="2000" dirty="0" err="1">
                <a:latin typeface="Courier New" pitchFamily="-109" charset="0"/>
              </a:rPr>
              <a:t>austotal</a:t>
            </a:r>
            <a:r>
              <a:rPr lang="en-US" sz="2000" dirty="0">
                <a:latin typeface="Courier New" pitchFamily="-109" charset="0"/>
              </a:rPr>
              <a:t>, total;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Courier" pitchFamily="-10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Courier" pitchFamily="-109" charset="0"/>
            </a:endParaRPr>
          </a:p>
        </p:txBody>
      </p:sp>
      <p:graphicFrame>
        <p:nvGraphicFramePr>
          <p:cNvPr id="60433" name="Group 17"/>
          <p:cNvGraphicFramePr>
            <a:graphicFrameLocks noGrp="1"/>
          </p:cNvGraphicFramePr>
          <p:nvPr/>
        </p:nvGraphicFramePr>
        <p:xfrm>
          <a:off x="1143000" y="6096000"/>
          <a:ext cx="914400" cy="335280"/>
        </p:xfrm>
        <a:graphic>
          <a:graphicData uri="http://schemas.openxmlformats.org/drawingml/2006/table">
            <a:tbl>
              <a:tblPr/>
              <a:tblGrid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18.75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0434" name="AutoShape 18"/>
          <p:cNvSpPr>
            <a:spLocks noChangeArrowheads="1"/>
          </p:cNvSpPr>
          <p:nvPr/>
        </p:nvSpPr>
        <p:spPr bwMode="auto">
          <a:xfrm>
            <a:off x="4876800" y="5921106"/>
            <a:ext cx="42672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Some implementations might give a result of zero due to use of integer arithmetic. Investigate use of the FLOAT function.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(alternative)</a:t>
            </a: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752600"/>
            <a:ext cx="8153400" cy="42037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400" i="1" dirty="0"/>
              <a:t>Find the percentage of Australian stocks in the portfolio.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i="1" dirty="0" smtClean="0"/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SELECT FORMAT((SELECT COUNT(*)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FROM nation JOIN </a:t>
            </a:r>
            <a:r>
              <a:rPr lang="en-US" sz="2000" dirty="0">
                <a:latin typeface="Courier New"/>
                <a:cs typeface="Courier New"/>
              </a:rPr>
              <a:t>stock 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ON </a:t>
            </a:r>
            <a:r>
              <a:rPr lang="en-US" sz="2000" dirty="0" err="1" smtClean="0">
                <a:latin typeface="Courier New"/>
                <a:cs typeface="Courier New"/>
              </a:rPr>
              <a:t>nation.natcode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</a:t>
            </a:r>
            <a:r>
              <a:rPr lang="en-US" sz="2000" dirty="0" err="1">
                <a:latin typeface="Courier New"/>
                <a:cs typeface="Courier New"/>
              </a:rPr>
              <a:t>stock.natcode</a:t>
            </a:r>
            <a:endParaRPr lang="en-US" sz="20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  WHERE </a:t>
            </a:r>
            <a:r>
              <a:rPr lang="en-US" sz="2000" dirty="0" err="1" smtClean="0">
                <a:latin typeface="Courier New"/>
                <a:cs typeface="Courier New"/>
              </a:rPr>
              <a:t>natname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= '</a:t>
            </a:r>
            <a:r>
              <a:rPr lang="en-US" sz="2000" dirty="0" smtClean="0">
                <a:latin typeface="Courier New"/>
                <a:cs typeface="Courier New"/>
              </a:rPr>
              <a:t>Australia</a:t>
            </a:r>
            <a:r>
              <a:rPr lang="en-US" sz="2000" dirty="0">
                <a:latin typeface="Courier New"/>
                <a:cs typeface="Courier New"/>
              </a:rPr>
              <a:t>'</a:t>
            </a:r>
            <a:r>
              <a:rPr lang="en-US" sz="2000" dirty="0" smtClean="0">
                <a:latin typeface="Courier New"/>
                <a:cs typeface="Courier New"/>
              </a:rPr>
              <a:t>)</a:t>
            </a:r>
            <a:r>
              <a:rPr lang="en-US" sz="2000" dirty="0">
                <a:latin typeface="Courier New"/>
                <a:cs typeface="Courier New"/>
              </a:rPr>
              <a:t>*</a:t>
            </a:r>
            <a:r>
              <a:rPr lang="en-US" sz="2000" dirty="0" smtClean="0">
                <a:latin typeface="Courier New"/>
                <a:cs typeface="Courier New"/>
              </a:rPr>
              <a:t>100/</a:t>
            </a:r>
            <a:r>
              <a:rPr lang="en-US" sz="2000" dirty="0">
                <a:latin typeface="Courier New"/>
                <a:cs typeface="Courier New"/>
              </a:rPr>
              <a:t>(SELECT COUNT</a:t>
            </a:r>
            <a:r>
              <a:rPr lang="en-US" sz="2000" dirty="0" smtClean="0">
                <a:latin typeface="Courier New"/>
                <a:cs typeface="Courier New"/>
              </a:rPr>
              <a:t>(*)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   FROM </a:t>
            </a:r>
            <a:r>
              <a:rPr lang="en-US" sz="2000" dirty="0">
                <a:latin typeface="Courier New"/>
                <a:cs typeface="Courier New"/>
              </a:rPr>
              <a:t>stock),2) </a:t>
            </a:r>
            <a:r>
              <a:rPr lang="en-US" sz="2000" dirty="0" smtClean="0">
                <a:latin typeface="Courier New"/>
                <a:cs typeface="Courier New"/>
              </a:rPr>
              <a:t>AS </a:t>
            </a:r>
            <a:r>
              <a:rPr lang="en-US" sz="2000" dirty="0">
                <a:latin typeface="Courier New"/>
                <a:cs typeface="Courier New"/>
              </a:rPr>
              <a:t>Percentage;</a:t>
            </a:r>
            <a:endParaRPr lang="en-US" sz="2000" dirty="0">
              <a:latin typeface="Courier" pitchFamily="-109" charset="0"/>
            </a:endParaRPr>
          </a:p>
        </p:txBody>
      </p:sp>
      <p:graphicFrame>
        <p:nvGraphicFramePr>
          <p:cNvPr id="60433" name="Group 17"/>
          <p:cNvGraphicFramePr>
            <a:graphicFrameLocks noGrp="1"/>
          </p:cNvGraphicFramePr>
          <p:nvPr/>
        </p:nvGraphicFramePr>
        <p:xfrm>
          <a:off x="1066800" y="4876800"/>
          <a:ext cx="990600" cy="335280"/>
        </p:xfrm>
        <a:graphic>
          <a:graphicData uri="http://schemas.openxmlformats.org/drawingml/2006/table">
            <a:tbl>
              <a:tblPr/>
              <a:tblGrid>
                <a:gridCol w="9906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18.75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Join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8077200" cy="4114800"/>
          </a:xfrm>
          <a:noFill/>
          <a:ln/>
        </p:spPr>
        <p:txBody>
          <a:bodyPr lIns="90488" tIns="44450" rIns="90488" bIns="44450"/>
          <a:lstStyle/>
          <a:p>
            <a:r>
              <a:rPr lang="en-GB" sz="2800" dirty="0"/>
              <a:t>Join creates a new table from two existing tables by matching on a column common to both tables</a:t>
            </a:r>
          </a:p>
          <a:p>
            <a:r>
              <a:rPr lang="en-GB" sz="2800" dirty="0"/>
              <a:t>Equijoin</a:t>
            </a:r>
          </a:p>
          <a:p>
            <a:pPr lvl="1"/>
            <a:r>
              <a:rPr lang="en-GB" sz="2400" dirty="0" smtClean="0"/>
              <a:t>The new table contains two identical columns</a:t>
            </a:r>
          </a:p>
          <a:p>
            <a:pPr lvl="1">
              <a:buNone/>
            </a:pPr>
            <a:r>
              <a:rPr lang="en-GB" sz="2400" dirty="0"/>
              <a:t>	</a:t>
            </a:r>
            <a:r>
              <a:rPr lang="en-GB" sz="2000" dirty="0">
                <a:latin typeface="Courier New" pitchFamily="-109" charset="0"/>
              </a:rPr>
              <a:t>SELECT * FROM stock JOIN nation</a:t>
            </a:r>
          </a:p>
          <a:p>
            <a:pPr lvl="1">
              <a:buNone/>
            </a:pPr>
            <a:r>
              <a:rPr lang="en-GB" sz="2000" dirty="0">
                <a:latin typeface="Courier New" pitchFamily="-109" charset="0"/>
              </a:rPr>
              <a:t>		 ON </a:t>
            </a:r>
            <a:r>
              <a:rPr lang="en-GB" sz="2000" dirty="0" err="1">
                <a:latin typeface="Courier New" pitchFamily="-109" charset="0"/>
              </a:rPr>
              <a:t>stock.natcode</a:t>
            </a:r>
            <a:r>
              <a:rPr lang="en-GB" sz="2000" dirty="0">
                <a:latin typeface="Courier New" pitchFamily="-109" charset="0"/>
              </a:rPr>
              <a:t> = </a:t>
            </a:r>
            <a:r>
              <a:rPr lang="en-GB" sz="2000" dirty="0" err="1">
                <a:latin typeface="Courier New" pitchFamily="-109" charset="0"/>
              </a:rPr>
              <a:t>nation.natcode</a:t>
            </a:r>
            <a:r>
              <a:rPr lang="en-GB" sz="2000" dirty="0">
                <a:latin typeface="Courier New" pitchFamily="-109" charset="0"/>
              </a:rPr>
              <a:t>;</a:t>
            </a:r>
            <a:endParaRPr lang="en-GB" sz="2000" dirty="0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Join variations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5974" r="-15974"/>
          <a:stretch>
            <a:fillRect/>
          </a:stretch>
        </p:blipFill>
        <p:spPr/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Courier New" pitchFamily="-109" charset="0"/>
              </a:rPr>
              <a:t>SELECT * FROM stock JOIN nation ON </a:t>
            </a:r>
            <a:r>
              <a:rPr lang="en-US" sz="2000" dirty="0" err="1" smtClean="0">
                <a:latin typeface="Courier New" pitchFamily="-109" charset="0"/>
              </a:rPr>
              <a:t>stock.natcode</a:t>
            </a:r>
            <a:r>
              <a:rPr lang="en-US" sz="2000" dirty="0" smtClean="0">
                <a:latin typeface="Courier New" pitchFamily="-109" charset="0"/>
              </a:rPr>
              <a:t> = </a:t>
            </a:r>
            <a:r>
              <a:rPr lang="en-US" sz="2000" dirty="0" err="1" smtClean="0">
                <a:latin typeface="Courier New" pitchFamily="-109" charset="0"/>
              </a:rPr>
              <a:t>nation.natcode</a:t>
            </a:r>
            <a:endParaRPr lang="en-US" sz="2000" dirty="0" smtClean="0">
              <a:latin typeface="Courier New" pitchFamily="-109" charset="0"/>
            </a:endParaRPr>
          </a:p>
          <a:p>
            <a:r>
              <a:rPr lang="en-US" sz="2000" dirty="0" smtClean="0">
                <a:latin typeface="Courier New" pitchFamily="-109" charset="0"/>
              </a:rPr>
              <a:t>SELECT * FROM stock INNER JOIN nation USING (</a:t>
            </a:r>
            <a:r>
              <a:rPr lang="en-US" sz="2000" dirty="0" err="1" smtClean="0">
                <a:latin typeface="Courier New" pitchFamily="-109" charset="0"/>
              </a:rPr>
              <a:t>natcode</a:t>
            </a:r>
            <a:r>
              <a:rPr lang="en-US" sz="2000" dirty="0" smtClean="0">
                <a:latin typeface="Courier New" pitchFamily="-109" charset="0"/>
              </a:rPr>
              <a:t>);</a:t>
            </a:r>
          </a:p>
          <a:p>
            <a:r>
              <a:rPr lang="en-US" sz="2000" dirty="0">
                <a:latin typeface="Courier New" pitchFamily="-109" charset="0"/>
              </a:rPr>
              <a:t>SELECT * FROM stock JOIN nation USING (</a:t>
            </a:r>
            <a:r>
              <a:rPr lang="en-US" sz="2000" dirty="0" err="1">
                <a:latin typeface="Courier New" pitchFamily="-109" charset="0"/>
              </a:rPr>
              <a:t>natcode</a:t>
            </a:r>
            <a:r>
              <a:rPr lang="en-US" sz="2000" dirty="0">
                <a:latin typeface="Courier New" pitchFamily="-109" charset="0"/>
              </a:rPr>
              <a:t>)</a:t>
            </a:r>
            <a:r>
              <a:rPr lang="en-US" sz="2000" dirty="0" smtClean="0">
                <a:latin typeface="Courier New" pitchFamily="-109" charset="0"/>
              </a:rPr>
              <a:t>;</a:t>
            </a:r>
          </a:p>
          <a:p>
            <a:r>
              <a:rPr lang="en-US" sz="2000" dirty="0" smtClean="0">
                <a:latin typeface="Courier New" pitchFamily="-109" charset="0"/>
              </a:rPr>
              <a:t>SELECT </a:t>
            </a:r>
            <a:r>
              <a:rPr lang="en-US" sz="2000" dirty="0">
                <a:latin typeface="Courier New" pitchFamily="-109" charset="0"/>
              </a:rPr>
              <a:t>* FROM stock NATURAL JOIN nation</a:t>
            </a:r>
            <a:r>
              <a:rPr lang="en-US" sz="2000" dirty="0" smtClean="0">
                <a:latin typeface="Courier New" pitchFamily="-109" charset="0"/>
              </a:rPr>
              <a:t>;</a:t>
            </a:r>
          </a:p>
          <a:p>
            <a:pPr lvl="1"/>
            <a:r>
              <a:rPr lang="en-US" sz="1600" dirty="0" smtClean="0">
                <a:latin typeface="Courier New" pitchFamily="-109" charset="0"/>
              </a:rPr>
              <a:t>Primary </a:t>
            </a:r>
            <a:r>
              <a:rPr lang="en-US" sz="1600" dirty="0">
                <a:latin typeface="Courier New" pitchFamily="-109" charset="0"/>
              </a:rPr>
              <a:t>key and foreign key have the same name</a:t>
            </a:r>
          </a:p>
          <a:p>
            <a:pPr marL="457200" lvl="1" indent="0">
              <a:buNone/>
            </a:pPr>
            <a:endParaRPr lang="en-US" sz="1600" dirty="0">
              <a:latin typeface="Courier New" pitchFamily="-10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04800"/>
            <a:ext cx="1874715" cy="12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56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39" name="Rectangle 4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</a:t>
            </a:r>
            <a:r>
              <a:rPr lang="en-US" dirty="0"/>
              <a:t>join</a:t>
            </a:r>
          </a:p>
        </p:txBody>
      </p:sp>
      <p:sp>
        <p:nvSpPr>
          <p:cNvPr id="80940" name="Rectangle 44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8081962" cy="21193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An </a:t>
            </a:r>
            <a:r>
              <a:rPr lang="en-US" dirty="0"/>
              <a:t>inner join plus those rows from t1 not included in the inner join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SELECT id, col1, col2 FROM t1 LEFT JOIN t2 USING (id</a:t>
            </a:r>
            <a:r>
              <a:rPr lang="en-US" sz="2400" dirty="0" smtClean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81088" name="Group 192"/>
          <p:cNvGraphicFramePr>
            <a:graphicFrameLocks noGrp="1"/>
          </p:cNvGraphicFramePr>
          <p:nvPr/>
        </p:nvGraphicFramePr>
        <p:xfrm>
          <a:off x="1066800" y="4038600"/>
          <a:ext cx="4267200" cy="1965643"/>
        </p:xfrm>
        <a:graphic>
          <a:graphicData uri="http://schemas.openxmlformats.org/drawingml/2006/table">
            <a:tbl>
              <a:tblPr/>
              <a:tblGrid>
                <a:gridCol w="854075"/>
                <a:gridCol w="854075"/>
                <a:gridCol w="850900"/>
                <a:gridCol w="854075"/>
                <a:gridCol w="8540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z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1089" name="Group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48858"/>
              </p:ext>
            </p:extLst>
          </p:nvPr>
        </p:nvGraphicFramePr>
        <p:xfrm>
          <a:off x="6019800" y="4572000"/>
          <a:ext cx="2209800" cy="1448118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858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28600"/>
            <a:ext cx="1854982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SQL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133600"/>
            <a:ext cx="7772400" cy="3962400"/>
          </a:xfrm>
          <a:noFill/>
          <a:ln/>
        </p:spPr>
        <p:txBody>
          <a:bodyPr lIns="90488" tIns="44450" rIns="90488" bIns="44450"/>
          <a:lstStyle/>
          <a:p>
            <a:r>
              <a:rPr lang="en-GB" sz="2800"/>
              <a:t>A complete database language</a:t>
            </a:r>
          </a:p>
          <a:p>
            <a:r>
              <a:rPr lang="en-GB" sz="2800"/>
              <a:t>Data definition</a:t>
            </a:r>
          </a:p>
          <a:p>
            <a:pPr lvl="1"/>
            <a:r>
              <a:rPr lang="en-GB" sz="2400"/>
              <a:t>Definition of tables and views</a:t>
            </a:r>
          </a:p>
          <a:p>
            <a:r>
              <a:rPr lang="en-GB" sz="2800"/>
              <a:t>Data manipulation</a:t>
            </a:r>
          </a:p>
          <a:p>
            <a:pPr lvl="1"/>
            <a:r>
              <a:rPr lang="en-GB" sz="2400"/>
              <a:t>Specifying queries</a:t>
            </a:r>
          </a:p>
          <a:p>
            <a:pPr lvl="1"/>
            <a:r>
              <a:rPr lang="en-GB" sz="2400"/>
              <a:t>Maintaining a database</a:t>
            </a:r>
          </a:p>
          <a:p>
            <a:pPr lvl="2"/>
            <a:r>
              <a:rPr lang="en-GB" sz="2000">
                <a:latin typeface="Courier New" pitchFamily="-109" charset="0"/>
              </a:rPr>
              <a:t>INSERT</a:t>
            </a:r>
          </a:p>
          <a:p>
            <a:pPr lvl="2"/>
            <a:r>
              <a:rPr lang="en-GB" sz="2000">
                <a:latin typeface="Courier New" pitchFamily="-109" charset="0"/>
              </a:rPr>
              <a:t>UPDATE</a:t>
            </a:r>
          </a:p>
          <a:p>
            <a:pPr lvl="2"/>
            <a:r>
              <a:rPr lang="en-GB" sz="2000">
                <a:latin typeface="Courier New" pitchFamily="-109" charset="0"/>
              </a:rPr>
              <a:t>DELETE</a:t>
            </a:r>
            <a:endParaRPr lang="en-GB" sz="2000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</a:t>
            </a:r>
            <a:r>
              <a:rPr lang="en-US" dirty="0"/>
              <a:t>join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inner join plus those rows from t2 not included in the inner join</a:t>
            </a:r>
          </a:p>
          <a:p>
            <a:pPr>
              <a:buNone/>
            </a:pPr>
            <a:r>
              <a:rPr lang="en-US" sz="2400" dirty="0">
                <a:latin typeface="Courier New" pitchFamily="-109" charset="0"/>
              </a:rPr>
              <a:t>	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SELECT id, col1, col2 FROM t1 RIGHT JOIN t2 USING (id);</a:t>
            </a: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</p:txBody>
      </p:sp>
      <p:graphicFrame>
        <p:nvGraphicFramePr>
          <p:cNvPr id="85103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671840"/>
              </p:ext>
            </p:extLst>
          </p:nvPr>
        </p:nvGraphicFramePr>
        <p:xfrm>
          <a:off x="5943600" y="4800600"/>
          <a:ext cx="2209800" cy="147828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85800"/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5102" name="Group 110"/>
          <p:cNvGraphicFramePr>
            <a:graphicFrameLocks noGrp="1"/>
          </p:cNvGraphicFramePr>
          <p:nvPr/>
        </p:nvGraphicFramePr>
        <p:xfrm>
          <a:off x="1066800" y="4343400"/>
          <a:ext cx="4267200" cy="1965643"/>
        </p:xfrm>
        <a:graphic>
          <a:graphicData uri="http://schemas.openxmlformats.org/drawingml/2006/table">
            <a:tbl>
              <a:tblPr/>
              <a:tblGrid>
                <a:gridCol w="854075"/>
                <a:gridCol w="854075"/>
                <a:gridCol w="850900"/>
                <a:gridCol w="854075"/>
                <a:gridCol w="8540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8600"/>
            <a:ext cx="1828800" cy="1176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</a:t>
            </a:r>
            <a:r>
              <a:rPr lang="en-US" dirty="0"/>
              <a:t>join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853362" cy="4113212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inner join plus those rows from t1 and t2 not included in the inner join</a:t>
            </a:r>
          </a:p>
          <a:p>
            <a:pPr lvl="1">
              <a:buNone/>
            </a:pP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SELECT id, col1, col2 FROM t1 FULL JOIN t2 USING (id);</a:t>
            </a:r>
          </a:p>
        </p:txBody>
      </p:sp>
      <p:graphicFrame>
        <p:nvGraphicFramePr>
          <p:cNvPr id="82029" name="Group 109"/>
          <p:cNvGraphicFramePr>
            <a:graphicFrameLocks noGrp="1"/>
          </p:cNvGraphicFramePr>
          <p:nvPr/>
        </p:nvGraphicFramePr>
        <p:xfrm>
          <a:off x="1066800" y="4267200"/>
          <a:ext cx="4267200" cy="1965643"/>
        </p:xfrm>
        <a:graphic>
          <a:graphicData uri="http://schemas.openxmlformats.org/drawingml/2006/table">
            <a:tbl>
              <a:tblPr/>
              <a:tblGrid>
                <a:gridCol w="854075"/>
                <a:gridCol w="854075"/>
                <a:gridCol w="850900"/>
                <a:gridCol w="854075"/>
                <a:gridCol w="8540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t2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2101" name="Group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287691"/>
              </p:ext>
            </p:extLst>
          </p:nvPr>
        </p:nvGraphicFramePr>
        <p:xfrm>
          <a:off x="5943600" y="4724400"/>
          <a:ext cx="2209800" cy="1859280"/>
        </p:xfrm>
        <a:graphic>
          <a:graphicData uri="http://schemas.openxmlformats.org/drawingml/2006/table">
            <a:tbl>
              <a:tblPr/>
              <a:tblGrid>
                <a:gridCol w="762000"/>
                <a:gridCol w="762000"/>
                <a:gridCol w="685800"/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id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col2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5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pitchFamily="-109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-109" charset="0"/>
                        </a:rPr>
                        <a:t>z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AutoShape 18"/>
          <p:cNvSpPr>
            <a:spLocks noChangeArrowheads="1"/>
          </p:cNvSpPr>
          <p:nvPr/>
        </p:nvSpPr>
        <p:spPr bwMode="auto">
          <a:xfrm>
            <a:off x="1066800" y="6473607"/>
            <a:ext cx="4267200" cy="384393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1600" i="1" dirty="0" smtClean="0">
                <a:solidFill>
                  <a:srgbClr val="000000"/>
                </a:solidFill>
                <a:latin typeface="Georgia" pitchFamily="-109" charset="0"/>
              </a:rPr>
              <a:t>MySQL does not support FULL JOIN.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04800"/>
            <a:ext cx="1894449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MySQL: Full outer join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54100" y="2438400"/>
            <a:ext cx="7766870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SELECT id, col1, col2 FROM t1 LEFT JOIN t2 USING (id)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UNION</a:t>
            </a:r>
          </a:p>
          <a:p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SELECT id, col1, col2 FROM t1 RIGHT JOIN t2 USING (id);</a:t>
            </a:r>
          </a:p>
        </p:txBody>
      </p:sp>
    </p:spTree>
    <p:extLst>
      <p:ext uri="{BB962C8B-B14F-4D97-AF65-F5344CB8AC3E}">
        <p14:creationId xmlns:p14="http://schemas.microsoft.com/office/powerpoint/2010/main" val="509243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Outer join</a:t>
            </a:r>
          </a:p>
        </p:txBody>
      </p:sp>
      <p:sp>
        <p:nvSpPr>
          <p:cNvPr id="88069" name="Rectangle 5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633912"/>
          </a:xfrm>
        </p:spPr>
        <p:txBody>
          <a:bodyPr/>
          <a:lstStyle/>
          <a:p>
            <a:r>
              <a:rPr lang="en-US" sz="2800" dirty="0"/>
              <a:t>Left join example</a:t>
            </a:r>
          </a:p>
          <a:p>
            <a:pPr lvl="1"/>
            <a:r>
              <a:rPr lang="en-US" sz="2400" i="1" dirty="0"/>
              <a:t>List </a:t>
            </a:r>
            <a:r>
              <a:rPr lang="en-US" sz="2400" i="1" dirty="0" smtClean="0"/>
              <a:t>names of all items with </a:t>
            </a:r>
            <a:r>
              <a:rPr lang="en-US" sz="2400" i="1" dirty="0"/>
              <a:t>details of </a:t>
            </a:r>
            <a:r>
              <a:rPr lang="en-US" sz="2400" i="1" dirty="0" smtClean="0"/>
              <a:t>delivery quantities </a:t>
            </a:r>
            <a:r>
              <a:rPr lang="en-US" sz="2400" i="1" dirty="0"/>
              <a:t>if any </a:t>
            </a:r>
            <a:r>
              <a:rPr lang="en-US" sz="2400" i="1" dirty="0" smtClean="0"/>
              <a:t>deliveries have </a:t>
            </a:r>
            <a:r>
              <a:rPr lang="en-US" sz="2400" i="1" dirty="0"/>
              <a:t>been </a:t>
            </a:r>
            <a:r>
              <a:rPr lang="en-US" sz="2400" i="1" dirty="0" smtClean="0"/>
              <a:t>made</a:t>
            </a:r>
            <a:endParaRPr lang="en-US" sz="2400" dirty="0" smtClean="0"/>
          </a:p>
          <a:p>
            <a:pPr lvl="1">
              <a:buFontTx/>
              <a:buNone/>
            </a:pPr>
            <a:r>
              <a:rPr lang="en-US" sz="2400" dirty="0" smtClean="0"/>
              <a:t> 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itemname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delqty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qitem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LEFT JOIN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qdel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USING 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itemname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  <a:endParaRPr lang="en-US" sz="2000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sz="2800" dirty="0" smtClean="0"/>
              <a:t>Right join example</a:t>
            </a:r>
          </a:p>
          <a:p>
            <a:pPr lvl="1"/>
            <a:r>
              <a:rPr lang="en-US" sz="2400" i="1" dirty="0" smtClean="0"/>
              <a:t>List item and quantity sold by department for each sale, including those departments that have not made sales.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SELECT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deptname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itemname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, </a:t>
            </a:r>
            <a:r>
              <a:rPr lang="en-US" sz="2000" dirty="0" err="1" smtClean="0">
                <a:latin typeface="Courier New" charset="0"/>
                <a:ea typeface="Courier New" charset="0"/>
                <a:cs typeface="Courier New" charset="0"/>
              </a:rPr>
              <a:t>saleqty</a:t>
            </a:r>
            <a:r>
              <a:rPr lang="en-US" sz="2000" dirty="0" smtClean="0">
                <a:latin typeface="Courier New" charset="0"/>
                <a:ea typeface="Courier New" charset="0"/>
                <a:cs typeface="Courier New" charset="0"/>
              </a:rPr>
              <a:t> FROM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qsale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RIGHT JOIN 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qdept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 USING (</a:t>
            </a:r>
            <a:r>
              <a:rPr lang="en-US" sz="2000" dirty="0" err="1">
                <a:latin typeface="Courier New" charset="0"/>
                <a:ea typeface="Courier New" charset="0"/>
                <a:cs typeface="Courier New" charset="0"/>
              </a:rPr>
              <a:t>deptname</a:t>
            </a:r>
            <a:r>
              <a:rPr lang="en-US" sz="2000" dirty="0">
                <a:latin typeface="Courier New" charset="0"/>
                <a:ea typeface="Courier New" charset="0"/>
                <a:cs typeface="Courier New" charset="0"/>
              </a:rPr>
              <a:t>);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Theta join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Join is a product with a condition clause</a:t>
            </a:r>
          </a:p>
          <a:p>
            <a:r>
              <a:rPr lang="en-GB"/>
              <a:t>The condition is not restricted to equality.</a:t>
            </a:r>
          </a:p>
          <a:p>
            <a:r>
              <a:rPr lang="en-GB"/>
              <a:t>A theta join is the general version</a:t>
            </a:r>
          </a:p>
          <a:p>
            <a:r>
              <a:rPr lang="en-GB"/>
              <a:t>Theta is a variable that can take any value from the set [=, &lt;&gt;, &gt;, ≥, &lt;, ≤]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Theta join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buNone/>
            </a:pPr>
            <a:r>
              <a:rPr lang="en-US" i="1" dirty="0" smtClean="0"/>
              <a:t>In an alphabetical list of employees, how many appear before Clare?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SELECT count(*) FROM </a:t>
            </a:r>
            <a:r>
              <a:rPr lang="en-US" sz="2400" dirty="0" err="1" smtClean="0">
                <a:latin typeface="Courier New"/>
                <a:cs typeface="Courier New"/>
              </a:rPr>
              <a:t>emp</a:t>
            </a:r>
            <a:r>
              <a:rPr lang="en-US" sz="2400" dirty="0" smtClean="0">
                <a:latin typeface="Courier New"/>
                <a:cs typeface="Courier New"/>
              </a:rPr>
              <a:t> A JOIN </a:t>
            </a:r>
            <a:r>
              <a:rPr lang="en-US" sz="2400" dirty="0" err="1" smtClean="0">
                <a:latin typeface="Courier New"/>
                <a:cs typeface="Courier New"/>
              </a:rPr>
              <a:t>emp</a:t>
            </a:r>
            <a:r>
              <a:rPr lang="en-US" sz="2400" dirty="0" smtClean="0">
                <a:latin typeface="Courier New"/>
                <a:cs typeface="Courier New"/>
              </a:rPr>
              <a:t> B</a:t>
            </a: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  ON </a:t>
            </a:r>
            <a:r>
              <a:rPr lang="en-US" sz="2400" dirty="0" err="1" smtClean="0">
                <a:latin typeface="Courier New"/>
                <a:cs typeface="Courier New"/>
              </a:rPr>
              <a:t>A.empfname</a:t>
            </a:r>
            <a:r>
              <a:rPr lang="en-US" sz="2400" dirty="0" smtClean="0">
                <a:latin typeface="Courier New"/>
                <a:cs typeface="Courier New"/>
              </a:rPr>
              <a:t> &gt; </a:t>
            </a:r>
            <a:r>
              <a:rPr lang="en-US" sz="2400" dirty="0" err="1" smtClean="0">
                <a:latin typeface="Courier New"/>
                <a:cs typeface="Courier New"/>
              </a:rPr>
              <a:t>B.empfname</a:t>
            </a:r>
            <a:endParaRPr lang="en-US" sz="2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2400" dirty="0" smtClean="0">
                <a:latin typeface="Courier New"/>
                <a:cs typeface="Courier New"/>
              </a:rPr>
              <a:t>  WHERE </a:t>
            </a:r>
            <a:r>
              <a:rPr lang="en-US" sz="2400" dirty="0" err="1" smtClean="0">
                <a:latin typeface="Courier New"/>
                <a:cs typeface="Courier New"/>
              </a:rPr>
              <a:t>A.empfname</a:t>
            </a:r>
            <a:r>
              <a:rPr lang="en-US" sz="2400" dirty="0" smtClean="0">
                <a:latin typeface="Courier New"/>
                <a:cs typeface="Courier New"/>
              </a:rPr>
              <a:t> = "Clare"</a:t>
            </a:r>
            <a:endParaRPr lang="en-GB" sz="2400" dirty="0">
              <a:latin typeface="Courier New"/>
              <a:cs typeface="Courier New"/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053263" y="5861353"/>
            <a:ext cx="1770062" cy="663952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latin typeface="Georgia" pitchFamily="-109" charset="0"/>
                <a:ea typeface="ヒラギノ角ゴ Pro W3" pitchFamily="-109" charset="-128"/>
                <a:cs typeface="ヒラギノ角ゴ Pro W3" pitchFamily="-109" charset="-128"/>
              </a:rPr>
              <a:t>How many after Clare?</a:t>
            </a:r>
            <a:endParaRPr lang="en-US" sz="1600" i="1" dirty="0">
              <a:latin typeface="Georgia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990600" y="5727622"/>
            <a:ext cx="3810000" cy="943511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 smtClean="0">
                <a:latin typeface="Georgia" pitchFamily="-109" charset="0"/>
                <a:ea typeface="ヒラギノ角ゴ Pro W3" pitchFamily="-109" charset="-128"/>
                <a:cs typeface="ヒラギノ角ゴ Pro W3" pitchFamily="-109" charset="-128"/>
              </a:rPr>
              <a:t>This query does not match a foreign key and primary key, but it does demonstrate the principle</a:t>
            </a:r>
            <a:endParaRPr lang="en-US" sz="1600" i="1" dirty="0">
              <a:latin typeface="Georgia" pitchFamily="-109" charset="0"/>
              <a:ea typeface="ヒラギノ角ゴ Pro W3" pitchFamily="-109" charset="-128"/>
              <a:cs typeface="ヒラギノ角ゴ Pro W3" pitchFamily="-109" charset="-128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Correlated subquery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8077200" cy="4113213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GB" dirty="0"/>
              <a:t>The inner query is evaluated many times rather than once</a:t>
            </a:r>
          </a:p>
          <a:p>
            <a:pPr>
              <a:lnSpc>
                <a:spcPct val="30000"/>
              </a:lnSpc>
              <a:buFontTx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endParaRPr lang="en-GB" dirty="0"/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2400" i="1" dirty="0"/>
              <a:t>Find those stocks where the quantity is greater than the average for that country.</a:t>
            </a:r>
          </a:p>
          <a:p>
            <a:pPr lvl="1">
              <a:lnSpc>
                <a:spcPct val="10000"/>
              </a:lnSpc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endParaRPr lang="en-GB" sz="3200" dirty="0"/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latin typeface="Courier New" pitchFamily="-109" charset="0"/>
              </a:rPr>
              <a:t>SELECT </a:t>
            </a:r>
            <a:r>
              <a:rPr lang="en-US" sz="1800" dirty="0" err="1">
                <a:latin typeface="Courier New" pitchFamily="-109" charset="0"/>
              </a:rPr>
              <a:t>natname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stkfirm</a:t>
            </a:r>
            <a:r>
              <a:rPr lang="en-US" sz="1800" dirty="0">
                <a:latin typeface="Courier New" pitchFamily="-109" charset="0"/>
              </a:rPr>
              <a:t>, </a:t>
            </a:r>
            <a:r>
              <a:rPr lang="en-US" sz="1800" dirty="0" err="1">
                <a:latin typeface="Courier New" pitchFamily="-109" charset="0"/>
              </a:rPr>
              <a:t>stkqty</a:t>
            </a:r>
            <a:r>
              <a:rPr lang="en-US" sz="1800" dirty="0">
                <a:latin typeface="Courier New" pitchFamily="-109" charset="0"/>
              </a:rPr>
              <a:t> FROM </a:t>
            </a:r>
            <a:r>
              <a:rPr lang="en-US" sz="1800" dirty="0" smtClean="0">
                <a:latin typeface="Courier New" pitchFamily="-109" charset="0"/>
              </a:rPr>
              <a:t>stock JOIN </a:t>
            </a:r>
            <a:r>
              <a:rPr lang="en-US" sz="1800" dirty="0">
                <a:latin typeface="Courier New" pitchFamily="-109" charset="0"/>
              </a:rPr>
              <a:t>nation</a:t>
            </a:r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latin typeface="Courier New" pitchFamily="-109" charset="0"/>
              </a:rPr>
              <a:t>   </a:t>
            </a:r>
            <a:r>
              <a:rPr lang="en-US" sz="1800" dirty="0" smtClean="0">
                <a:latin typeface="Courier New" pitchFamily="-109" charset="0"/>
              </a:rPr>
              <a:t>ON </a:t>
            </a:r>
            <a:r>
              <a:rPr lang="en-US" sz="1800" dirty="0" err="1" smtClean="0">
                <a:latin typeface="Courier New" pitchFamily="-109" charset="0"/>
              </a:rPr>
              <a:t>stock.natcode</a:t>
            </a:r>
            <a:r>
              <a:rPr lang="en-US" sz="1800" dirty="0" smtClean="0">
                <a:latin typeface="Courier New" pitchFamily="-109" charset="0"/>
              </a:rPr>
              <a:t> </a:t>
            </a:r>
            <a:r>
              <a:rPr lang="en-US" sz="1800" dirty="0">
                <a:latin typeface="Courier New" pitchFamily="-109" charset="0"/>
              </a:rPr>
              <a:t>= </a:t>
            </a:r>
            <a:r>
              <a:rPr lang="en-US" sz="1800" dirty="0" err="1">
                <a:latin typeface="Courier New" pitchFamily="-109" charset="0"/>
              </a:rPr>
              <a:t>nation.natcode</a:t>
            </a:r>
            <a:endParaRPr lang="en-US" sz="1800" dirty="0">
              <a:latin typeface="Courier New" pitchFamily="-109" charset="0"/>
            </a:endParaRPr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latin typeface="Courier New" pitchFamily="-109" charset="0"/>
              </a:rPr>
              <a:t>   </a:t>
            </a:r>
            <a:r>
              <a:rPr lang="en-US" sz="1800" dirty="0" smtClean="0">
                <a:latin typeface="Courier New" pitchFamily="-109" charset="0"/>
              </a:rPr>
              <a:t>WHERE </a:t>
            </a:r>
            <a:r>
              <a:rPr lang="en-US" sz="1800" dirty="0" err="1" smtClean="0">
                <a:latin typeface="Courier New" pitchFamily="-109" charset="0"/>
              </a:rPr>
              <a:t>stkqty</a:t>
            </a:r>
            <a:r>
              <a:rPr lang="en-US" sz="1800" dirty="0" smtClean="0">
                <a:latin typeface="Courier New" pitchFamily="-109" charset="0"/>
              </a:rPr>
              <a:t> </a:t>
            </a:r>
            <a:r>
              <a:rPr lang="en-US" sz="1800" dirty="0">
                <a:latin typeface="Courier New" pitchFamily="-109" charset="0"/>
              </a:rPr>
              <a:t>&gt; </a:t>
            </a:r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latin typeface="Courier New" pitchFamily="-109" charset="0"/>
              </a:rPr>
              <a:t>	   (SELECT AVG(</a:t>
            </a:r>
            <a:r>
              <a:rPr lang="en-US" sz="1800" dirty="0" err="1">
                <a:latin typeface="Courier New" pitchFamily="-109" charset="0"/>
              </a:rPr>
              <a:t>stkqty</a:t>
            </a:r>
            <a:r>
              <a:rPr lang="en-US" sz="1800" dirty="0">
                <a:latin typeface="Courier New" pitchFamily="-109" charset="0"/>
              </a:rPr>
              <a:t>) FROM stock</a:t>
            </a:r>
          </a:p>
          <a:p>
            <a:pPr lvl="1">
              <a:buFont typeface="Wingdings" pitchFamily="-109" charset="2"/>
              <a:buNone/>
              <a:tabLst>
                <a:tab pos="685800" algn="l"/>
                <a:tab pos="914400" algn="l"/>
                <a:tab pos="1143000" algn="l"/>
                <a:tab pos="1371600" algn="l"/>
              </a:tabLst>
            </a:pPr>
            <a:r>
              <a:rPr lang="en-US" sz="1800" dirty="0">
                <a:latin typeface="Courier New" pitchFamily="-109" charset="0"/>
              </a:rPr>
              <a:t>		      WHERE </a:t>
            </a:r>
            <a:r>
              <a:rPr lang="en-US" sz="1800" dirty="0" err="1">
                <a:latin typeface="Courier New" pitchFamily="-109" charset="0"/>
              </a:rPr>
              <a:t>stock.natcode</a:t>
            </a:r>
            <a:r>
              <a:rPr lang="en-US" sz="1800" dirty="0">
                <a:latin typeface="Courier New" pitchFamily="-109" charset="0"/>
              </a:rPr>
              <a:t> = </a:t>
            </a:r>
            <a:r>
              <a:rPr lang="en-US" sz="1800" dirty="0" err="1">
                <a:latin typeface="Courier New" pitchFamily="-109" charset="0"/>
              </a:rPr>
              <a:t>nation.natcode</a:t>
            </a:r>
            <a:r>
              <a:rPr lang="en-US" sz="1800" dirty="0">
                <a:latin typeface="Courier New" pitchFamily="-109" charset="0"/>
              </a:rPr>
              <a:t>);</a:t>
            </a:r>
            <a:endParaRPr lang="en-US" sz="1800" dirty="0"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52600" y="221040"/>
            <a:ext cx="6400800" cy="5334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 dirty="0" smtClean="0"/>
              <a:t>Correlated </a:t>
            </a:r>
            <a:r>
              <a:rPr lang="en-GB" dirty="0" err="1" smtClean="0"/>
              <a:t>subquery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371600" y="1036410"/>
            <a:ext cx="7315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600" dirty="0">
                <a:latin typeface="Courier New" pitchFamily="-109" charset="0"/>
              </a:rPr>
              <a:t>SELECT </a:t>
            </a:r>
            <a:r>
              <a:rPr lang="en-US" sz="1600" dirty="0" err="1">
                <a:latin typeface="Courier New" pitchFamily="-109" charset="0"/>
              </a:rPr>
              <a:t>natname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stkfirm</a:t>
            </a:r>
            <a:r>
              <a:rPr lang="en-US" sz="1600" dirty="0">
                <a:latin typeface="Courier New" pitchFamily="-109" charset="0"/>
              </a:rPr>
              <a:t>, </a:t>
            </a:r>
            <a:r>
              <a:rPr lang="en-US" sz="1600" dirty="0" err="1">
                <a:latin typeface="Courier New" pitchFamily="-109" charset="0"/>
              </a:rPr>
              <a:t>stkqty</a:t>
            </a:r>
            <a:r>
              <a:rPr lang="en-US" sz="1600" dirty="0">
                <a:latin typeface="Courier New" pitchFamily="-109" charset="0"/>
              </a:rPr>
              <a:t> FROM </a:t>
            </a:r>
            <a:r>
              <a:rPr lang="en-US" sz="1600" dirty="0" smtClean="0">
                <a:latin typeface="Courier New" pitchFamily="-109" charset="0"/>
              </a:rPr>
              <a:t>stock JOIN </a:t>
            </a:r>
            <a:r>
              <a:rPr lang="en-US" sz="1600" dirty="0">
                <a:latin typeface="Courier New" pitchFamily="-109" charset="0"/>
              </a:rPr>
              <a:t>nation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  ON </a:t>
            </a:r>
            <a:r>
              <a:rPr lang="en-US" sz="1600" dirty="0" err="1" smtClean="0">
                <a:latin typeface="Courier New" pitchFamily="-109" charset="0"/>
              </a:rPr>
              <a:t>stock.natcode</a:t>
            </a:r>
            <a:r>
              <a:rPr lang="en-US" sz="1600" dirty="0" smtClean="0">
                <a:latin typeface="Courier New" pitchFamily="-109" charset="0"/>
              </a:rPr>
              <a:t> </a:t>
            </a:r>
            <a:r>
              <a:rPr lang="en-US" sz="1600" dirty="0">
                <a:latin typeface="Courier New" pitchFamily="-109" charset="0"/>
              </a:rPr>
              <a:t>= </a:t>
            </a:r>
            <a:r>
              <a:rPr lang="en-US" sz="1600" dirty="0" err="1">
                <a:latin typeface="Courier New" pitchFamily="-109" charset="0"/>
              </a:rPr>
              <a:t>nation.natcode</a:t>
            </a:r>
            <a:endParaRPr lang="en-US" sz="16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  WHERE </a:t>
            </a:r>
            <a:r>
              <a:rPr lang="en-US" sz="1600" dirty="0" err="1" smtClean="0">
                <a:latin typeface="Courier New" pitchFamily="-109" charset="0"/>
              </a:rPr>
              <a:t>stkqty</a:t>
            </a:r>
            <a:r>
              <a:rPr lang="en-US" sz="1600" dirty="0" smtClean="0">
                <a:latin typeface="Courier New" pitchFamily="-109" charset="0"/>
              </a:rPr>
              <a:t> </a:t>
            </a:r>
            <a:r>
              <a:rPr lang="en-US" sz="1600" dirty="0">
                <a:latin typeface="Courier New" pitchFamily="-109" charset="0"/>
              </a:rPr>
              <a:t>&gt; 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   (</a:t>
            </a:r>
            <a:r>
              <a:rPr lang="en-US" sz="1600" dirty="0">
                <a:latin typeface="Courier New" pitchFamily="-109" charset="0"/>
              </a:rPr>
              <a:t>SELECT AVG(</a:t>
            </a:r>
            <a:r>
              <a:rPr lang="en-US" sz="1600" dirty="0" err="1">
                <a:latin typeface="Courier New" pitchFamily="-109" charset="0"/>
              </a:rPr>
              <a:t>stkqty</a:t>
            </a:r>
            <a:r>
              <a:rPr lang="en-US" sz="1600" dirty="0">
                <a:latin typeface="Courier New" pitchFamily="-109" charset="0"/>
              </a:rPr>
              <a:t>) FROM stock</a:t>
            </a:r>
          </a:p>
          <a:p>
            <a:pPr>
              <a:buFontTx/>
              <a:buNone/>
            </a:pPr>
            <a:r>
              <a:rPr lang="en-US" sz="1600" dirty="0" smtClean="0">
                <a:latin typeface="Courier New" pitchFamily="-109" charset="0"/>
              </a:rPr>
              <a:t>      WHERE </a:t>
            </a:r>
            <a:r>
              <a:rPr lang="en-US" sz="1600" dirty="0" err="1" smtClean="0">
                <a:latin typeface="Courier New" pitchFamily="-109" charset="0"/>
              </a:rPr>
              <a:t>stock.natcode</a:t>
            </a:r>
            <a:r>
              <a:rPr lang="en-US" sz="1600" dirty="0" smtClean="0">
                <a:latin typeface="Courier New" pitchFamily="-109" charset="0"/>
              </a:rPr>
              <a:t> = </a:t>
            </a:r>
            <a:r>
              <a:rPr lang="en-US" sz="1600" dirty="0" err="1" smtClean="0">
                <a:latin typeface="Courier New" pitchFamily="-109" charset="0"/>
              </a:rPr>
              <a:t>nation.natcode</a:t>
            </a:r>
            <a:r>
              <a:rPr lang="en-US" sz="1600" dirty="0">
                <a:latin typeface="Courier New" pitchFamily="-109" charset="0"/>
              </a:rPr>
              <a:t>)</a:t>
            </a:r>
            <a:r>
              <a:rPr lang="en-US" sz="1600" dirty="0" smtClean="0">
                <a:latin typeface="Courier New" pitchFamily="-109" charset="0"/>
              </a:rPr>
              <a:t>;</a:t>
            </a:r>
            <a:endParaRPr lang="en-GB" sz="1600" dirty="0"/>
          </a:p>
        </p:txBody>
      </p:sp>
      <p:graphicFrame>
        <p:nvGraphicFramePr>
          <p:cNvPr id="7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93209"/>
              </p:ext>
            </p:extLst>
          </p:nvPr>
        </p:nvGraphicFramePr>
        <p:xfrm>
          <a:off x="990600" y="2819400"/>
          <a:ext cx="7823200" cy="3857628"/>
        </p:xfrm>
        <a:graphic>
          <a:graphicData uri="http://schemas.openxmlformats.org/drawingml/2006/table">
            <a:tbl>
              <a:tblPr/>
              <a:tblGrid>
                <a:gridCol w="609600"/>
                <a:gridCol w="1541462"/>
                <a:gridCol w="728663"/>
                <a:gridCol w="642937"/>
                <a:gridCol w="592138"/>
                <a:gridCol w="427037"/>
                <a:gridCol w="741363"/>
                <a:gridCol w="727075"/>
                <a:gridCol w="1084262"/>
                <a:gridCol w="728663"/>
              </a:tblGrid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Stock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Nation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stkcode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stkfirm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stkprice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stkqty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stkdiv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stkpe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natcode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natcode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natname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exchrate</a:t>
                      </a: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-109" charset="0"/>
                      </a:endParaRP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Narembeen Emu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12.34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45619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Indooroopilly Ruby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15.92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56147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0.50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Queensland Diamond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6.73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89251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0.50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Australia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0.46000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Bombay Duck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25.55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167382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0.02280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ROF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Royal Ostrich Farms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33.75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1234923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3.00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Canadian Sugar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52.78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4716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2.50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168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Freedonia Copper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27.50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10529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1.84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Bolivian Sheep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12.75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231678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1.78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Burmese Elephant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154713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0.01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0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ILZ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Indian Lead &amp; Zinc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37.75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6390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3.00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SLG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Sri Lankan Gold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50.37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32868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2.68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16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AR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Abyssinian Ruby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31.82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22010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1.32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PT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Patagonian Tea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55.25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12635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2.50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Nigerian Geese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35.00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12323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1.68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UK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Kingdom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MG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Minnesota Gold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53.87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816122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1.00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0.67000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222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GP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Georgia Peach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2.35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387333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0.20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5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United States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-109" charset="0"/>
                        </a:rPr>
                        <a:t>0.67000</a:t>
                      </a:r>
                    </a:p>
                  </a:txBody>
                  <a:tcPr marL="45720" marR="4572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6609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Correlated subquery</a:t>
            </a:r>
          </a:p>
        </p:txBody>
      </p:sp>
      <p:sp>
        <p:nvSpPr>
          <p:cNvPr id="614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Clue</a:t>
            </a:r>
          </a:p>
          <a:p>
            <a:pPr lvl="1"/>
            <a:r>
              <a:rPr lang="en-US" dirty="0"/>
              <a:t>The need to compare each row of a table against a function (e.g., average or count) for some rows of a column</a:t>
            </a:r>
            <a:endParaRPr lang="en-GB" dirty="0"/>
          </a:p>
          <a:p>
            <a:r>
              <a:rPr lang="en-GB" dirty="0"/>
              <a:t>Must be used with </a:t>
            </a:r>
            <a:r>
              <a:rPr lang="en-GB" dirty="0">
                <a:latin typeface="Courier New" pitchFamily="-109" charset="0"/>
              </a:rPr>
              <a:t>EXISTS</a:t>
            </a:r>
            <a:r>
              <a:rPr lang="en-GB" dirty="0"/>
              <a:t> and </a:t>
            </a:r>
            <a:r>
              <a:rPr lang="en-GB" dirty="0">
                <a:latin typeface="Courier New" pitchFamily="-109" charset="0"/>
              </a:rPr>
              <a:t>NOT EXISTS</a:t>
            </a:r>
            <a:endParaRPr lang="en-GB" dirty="0"/>
          </a:p>
          <a:p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the ClassicModels database, write a correlated subquery to determine which employees work in the Paris office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7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SQL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dirty="0"/>
              <a:t>Not a complete programming language</a:t>
            </a:r>
          </a:p>
          <a:p>
            <a:r>
              <a:rPr lang="en-GB" dirty="0" smtClean="0"/>
              <a:t>Use </a:t>
            </a:r>
            <a:r>
              <a:rPr lang="en-GB" dirty="0"/>
              <a:t>in conjunction with </a:t>
            </a:r>
            <a:r>
              <a:rPr lang="en-GB" dirty="0" smtClean="0"/>
              <a:t>a complete </a:t>
            </a:r>
            <a:r>
              <a:rPr lang="en-GB" dirty="0"/>
              <a:t>programming </a:t>
            </a:r>
            <a:r>
              <a:rPr lang="en-GB" dirty="0" smtClean="0"/>
              <a:t>language</a:t>
            </a:r>
            <a:endParaRPr lang="en-GB" dirty="0"/>
          </a:p>
          <a:p>
            <a:pPr lvl="1"/>
            <a:r>
              <a:rPr lang="en-GB" dirty="0"/>
              <a:t>e.g., Java, C#, PHP, and COBOL</a:t>
            </a:r>
          </a:p>
          <a:p>
            <a:pPr lvl="1"/>
            <a:r>
              <a:rPr lang="en-GB" dirty="0"/>
              <a:t>Embedded SQL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 dirty="0"/>
              <a:t>Aggregate functions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374775" y="21336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>
                <a:latin typeface="Courier New" pitchFamily="-109" charset="0"/>
              </a:rPr>
              <a:t>COUNT</a:t>
            </a:r>
          </a:p>
          <a:p>
            <a:r>
              <a:rPr lang="en-GB">
                <a:latin typeface="Courier New" pitchFamily="-109" charset="0"/>
              </a:rPr>
              <a:t>SUM</a:t>
            </a:r>
          </a:p>
          <a:p>
            <a:r>
              <a:rPr lang="en-GB">
                <a:latin typeface="Courier New" pitchFamily="-109" charset="0"/>
              </a:rPr>
              <a:t>AVG</a:t>
            </a:r>
          </a:p>
          <a:p>
            <a:r>
              <a:rPr lang="en-GB">
                <a:latin typeface="Courier New" pitchFamily="-109" charset="0"/>
              </a:rPr>
              <a:t>MAX</a:t>
            </a:r>
          </a:p>
          <a:p>
            <a:r>
              <a:rPr lang="en-GB">
                <a:latin typeface="Courier New" pitchFamily="-109" charset="0"/>
              </a:rPr>
              <a:t>MIN</a:t>
            </a: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Routines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</a:t>
            </a:r>
            <a:endParaRPr lang="en-US" dirty="0"/>
          </a:p>
          <a:p>
            <a:r>
              <a:rPr lang="en-US" dirty="0" smtClean="0"/>
              <a:t>Procedure</a:t>
            </a:r>
          </a:p>
          <a:p>
            <a:r>
              <a:rPr lang="en-US" dirty="0" smtClean="0"/>
              <a:t>Trigger</a:t>
            </a:r>
          </a:p>
          <a:p>
            <a:r>
              <a:rPr lang="en-US" dirty="0" smtClean="0"/>
              <a:t>Improve </a:t>
            </a:r>
            <a:r>
              <a:rPr lang="en-US" dirty="0"/>
              <a:t>flexibility, productivity, and enforcement of business rules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function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8081962" cy="4113212"/>
          </a:xfrm>
        </p:spPr>
        <p:txBody>
          <a:bodyPr/>
          <a:lstStyle/>
          <a:p>
            <a:r>
              <a:rPr lang="en-US" sz="3600" dirty="0"/>
              <a:t>Similar purpose to built-in functions</a:t>
            </a:r>
          </a:p>
          <a:p>
            <a:pPr>
              <a:buFontTx/>
              <a:buNone/>
            </a:pPr>
            <a:r>
              <a:rPr lang="en-US" sz="2800" dirty="0">
                <a:latin typeface="Courier New" pitchFamily="-109" charset="0"/>
              </a:rPr>
              <a:t>  </a:t>
            </a:r>
            <a:r>
              <a:rPr lang="en-US" sz="2400" dirty="0">
                <a:latin typeface="Courier New" pitchFamily="-109" charset="0"/>
              </a:rPr>
              <a:t>CREATE FUNCTION </a:t>
            </a:r>
            <a:r>
              <a:rPr lang="en-US" sz="2400" dirty="0" err="1">
                <a:latin typeface="Courier New" pitchFamily="-109" charset="0"/>
              </a:rPr>
              <a:t>km_to_miles(km</a:t>
            </a:r>
            <a:r>
              <a:rPr lang="en-US" sz="2400" dirty="0">
                <a:latin typeface="Courier New" pitchFamily="-109" charset="0"/>
              </a:rPr>
              <a:t> REAL)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-109" charset="0"/>
              </a:rPr>
              <a:t>	   RETURNS REAL</a:t>
            </a:r>
          </a:p>
          <a:p>
            <a:pPr>
              <a:buFontTx/>
              <a:buNone/>
            </a:pPr>
            <a:r>
              <a:rPr lang="en-US" sz="2400" dirty="0">
                <a:latin typeface="Courier New" pitchFamily="-109" charset="0"/>
              </a:rPr>
              <a:t>	   RETURN </a:t>
            </a:r>
            <a:r>
              <a:rPr lang="en-US" sz="2400" dirty="0" smtClean="0">
                <a:latin typeface="Courier New" pitchFamily="-109" charset="0"/>
              </a:rPr>
              <a:t>0.6213712*km;</a:t>
            </a:r>
            <a:endParaRPr lang="en-US" sz="3600" dirty="0"/>
          </a:p>
          <a:p>
            <a:r>
              <a:rPr lang="en-US" sz="3600" dirty="0"/>
              <a:t>Use in SQL</a:t>
            </a:r>
          </a:p>
          <a:p>
            <a:pPr>
              <a:buFontTx/>
              <a:buNone/>
            </a:pPr>
            <a:r>
              <a:rPr lang="en-US" sz="2800" dirty="0" smtClean="0">
                <a:latin typeface="Courier New" pitchFamily="-109" charset="0"/>
              </a:rPr>
              <a:t> 	</a:t>
            </a:r>
            <a:r>
              <a:rPr lang="en-US" sz="2400" dirty="0" smtClean="0">
                <a:latin typeface="Courier New" pitchFamily="-109" charset="0"/>
              </a:rPr>
              <a:t>SELECT FORMAT(</a:t>
            </a:r>
            <a:r>
              <a:rPr lang="en-US" sz="2400" dirty="0" err="1" smtClean="0">
                <a:latin typeface="Courier New" pitchFamily="-109" charset="0"/>
              </a:rPr>
              <a:t>km_to_miles</a:t>
            </a:r>
            <a:r>
              <a:rPr lang="en-US" sz="2400" dirty="0">
                <a:latin typeface="Courier New" pitchFamily="-109" charset="0"/>
              </a:rPr>
              <a:t>(100</a:t>
            </a:r>
            <a:r>
              <a:rPr lang="en-US" sz="2400" dirty="0" smtClean="0">
                <a:latin typeface="Courier New" pitchFamily="-109" charset="0"/>
              </a:rPr>
              <a:t>),0);</a:t>
            </a:r>
          </a:p>
          <a:p>
            <a:pPr>
              <a:buFontTx/>
              <a:buNone/>
            </a:pPr>
            <a:r>
              <a:rPr lang="en-US" sz="2400" dirty="0" smtClean="0">
                <a:latin typeface="Courier New" pitchFamily="-109" charset="0"/>
              </a:rPr>
              <a:t>	SELECT </a:t>
            </a:r>
            <a:r>
              <a:rPr lang="en-US" sz="2400" dirty="0" err="1" smtClean="0">
                <a:latin typeface="Courier New" pitchFamily="-109" charset="0"/>
              </a:rPr>
              <a:t>km_to_miles(distance)from</a:t>
            </a:r>
            <a:r>
              <a:rPr lang="en-US" sz="2400" dirty="0" smtClean="0">
                <a:latin typeface="Courier New" pitchFamily="-109" charset="0"/>
              </a:rPr>
              <a:t> flight;</a:t>
            </a:r>
            <a:endParaRPr lang="en-US" sz="2400" dirty="0">
              <a:latin typeface="Courier New" pitchFamily="-10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an SQL function to convert Fahrenheit to Celsius.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57729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procedure</a:t>
            </a:r>
          </a:p>
        </p:txBody>
      </p:sp>
      <p:sp>
        <p:nvSpPr>
          <p:cNvPr id="70673" name="Rectangle 1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stored procedure is SQL code that is dynamically loaded and executed by a </a:t>
            </a:r>
            <a:r>
              <a:rPr lang="en-US" dirty="0">
                <a:latin typeface="Courier New" pitchFamily="-109" charset="0"/>
              </a:rPr>
              <a:t>CALL</a:t>
            </a:r>
            <a:r>
              <a:rPr lang="en-US" dirty="0"/>
              <a:t> statement</a:t>
            </a:r>
          </a:p>
          <a:p>
            <a:r>
              <a:rPr lang="en-US" dirty="0"/>
              <a:t>Accounting example</a:t>
            </a:r>
          </a:p>
        </p:txBody>
      </p:sp>
      <p:pic>
        <p:nvPicPr>
          <p:cNvPr id="70674" name="Picture 18" descr="FireLite:Books:Data Management:6e:Art PNG:10-accounting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1768475" y="4419600"/>
            <a:ext cx="5607050" cy="1508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2038" y="1766888"/>
            <a:ext cx="7769225" cy="4938712"/>
          </a:xfrm>
          <a:solidFill>
            <a:schemeClr val="bg1"/>
          </a:solidFill>
        </p:spPr>
        <p:txBody>
          <a:bodyPr/>
          <a:lstStyle/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CREATE TABLE account (</a:t>
            </a:r>
          </a:p>
          <a:p>
            <a:pPr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acctno</a:t>
            </a:r>
            <a:r>
              <a:rPr lang="en-US" sz="1400" dirty="0" smtClean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acctbalance</a:t>
            </a:r>
            <a:r>
              <a:rPr lang="en-US" sz="1400" dirty="0" smtClean="0">
                <a:latin typeface="Courier New"/>
                <a:cs typeface="Courier New"/>
              </a:rPr>
              <a:t> DECIMAL(9,2),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primary key (</a:t>
            </a:r>
            <a:r>
              <a:rPr lang="en-US" sz="1400" dirty="0" err="1" smtClean="0">
                <a:latin typeface="Courier New"/>
                <a:cs typeface="Courier New"/>
              </a:rPr>
              <a:t>acctno</a:t>
            </a:r>
            <a:r>
              <a:rPr lang="en-US" sz="14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CREATE TABLE transaction (</a:t>
            </a:r>
          </a:p>
          <a:p>
            <a:pPr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transid</a:t>
            </a:r>
            <a:r>
              <a:rPr lang="en-US" sz="1400" dirty="0" smtClean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transamt</a:t>
            </a:r>
            <a:r>
              <a:rPr lang="en-US" sz="1400" dirty="0" smtClean="0">
                <a:latin typeface="Courier New"/>
                <a:cs typeface="Courier New"/>
              </a:rPr>
              <a:t> DECIMAL(9,2),</a:t>
            </a:r>
          </a:p>
          <a:p>
            <a:pPr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transdate</a:t>
            </a:r>
            <a:r>
              <a:rPr lang="en-US" sz="1400" dirty="0" smtClean="0">
                <a:latin typeface="Courier New"/>
                <a:cs typeface="Courier New"/>
              </a:rPr>
              <a:t> DATE,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PRIMARY </a:t>
            </a:r>
            <a:r>
              <a:rPr lang="en-US" sz="1400" dirty="0" err="1" smtClean="0">
                <a:latin typeface="Courier New"/>
                <a:cs typeface="Courier New"/>
              </a:rPr>
              <a:t>KEY(transid</a:t>
            </a:r>
            <a:r>
              <a:rPr lang="en-US" sz="1400" dirty="0" smtClean="0">
                <a:latin typeface="Courier New"/>
                <a:cs typeface="Courier New"/>
              </a:rPr>
              <a:t>));</a:t>
            </a:r>
          </a:p>
          <a:p>
            <a:pPr>
              <a:buNone/>
            </a:pPr>
            <a:endParaRPr lang="en-US" sz="1400" dirty="0" smtClean="0">
              <a:latin typeface="Courier New"/>
              <a:cs typeface="Courier New"/>
            </a:endParaRP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CREATE TABLE entry (</a:t>
            </a:r>
          </a:p>
          <a:p>
            <a:pPr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transid</a:t>
            </a:r>
            <a:r>
              <a:rPr lang="en-US" sz="1400" dirty="0" smtClean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acctno</a:t>
            </a:r>
            <a:r>
              <a:rPr lang="en-US" sz="1400" dirty="0" smtClean="0">
                <a:latin typeface="Courier New"/>
                <a:cs typeface="Courier New"/>
              </a:rPr>
              <a:t> INTEGER,</a:t>
            </a:r>
          </a:p>
          <a:p>
            <a:pPr>
              <a:buNone/>
            </a:pPr>
            <a:r>
              <a:rPr lang="en-US" sz="1400" dirty="0" err="1" smtClean="0">
                <a:latin typeface="Courier New"/>
                <a:cs typeface="Courier New"/>
              </a:rPr>
              <a:t>entrytype</a:t>
            </a:r>
            <a:r>
              <a:rPr lang="en-US" sz="1400" dirty="0" smtClean="0">
                <a:latin typeface="Courier New"/>
                <a:cs typeface="Courier New"/>
              </a:rPr>
              <a:t> CHAR(2),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PRIMARY </a:t>
            </a:r>
            <a:r>
              <a:rPr lang="en-US" sz="1400" dirty="0" err="1" smtClean="0">
                <a:latin typeface="Courier New"/>
                <a:cs typeface="Courier New"/>
              </a:rPr>
              <a:t>KEY(acctno</a:t>
            </a:r>
            <a:r>
              <a:rPr lang="en-US" sz="1400" dirty="0" smtClean="0">
                <a:latin typeface="Courier New"/>
                <a:cs typeface="Courier New"/>
              </a:rPr>
              <a:t>, </a:t>
            </a:r>
            <a:r>
              <a:rPr lang="en-US" sz="1400" dirty="0" err="1" smtClean="0">
                <a:latin typeface="Courier New"/>
                <a:cs typeface="Courier New"/>
              </a:rPr>
              <a:t>transid</a:t>
            </a:r>
            <a:r>
              <a:rPr lang="en-US" sz="1400" dirty="0" smtClean="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CONSTRAINT </a:t>
            </a:r>
            <a:r>
              <a:rPr lang="en-US" sz="1400" dirty="0" err="1" smtClean="0">
                <a:latin typeface="Courier New"/>
                <a:cs typeface="Courier New"/>
              </a:rPr>
              <a:t>fk_account</a:t>
            </a:r>
            <a:r>
              <a:rPr lang="en-US" sz="1400" dirty="0" smtClean="0">
                <a:latin typeface="Courier New"/>
                <a:cs typeface="Courier New"/>
              </a:rPr>
              <a:t> FOREIGN </a:t>
            </a:r>
            <a:r>
              <a:rPr lang="en-US" sz="1400" dirty="0" err="1" smtClean="0">
                <a:latin typeface="Courier New"/>
                <a:cs typeface="Courier New"/>
              </a:rPr>
              <a:t>KEY(acctno</a:t>
            </a:r>
            <a:r>
              <a:rPr lang="en-US" sz="1400" dirty="0" smtClean="0">
                <a:latin typeface="Courier New"/>
                <a:cs typeface="Courier New"/>
              </a:rPr>
              <a:t>) REFERENCES </a:t>
            </a:r>
            <a:r>
              <a:rPr lang="en-US" sz="1400" dirty="0" err="1" smtClean="0">
                <a:latin typeface="Courier New"/>
                <a:cs typeface="Courier New"/>
              </a:rPr>
              <a:t>account(acctno</a:t>
            </a:r>
            <a:r>
              <a:rPr lang="en-US" sz="1400" dirty="0" smtClean="0">
                <a:latin typeface="Courier New"/>
                <a:cs typeface="Courier New"/>
              </a:rPr>
              <a:t>),</a:t>
            </a:r>
          </a:p>
          <a:p>
            <a:pPr>
              <a:buNone/>
            </a:pPr>
            <a:r>
              <a:rPr lang="en-US" sz="1400" dirty="0" smtClean="0">
                <a:latin typeface="Courier New"/>
                <a:cs typeface="Courier New"/>
              </a:rPr>
              <a:t>CONSTRAINT </a:t>
            </a:r>
            <a:r>
              <a:rPr lang="en-US" sz="1400" dirty="0" err="1" smtClean="0">
                <a:latin typeface="Courier New"/>
                <a:cs typeface="Courier New"/>
              </a:rPr>
              <a:t>fk_transaction</a:t>
            </a:r>
            <a:r>
              <a:rPr lang="en-US" sz="1400" dirty="0" smtClean="0">
                <a:latin typeface="Courier New"/>
                <a:cs typeface="Courier New"/>
              </a:rPr>
              <a:t> FOREIGN </a:t>
            </a:r>
            <a:r>
              <a:rPr lang="en-US" sz="1400" dirty="0" err="1" smtClean="0">
                <a:latin typeface="Courier New"/>
                <a:cs typeface="Courier New"/>
              </a:rPr>
              <a:t>KEY(transid</a:t>
            </a:r>
            <a:r>
              <a:rPr lang="en-US" sz="1400" dirty="0" smtClean="0">
                <a:latin typeface="Courier New"/>
                <a:cs typeface="Courier New"/>
              </a:rPr>
              <a:t>) REFERENCES </a:t>
            </a:r>
            <a:r>
              <a:rPr lang="en-US" sz="1400" dirty="0" err="1" smtClean="0">
                <a:latin typeface="Courier New"/>
                <a:cs typeface="Courier New"/>
              </a:rPr>
              <a:t>transaction(transid</a:t>
            </a:r>
            <a:r>
              <a:rPr lang="en-US" sz="1400" dirty="0" smtClean="0">
                <a:latin typeface="Courier New"/>
                <a:cs typeface="Courier New"/>
              </a:rPr>
              <a:t>));</a:t>
            </a:r>
            <a:endParaRPr lang="en-US" sz="1400" dirty="0">
              <a:latin typeface="Courier New"/>
              <a:cs typeface="Courier New"/>
            </a:endParaRPr>
          </a:p>
        </p:txBody>
      </p:sp>
      <p:sp>
        <p:nvSpPr>
          <p:cNvPr id="4" name="Snip Single Corner Rectangle 3"/>
          <p:cNvSpPr/>
          <p:nvPr/>
        </p:nvSpPr>
        <p:spPr bwMode="auto">
          <a:xfrm>
            <a:off x="5562600" y="2209800"/>
            <a:ext cx="2971800" cy="990600"/>
          </a:xfrm>
          <a:prstGeom prst="snip1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First create a schema: </a:t>
            </a:r>
            <a:r>
              <a:rPr lang="en-US" dirty="0" err="1" smtClean="0"/>
              <a:t>AccSystem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procedure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769225" cy="4481512"/>
          </a:xfrm>
          <a:solidFill>
            <a:schemeClr val="bg1"/>
          </a:solidFill>
        </p:spPr>
        <p:txBody>
          <a:bodyPr/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DELIMITER //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CREATE PROCEDURE transfer (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 `Credit account` INTEGER,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 `Debit account` INTEGER, 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 Amount DECIMAL(9,2),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 `Transaction ID` INTEGER)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LANGUAGE SQL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DETERMINISTIC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BEGIN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INSERT INTO transaction VALUES (`Transaction ID`, Amount, CURRENT_DATE);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UPDATE account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acctbalance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acctbalance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+ Amount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acctno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`Credit account`;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INSERT INTO entry VALUES (`Transaction ID`, `Credit account`, '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cr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UPDATE account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SET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acctbalance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acctbalance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- Amount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WHERE 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acctno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 = `Debit account`;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INSERT INTO entry VALUES (`Transaction ID`, `Debit account`, '</a:t>
            </a:r>
            <a:r>
              <a:rPr lang="en-US" sz="1400" dirty="0" err="1">
                <a:latin typeface="Courier New" charset="0"/>
                <a:ea typeface="Courier New" charset="0"/>
                <a:cs typeface="Courier New" charset="0"/>
              </a:rPr>
              <a:t>db</a:t>
            </a: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');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Courier New" charset="0"/>
                <a:ea typeface="Courier New" charset="0"/>
                <a:cs typeface="Courier New" charset="0"/>
              </a:rPr>
              <a:t>END//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400" dirty="0" smtClean="0">
              <a:latin typeface="Courier New" pitchFamily="-109" charset="0"/>
            </a:endParaRPr>
          </a:p>
        </p:txBody>
      </p:sp>
      <p:sp>
        <p:nvSpPr>
          <p:cNvPr id="71686" name="Comment 6"/>
          <p:cNvSpPr>
            <a:spLocks noChangeArrowheads="1"/>
          </p:cNvSpPr>
          <p:nvPr/>
        </p:nvSpPr>
        <p:spPr bwMode="auto">
          <a:xfrm>
            <a:off x="6934200" y="1828800"/>
            <a:ext cx="1752600" cy="1223070"/>
          </a:xfrm>
          <a:prstGeom prst="foldedCorner">
            <a:avLst>
              <a:gd name="adj" fmla="val 12500"/>
            </a:avLst>
          </a:prstGeom>
          <a:solidFill>
            <a:srgbClr val="FCFDC6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 smtClean="0">
                <a:solidFill>
                  <a:srgbClr val="000000"/>
                </a:solidFill>
                <a:latin typeface="Georgia" pitchFamily="-109" charset="0"/>
              </a:rPr>
              <a:t>Need to delimit the procedure and SQL commands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procedure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7929562" cy="4113212"/>
          </a:xfrm>
        </p:spPr>
        <p:txBody>
          <a:bodyPr/>
          <a:lstStyle/>
          <a:p>
            <a:r>
              <a:rPr lang="en-US" dirty="0" smtClean="0"/>
              <a:t>Click on the stored procedure’s rightmost icon for pop-up entry window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357" y="3886200"/>
            <a:ext cx="4844143" cy="27127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817812"/>
            <a:ext cx="3155702" cy="1068388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 bwMode="auto">
          <a:xfrm flipV="1">
            <a:off x="2133600" y="4301172"/>
            <a:ext cx="1371600" cy="941388"/>
          </a:xfrm>
          <a:prstGeom prst="bentArrow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0265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procedure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  <a:p>
            <a:pPr lvl="1"/>
            <a:r>
              <a:rPr lang="en-US" dirty="0"/>
              <a:t>Transaction </a:t>
            </a:r>
            <a:r>
              <a:rPr lang="en-US" dirty="0" smtClean="0"/>
              <a:t>1 </a:t>
            </a:r>
            <a:r>
              <a:rPr lang="en-US" dirty="0"/>
              <a:t>transfers $</a:t>
            </a:r>
            <a:r>
              <a:rPr lang="en-US"/>
              <a:t>100 </a:t>
            </a:r>
            <a:r>
              <a:rPr lang="en-US" smtClean="0"/>
              <a:t>to account 101 </a:t>
            </a:r>
            <a:r>
              <a:rPr lang="en-US" dirty="0"/>
              <a:t>(the credit account) from </a:t>
            </a:r>
            <a:r>
              <a:rPr lang="en-US"/>
              <a:t>account </a:t>
            </a:r>
            <a:r>
              <a:rPr lang="en-US" smtClean="0"/>
              <a:t>102 </a:t>
            </a:r>
            <a:r>
              <a:rPr lang="en-US" dirty="0"/>
              <a:t>(the debit account)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-109" charset="0"/>
              </a:rPr>
              <a:t>CALL </a:t>
            </a:r>
            <a:r>
              <a:rPr lang="en-US" sz="2000" dirty="0" smtClean="0">
                <a:latin typeface="Courier New" pitchFamily="-109" charset="0"/>
              </a:rPr>
              <a:t>transfer(101,102,100,1);</a:t>
            </a:r>
            <a:endParaRPr lang="en-US" sz="2000" dirty="0">
              <a:latin typeface="Courier New" pitchFamily="-109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of actions set off by an SQL statement that changes the state of the database</a:t>
            </a:r>
          </a:p>
          <a:p>
            <a:pPr lvl="1"/>
            <a:r>
              <a:rPr lang="en-US" dirty="0">
                <a:latin typeface="Courier New" pitchFamily="-109" charset="0"/>
              </a:rPr>
              <a:t>UPDATE</a:t>
            </a:r>
          </a:p>
          <a:p>
            <a:pPr lvl="1"/>
            <a:r>
              <a:rPr lang="en-US" dirty="0">
                <a:latin typeface="Courier New" pitchFamily="-109" charset="0"/>
              </a:rPr>
              <a:t>INSERT</a:t>
            </a:r>
          </a:p>
          <a:p>
            <a:pPr lvl="1"/>
            <a:r>
              <a:rPr lang="en-US" dirty="0">
                <a:latin typeface="Courier New" pitchFamily="-109" charset="0"/>
              </a:rPr>
              <a:t>DELETE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Data definition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Table, views, and indexes can be defined while the system is operational</a:t>
            </a:r>
          </a:p>
          <a:p>
            <a:r>
              <a:rPr lang="en-GB"/>
              <a:t>Base table</a:t>
            </a:r>
          </a:p>
          <a:p>
            <a:pPr lvl="1"/>
            <a:r>
              <a:rPr lang="en-GB"/>
              <a:t>An autonomous, named table</a:t>
            </a:r>
          </a:p>
          <a:p>
            <a:r>
              <a:rPr lang="en-GB">
                <a:latin typeface="Courier New" pitchFamily="-109" charset="0"/>
              </a:rPr>
              <a:t>CREATE TABLE</a:t>
            </a:r>
            <a:endParaRPr lang="en-GB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Automatically log all updates to a log file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a table for storing log rows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Create a trigger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CREATE TABLE </a:t>
            </a:r>
            <a:r>
              <a:rPr lang="en-US" sz="2400" dirty="0" err="1">
                <a:latin typeface="Courier New" pitchFamily="-109" charset="0"/>
              </a:rPr>
              <a:t>stock_log</a:t>
            </a:r>
            <a:r>
              <a:rPr lang="en-US" sz="2400" dirty="0">
                <a:latin typeface="Courier New" pitchFamily="-109" charset="0"/>
              </a:rPr>
              <a:t> (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stkcode</a:t>
            </a:r>
            <a:r>
              <a:rPr lang="en-US" sz="2400" dirty="0">
                <a:latin typeface="Courier New" pitchFamily="-109" charset="0"/>
              </a:rPr>
              <a:t>		</a:t>
            </a:r>
            <a:r>
              <a:rPr lang="en-US" sz="2400" dirty="0" smtClean="0">
                <a:latin typeface="Courier New" pitchFamily="-109" charset="0"/>
              </a:rPr>
              <a:t>     CHAR(3</a:t>
            </a:r>
            <a:r>
              <a:rPr lang="en-US" sz="2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old_stkprice</a:t>
            </a:r>
            <a:r>
              <a:rPr lang="en-US" sz="2400" dirty="0">
                <a:latin typeface="Courier New" pitchFamily="-109" charset="0"/>
              </a:rPr>
              <a:t>	</a:t>
            </a:r>
            <a:r>
              <a:rPr lang="en-US" sz="2400" dirty="0" smtClean="0">
                <a:latin typeface="Courier New" pitchFamily="-109" charset="0"/>
              </a:rPr>
              <a:t>     DECIMAL(6,2</a:t>
            </a:r>
            <a:r>
              <a:rPr lang="en-US" sz="2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new_stkprice</a:t>
            </a:r>
            <a:r>
              <a:rPr lang="en-US" sz="2400" dirty="0">
                <a:latin typeface="Courier New" pitchFamily="-109" charset="0"/>
              </a:rPr>
              <a:t>	</a:t>
            </a:r>
            <a:r>
              <a:rPr lang="en-US" sz="2400" dirty="0" smtClean="0">
                <a:latin typeface="Courier New" pitchFamily="-109" charset="0"/>
              </a:rPr>
              <a:t>     DECIMAL(6,2</a:t>
            </a:r>
            <a:r>
              <a:rPr lang="en-US" sz="2400" dirty="0">
                <a:latin typeface="Courier New" pitchFamily="-109" charset="0"/>
              </a:rPr>
              <a:t>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old_stkqty</a:t>
            </a:r>
            <a:r>
              <a:rPr lang="en-US" sz="2400" dirty="0">
                <a:latin typeface="Courier New" pitchFamily="-109" charset="0"/>
              </a:rPr>
              <a:t>		DECIMAL(8),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new_stkqty</a:t>
            </a:r>
            <a:r>
              <a:rPr lang="en-US" sz="2400" dirty="0">
                <a:latin typeface="Courier New" pitchFamily="-109" charset="0"/>
              </a:rPr>
              <a:t>		DECIMAL(8),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</a:t>
            </a:r>
            <a:r>
              <a:rPr lang="en-US" sz="2400" dirty="0" err="1">
                <a:latin typeface="Courier New" pitchFamily="-109" charset="0"/>
              </a:rPr>
              <a:t>update_stktime</a:t>
            </a:r>
            <a:r>
              <a:rPr lang="en-US" sz="2400" dirty="0">
                <a:latin typeface="Courier New" pitchFamily="-109" charset="0"/>
              </a:rPr>
              <a:t>	TIMESTAMP NOT NULL,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-109" charset="0"/>
              </a:rPr>
              <a:t>   	PRIMARY </a:t>
            </a:r>
            <a:r>
              <a:rPr lang="en-US" sz="2400" dirty="0" err="1">
                <a:latin typeface="Courier New" pitchFamily="-109" charset="0"/>
              </a:rPr>
              <a:t>KEY(update_stktime</a:t>
            </a:r>
            <a:r>
              <a:rPr lang="en-US" sz="2400" dirty="0">
                <a:latin typeface="Courier New" pitchFamily="-109" charset="0"/>
              </a:rPr>
              <a:t>));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Trigger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DELIMITER //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CREATE </a:t>
            </a:r>
            <a:r>
              <a:rPr lang="en-US" sz="2000" dirty="0">
                <a:latin typeface="Courier New" pitchFamily="-109" charset="0"/>
              </a:rPr>
              <a:t>TRIGGER </a:t>
            </a:r>
            <a:r>
              <a:rPr lang="en-US" sz="2000" dirty="0" err="1">
                <a:latin typeface="Courier New" pitchFamily="-109" charset="0"/>
              </a:rPr>
              <a:t>stock_update</a:t>
            </a:r>
            <a:endParaRPr lang="en-US" sz="2000" dirty="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AFTER UPDATE ON stock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FOR EACH ROW BEGIN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INSERT INTO </a:t>
            </a:r>
            <a:r>
              <a:rPr lang="en-US" sz="2000" dirty="0" err="1">
                <a:latin typeface="Courier New" pitchFamily="-109" charset="0"/>
              </a:rPr>
              <a:t>stock_log</a:t>
            </a:r>
            <a:r>
              <a:rPr lang="en-US" sz="2000" dirty="0">
                <a:latin typeface="Courier New" pitchFamily="-109" charset="0"/>
              </a:rPr>
              <a:t> VALUES 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-109" charset="0"/>
              </a:rPr>
              <a:t>	(</a:t>
            </a:r>
            <a:r>
              <a:rPr lang="en-US" sz="2000" dirty="0" err="1">
                <a:latin typeface="Courier New" pitchFamily="-109" charset="0"/>
              </a:rPr>
              <a:t>OLD.stkcode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OLD.stkprice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NEW.stkprice</a:t>
            </a:r>
            <a:r>
              <a:rPr lang="en-US" sz="2000" dirty="0">
                <a:latin typeface="Courier New" pitchFamily="-109" charset="0"/>
              </a:rPr>
              <a:t>, 	 </a:t>
            </a:r>
            <a:r>
              <a:rPr lang="en-US" sz="2000" dirty="0" err="1">
                <a:latin typeface="Courier New" pitchFamily="-109" charset="0"/>
              </a:rPr>
              <a:t>OLD.stkqty</a:t>
            </a:r>
            <a:r>
              <a:rPr lang="en-US" sz="2000" dirty="0">
                <a:latin typeface="Courier New" pitchFamily="-109" charset="0"/>
              </a:rPr>
              <a:t>, </a:t>
            </a:r>
            <a:r>
              <a:rPr lang="en-US" sz="2000" dirty="0" err="1">
                <a:latin typeface="Courier New" pitchFamily="-109" charset="0"/>
              </a:rPr>
              <a:t>NEW.stkqty</a:t>
            </a:r>
            <a:r>
              <a:rPr lang="en-US" sz="2000" dirty="0">
                <a:latin typeface="Courier New" pitchFamily="-109" charset="0"/>
              </a:rPr>
              <a:t>, CURRENT_TIMESTAMP);</a:t>
            </a:r>
          </a:p>
          <a:p>
            <a:pPr>
              <a:buFontTx/>
              <a:buNone/>
            </a:pPr>
            <a:r>
              <a:rPr lang="en-US" sz="2000" dirty="0" smtClean="0">
                <a:latin typeface="Courier New" pitchFamily="-109" charset="0"/>
              </a:rPr>
              <a:t>END//</a:t>
            </a:r>
          </a:p>
          <a:p>
            <a:pPr>
              <a:buFontTx/>
              <a:buNone/>
            </a:pPr>
            <a:endParaRPr lang="en-US" sz="36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Nulls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057400"/>
            <a:ext cx="7772400" cy="39624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sz="2800" dirty="0"/>
              <a:t>Don’t confuse with blank or zero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Multiple meanings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Unknown data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Inapplicable data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No value supplied</a:t>
            </a:r>
          </a:p>
          <a:p>
            <a:pPr lvl="1">
              <a:lnSpc>
                <a:spcPct val="90000"/>
              </a:lnSpc>
            </a:pPr>
            <a:r>
              <a:rPr lang="en-GB" sz="2400" dirty="0"/>
              <a:t>Value undefined</a:t>
            </a:r>
          </a:p>
          <a:p>
            <a:pPr>
              <a:lnSpc>
                <a:spcPct val="90000"/>
              </a:lnSpc>
            </a:pPr>
            <a:r>
              <a:rPr lang="en-GB" sz="2800" dirty="0"/>
              <a:t>Creates confusion because the user must make an inference</a:t>
            </a:r>
          </a:p>
          <a:p>
            <a:pPr>
              <a:lnSpc>
                <a:spcPct val="90000"/>
              </a:lnSpc>
            </a:pPr>
            <a:r>
              <a:rPr lang="en-GB" sz="2800" dirty="0" smtClean="0"/>
              <a:t>One expert advises that </a:t>
            </a:r>
            <a:r>
              <a:rPr lang="en-GB" sz="2800" dirty="0" smtClean="0">
                <a:latin typeface="Courier New" pitchFamily="-109" charset="0"/>
              </a:rPr>
              <a:t>NOT </a:t>
            </a:r>
            <a:r>
              <a:rPr lang="en-GB" sz="2800" dirty="0">
                <a:latin typeface="Courier New" pitchFamily="-109" charset="0"/>
              </a:rPr>
              <a:t>NULL</a:t>
            </a:r>
            <a:r>
              <a:rPr lang="en-GB" sz="2800" dirty="0"/>
              <a:t> be used for all columns to avoid confusion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Security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Data </a:t>
            </a:r>
            <a:r>
              <a:rPr lang="en-GB" smtClean="0"/>
              <a:t>are a </a:t>
            </a:r>
            <a:r>
              <a:rPr lang="en-GB"/>
              <a:t>valuable resource</a:t>
            </a:r>
          </a:p>
          <a:p>
            <a:r>
              <a:rPr lang="en-GB" dirty="0"/>
              <a:t>Access should be controlled</a:t>
            </a:r>
          </a:p>
          <a:p>
            <a:r>
              <a:rPr lang="en-GB" dirty="0"/>
              <a:t>SQL security procedures</a:t>
            </a:r>
          </a:p>
          <a:p>
            <a:pPr lvl="1"/>
            <a:r>
              <a:rPr lang="en-GB" dirty="0">
                <a:latin typeface="Courier New" pitchFamily="-109" charset="0"/>
              </a:rPr>
              <a:t>CREATE VIEW</a:t>
            </a:r>
            <a:endParaRPr lang="en-GB" dirty="0"/>
          </a:p>
          <a:p>
            <a:pPr lvl="1"/>
            <a:r>
              <a:rPr lang="en-GB" dirty="0"/>
              <a:t>Authorization commands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Authorization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19812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/>
              <a:t>Based on privilege concept</a:t>
            </a:r>
          </a:p>
          <a:p>
            <a:r>
              <a:rPr lang="en-GB"/>
              <a:t>You cannot execute an operation without the appropriate privilege</a:t>
            </a:r>
          </a:p>
          <a:p>
            <a:r>
              <a:rPr lang="en-GB"/>
              <a:t>DBA has all privileges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152400"/>
            <a:ext cx="71247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GB"/>
              <a:t>GRANT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8229600" cy="5334000"/>
          </a:xfrm>
          <a:noFill/>
          <a:ln/>
        </p:spPr>
        <p:txBody>
          <a:bodyPr lIns="90488" tIns="44450" rIns="90488" bIns="44450"/>
          <a:lstStyle/>
          <a:p>
            <a:r>
              <a:rPr lang="en-GB" sz="2000"/>
              <a:t>Defines a user’s privileges</a:t>
            </a:r>
          </a:p>
          <a:p>
            <a:r>
              <a:rPr lang="en-GB" sz="2000"/>
              <a:t>Format</a:t>
            </a:r>
          </a:p>
          <a:p>
            <a:pPr lvl="1">
              <a:buClr>
                <a:schemeClr val="tx1"/>
              </a:buClr>
              <a:buFont typeface="Wingdings" pitchFamily="-109" charset="2"/>
              <a:buNone/>
            </a:pPr>
            <a:r>
              <a:rPr lang="en-GB" sz="1800">
                <a:latin typeface="Courier New" pitchFamily="-109" charset="0"/>
              </a:rPr>
              <a:t>GRANT privileges ON object TO users</a:t>
            </a:r>
          </a:p>
          <a:p>
            <a:pPr lvl="1">
              <a:buClr>
                <a:schemeClr val="tx1"/>
              </a:buClr>
              <a:buFont typeface="Wingdings" pitchFamily="-109" charset="2"/>
              <a:buNone/>
            </a:pPr>
            <a:r>
              <a:rPr lang="en-GB" sz="1800">
                <a:latin typeface="Courier New" pitchFamily="-109" charset="0"/>
              </a:rPr>
              <a:t>   [WITH GRANT OPTION];</a:t>
            </a:r>
          </a:p>
          <a:p>
            <a:r>
              <a:rPr lang="en-GB" sz="2000"/>
              <a:t>An object is a base table or view</a:t>
            </a:r>
          </a:p>
          <a:p>
            <a:r>
              <a:rPr lang="en-GB" sz="2000"/>
              <a:t>The keyword </a:t>
            </a:r>
            <a:r>
              <a:rPr lang="en-GB" sz="2000" i="1"/>
              <a:t>privilege</a:t>
            </a:r>
            <a:r>
              <a:rPr lang="en-GB" sz="2000"/>
              <a:t> can be </a:t>
            </a:r>
            <a:r>
              <a:rPr lang="en-GB" sz="2000">
                <a:latin typeface="Courier New" pitchFamily="-109" charset="0"/>
              </a:rPr>
              <a:t>ALL PRIVILEGES</a:t>
            </a:r>
            <a:r>
              <a:rPr lang="en-GB" sz="2000"/>
              <a:t> or chosen from</a:t>
            </a:r>
          </a:p>
          <a:p>
            <a:pPr lvl="1"/>
            <a:r>
              <a:rPr lang="en-GB" sz="1800">
                <a:latin typeface="Courier New" pitchFamily="-109" charset="0"/>
              </a:rPr>
              <a:t>SELECT</a:t>
            </a:r>
          </a:p>
          <a:p>
            <a:pPr lvl="1"/>
            <a:r>
              <a:rPr lang="en-GB" sz="1800">
                <a:latin typeface="Courier New" pitchFamily="-109" charset="0"/>
              </a:rPr>
              <a:t>UPDATE</a:t>
            </a:r>
          </a:p>
          <a:p>
            <a:pPr lvl="1"/>
            <a:r>
              <a:rPr lang="en-GB" sz="1800">
                <a:latin typeface="Courier New" pitchFamily="-109" charset="0"/>
              </a:rPr>
              <a:t>DELETE</a:t>
            </a:r>
          </a:p>
          <a:p>
            <a:pPr lvl="1"/>
            <a:r>
              <a:rPr lang="en-GB" sz="1800">
                <a:latin typeface="Courier New" pitchFamily="-109" charset="0"/>
              </a:rPr>
              <a:t>INSERT</a:t>
            </a:r>
          </a:p>
          <a:p>
            <a:r>
              <a:rPr lang="en-GB" sz="2000"/>
              <a:t>Privileges can be granted to everybody using the keyword </a:t>
            </a:r>
            <a:r>
              <a:rPr lang="en-GB" sz="2000">
                <a:latin typeface="Courier New" pitchFamily="-109" charset="0"/>
              </a:rPr>
              <a:t>PUBLIC</a:t>
            </a:r>
            <a:r>
              <a:rPr lang="en-GB" sz="2000"/>
              <a:t> or to selected users by specifying their user identifier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GRANT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19812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800"/>
              <a:t>The </a:t>
            </a:r>
            <a:r>
              <a:rPr lang="en-GB" sz="2800">
                <a:latin typeface="Courier New" pitchFamily="-109" charset="0"/>
              </a:rPr>
              <a:t>UPDATE</a:t>
            </a:r>
            <a:r>
              <a:rPr lang="en-GB" sz="2800"/>
              <a:t> privilege can specify particular columns in a base table or view</a:t>
            </a:r>
          </a:p>
          <a:p>
            <a:r>
              <a:rPr lang="en-GB" sz="2800"/>
              <a:t>Some privileges apply only to base tables</a:t>
            </a:r>
          </a:p>
          <a:p>
            <a:pPr lvl="1"/>
            <a:r>
              <a:rPr lang="en-GB" sz="2400">
                <a:latin typeface="Courier New" pitchFamily="-109" charset="0"/>
              </a:rPr>
              <a:t>ALTER</a:t>
            </a:r>
          </a:p>
          <a:p>
            <a:pPr lvl="1"/>
            <a:r>
              <a:rPr lang="en-GB" sz="2400">
                <a:latin typeface="Courier New" pitchFamily="-109" charset="0"/>
              </a:rPr>
              <a:t>INDEX</a:t>
            </a:r>
            <a:endParaRPr lang="en-GB" sz="2400"/>
          </a:p>
          <a:p>
            <a:r>
              <a:rPr lang="en-GB" sz="2800">
                <a:latin typeface="Courier New" pitchFamily="-109" charset="0"/>
              </a:rPr>
              <a:t>WITH GRANT OPTION</a:t>
            </a:r>
            <a:endParaRPr lang="en-GB" sz="2800"/>
          </a:p>
          <a:p>
            <a:pPr lvl="1"/>
            <a:r>
              <a:rPr lang="en-GB" sz="2400"/>
              <a:t>Permits a user to pass privileges to another user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Using GRANT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374775" y="20574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000" i="1"/>
              <a:t>Give Alice all rights to the STOCK table.</a:t>
            </a:r>
            <a:endParaRPr lang="en-GB" sz="2000"/>
          </a:p>
          <a:p>
            <a:pPr>
              <a:buFontTx/>
              <a:buNone/>
            </a:pPr>
            <a:r>
              <a:rPr lang="en-GB" sz="2000"/>
              <a:t>	</a:t>
            </a:r>
            <a:r>
              <a:rPr lang="en-GB" sz="1800">
                <a:latin typeface="Courier New" pitchFamily="-109" charset="0"/>
              </a:rPr>
              <a:t>GRANT ALL PRIVILEGES ON stock TO alice;</a:t>
            </a:r>
            <a:endParaRPr lang="en-GB" sz="2000"/>
          </a:p>
          <a:p>
            <a:r>
              <a:rPr lang="en-GB" sz="2000" i="1"/>
              <a:t>Permit the accounting staff, Todd and Nancy, to update the price of a stock.</a:t>
            </a:r>
            <a:endParaRPr lang="en-GB" sz="2000"/>
          </a:p>
          <a:p>
            <a:pPr>
              <a:buFontTx/>
              <a:buNone/>
            </a:pPr>
            <a:r>
              <a:rPr lang="en-GB" sz="2000"/>
              <a:t>	</a:t>
            </a:r>
            <a:r>
              <a:rPr lang="en-GB" sz="1800">
                <a:latin typeface="Courier New" pitchFamily="-109" charset="0"/>
              </a:rPr>
              <a:t>GRANT UPDATE (stkprice) ON stock TO todd, nancy;</a:t>
            </a:r>
            <a:endParaRPr lang="en-GB" sz="2000"/>
          </a:p>
          <a:p>
            <a:r>
              <a:rPr lang="en-GB" sz="2000" i="1"/>
              <a:t>Give all staff the privilege to select rows from ITEM.</a:t>
            </a:r>
            <a:endParaRPr lang="en-GB" sz="2000"/>
          </a:p>
          <a:p>
            <a:pPr>
              <a:buFontTx/>
              <a:buNone/>
            </a:pPr>
            <a:r>
              <a:rPr lang="en-GB" sz="2000"/>
              <a:t>	</a:t>
            </a:r>
            <a:r>
              <a:rPr lang="en-GB" sz="1800">
                <a:latin typeface="Courier New" pitchFamily="-109" charset="0"/>
              </a:rPr>
              <a:t>GRANT SELECT ON item TO PUBLIC;</a:t>
            </a:r>
            <a:endParaRPr lang="en-GB" sz="2000"/>
          </a:p>
          <a:p>
            <a:r>
              <a:rPr lang="en-GB" sz="2000" i="1"/>
              <a:t>Give Alice all rights to view STK.</a:t>
            </a:r>
            <a:endParaRPr lang="en-GB" sz="2000"/>
          </a:p>
          <a:p>
            <a:pPr>
              <a:buFontTx/>
              <a:buNone/>
            </a:pPr>
            <a:r>
              <a:rPr lang="en-GB" sz="2000"/>
              <a:t>	</a:t>
            </a:r>
            <a:r>
              <a:rPr lang="en-GB" sz="2000">
                <a:latin typeface="Courier New" pitchFamily="-109" charset="0"/>
              </a:rPr>
              <a:t>GRANT SELECT, UPDATE, DELETE, INSERT ON stk</a:t>
            </a:r>
          </a:p>
          <a:p>
            <a:pPr>
              <a:buFontTx/>
              <a:buNone/>
            </a:pPr>
            <a:r>
              <a:rPr lang="en-GB" sz="2000">
                <a:latin typeface="Courier New" pitchFamily="-109" charset="0"/>
              </a:rPr>
              <a:t>	   TO alice;</a:t>
            </a:r>
          </a:p>
          <a:p>
            <a:pPr>
              <a:buFontTx/>
              <a:buNone/>
            </a:pPr>
            <a:endParaRPr lang="en-GB" sz="2000"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REVOKE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374775" y="21336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800"/>
              <a:t>Removes privileges</a:t>
            </a:r>
          </a:p>
          <a:p>
            <a:r>
              <a:rPr lang="en-GB" sz="2800"/>
              <a:t>Format</a:t>
            </a:r>
          </a:p>
          <a:p>
            <a:pPr lvl="1">
              <a:buClr>
                <a:schemeClr val="tx1"/>
              </a:buClr>
              <a:buFont typeface="Wingdings" pitchFamily="-109" charset="2"/>
              <a:buNone/>
            </a:pPr>
            <a:r>
              <a:rPr lang="en-GB" sz="2400">
                <a:latin typeface="Courier New" pitchFamily="-109" charset="0"/>
              </a:rPr>
              <a:t>REVOKE privileges ON object FROM users;</a:t>
            </a:r>
          </a:p>
          <a:p>
            <a:r>
              <a:rPr lang="en-GB" sz="2800"/>
              <a:t>Cascading </a:t>
            </a:r>
            <a:r>
              <a:rPr lang="en-GB" sz="2800">
                <a:latin typeface="Courier New" pitchFamily="-109" charset="0"/>
              </a:rPr>
              <a:t>REVOKE</a:t>
            </a:r>
            <a:endParaRPr lang="en-GB" sz="2800"/>
          </a:p>
          <a:p>
            <a:pPr lvl="1"/>
            <a:r>
              <a:rPr lang="en-GB" sz="2400"/>
              <a:t>Reverses use of the </a:t>
            </a:r>
            <a:r>
              <a:rPr lang="en-GB" sz="2400">
                <a:latin typeface="Courier New" pitchFamily="-109" charset="0"/>
              </a:rPr>
              <a:t>WITH GRANT OPTION</a:t>
            </a:r>
            <a:endParaRPr lang="en-GB" sz="2400"/>
          </a:p>
          <a:p>
            <a:pPr lvl="1"/>
            <a:r>
              <a:rPr lang="en-GB" sz="2400"/>
              <a:t>When a user’s privileges are revoked, all users whose privileges were established using </a:t>
            </a:r>
            <a:r>
              <a:rPr lang="en-GB" sz="2400">
                <a:latin typeface="Courier New" pitchFamily="-109" charset="0"/>
              </a:rPr>
              <a:t>WITH GRANT OPTION</a:t>
            </a:r>
            <a:r>
              <a:rPr lang="en-GB" sz="2400"/>
              <a:t> are also revoked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Using REVOKE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1143000" y="2133600"/>
            <a:ext cx="7769225" cy="4113213"/>
          </a:xfrm>
          <a:noFill/>
          <a:ln/>
        </p:spPr>
        <p:txBody>
          <a:bodyPr lIns="90488" tIns="44450" rIns="90488" bIns="44450"/>
          <a:lstStyle/>
          <a:p>
            <a:r>
              <a:rPr lang="en-GB" sz="2400" i="1"/>
              <a:t>Remove Sophie's ability to select from ITEM.</a:t>
            </a:r>
            <a:endParaRPr lang="en-GB" sz="2400"/>
          </a:p>
          <a:p>
            <a:pPr>
              <a:buFontTx/>
              <a:buNone/>
            </a:pPr>
            <a:r>
              <a:rPr lang="en-GB" sz="2400"/>
              <a:t>	</a:t>
            </a:r>
            <a:r>
              <a:rPr lang="en-GB" sz="2400">
                <a:latin typeface="Courier New" pitchFamily="-109" charset="0"/>
              </a:rPr>
              <a:t>REVOKE SELECT ON item FROM sophie;</a:t>
            </a:r>
            <a:endParaRPr lang="en-GB" sz="2400"/>
          </a:p>
          <a:p>
            <a:r>
              <a:rPr lang="en-GB" sz="2400" i="1"/>
              <a:t>Nancy is no longer permitted to update stock prices.</a:t>
            </a:r>
            <a:endParaRPr lang="en-GB" sz="2400"/>
          </a:p>
          <a:p>
            <a:pPr>
              <a:buFontTx/>
              <a:buNone/>
            </a:pPr>
            <a:r>
              <a:rPr lang="en-GB" sz="2400"/>
              <a:t>	</a:t>
            </a:r>
            <a:r>
              <a:rPr lang="en-GB" sz="2400">
                <a:latin typeface="Courier New" pitchFamily="-109" charset="0"/>
              </a:rPr>
              <a:t>REVOKE UPDATE ON stock FROM nancy;</a:t>
            </a:r>
            <a:endParaRPr lang="en-GB" sz="2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Constraints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766888"/>
            <a:ext cx="8077200" cy="4113212"/>
          </a:xfrm>
        </p:spPr>
        <p:txBody>
          <a:bodyPr/>
          <a:lstStyle/>
          <a:p>
            <a:r>
              <a:rPr lang="en-US"/>
              <a:t>Primary key</a:t>
            </a:r>
          </a:p>
          <a:p>
            <a:pPr>
              <a:buFontTx/>
              <a:buNone/>
            </a:pPr>
            <a:r>
              <a:rPr lang="en-US" sz="1800">
                <a:latin typeface="Courier New" pitchFamily="-109" charset="0"/>
              </a:rPr>
              <a:t>   CONSTRAINT pk_stock PRIMARY KEY(stkcode);</a:t>
            </a:r>
            <a:endParaRPr lang="en-US">
              <a:latin typeface="Courier New" pitchFamily="-109" charset="0"/>
            </a:endParaRPr>
          </a:p>
          <a:p>
            <a:r>
              <a:rPr lang="en-US"/>
              <a:t>Foreign key</a:t>
            </a:r>
          </a:p>
          <a:p>
            <a:pPr>
              <a:buFontTx/>
              <a:buNone/>
            </a:pPr>
            <a:r>
              <a:rPr lang="en-US" sz="1800">
                <a:latin typeface="Courier New" pitchFamily="-109" charset="0"/>
              </a:rPr>
              <a:t>   CONSTRAINT fk_stock_nation</a:t>
            </a:r>
          </a:p>
          <a:p>
            <a:pPr>
              <a:buFontTx/>
              <a:buNone/>
            </a:pPr>
            <a:r>
              <a:rPr lang="en-US" sz="1800">
                <a:latin typeface="Courier New" pitchFamily="-109" charset="0"/>
              </a:rPr>
              <a:t>   FOREIGN KEY(natcode) REFERENCES nation(natcode);</a:t>
            </a:r>
            <a:endParaRPr lang="en-US" sz="1800"/>
          </a:p>
          <a:p>
            <a:r>
              <a:rPr lang="en-US"/>
              <a:t>Unique</a:t>
            </a:r>
          </a:p>
          <a:p>
            <a:pPr>
              <a:buFontTx/>
              <a:buNone/>
            </a:pPr>
            <a:r>
              <a:rPr lang="en-US" sz="1800">
                <a:latin typeface="Courier New" pitchFamily="-109" charset="0"/>
              </a:rPr>
              <a:t>   CONSTRAINT unq_stock_stkname UNIQUE(stkname);</a:t>
            </a:r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injection attack takes advantage of parameterized queries to make unauthorized queries</a:t>
            </a:r>
          </a:p>
          <a:p>
            <a:r>
              <a:rPr lang="en-US" dirty="0" smtClean="0"/>
              <a:t>The </a:t>
            </a:r>
            <a:r>
              <a:rPr lang="en-US" dirty="0"/>
              <a:t>attacker creates or alters existing SQL </a:t>
            </a:r>
            <a:r>
              <a:rPr lang="en-US" dirty="0" smtClean="0"/>
              <a:t>commands</a:t>
            </a:r>
          </a:p>
          <a:p>
            <a:r>
              <a:rPr lang="en-US" dirty="0" smtClean="0"/>
              <a:t>The </a:t>
            </a:r>
            <a:r>
              <a:rPr lang="en-US" dirty="0"/>
              <a:t>application </a:t>
            </a:r>
            <a:r>
              <a:rPr lang="en-US" dirty="0" smtClean="0"/>
              <a:t>takes the attacker’s input </a:t>
            </a:r>
            <a:r>
              <a:rPr lang="en-US" dirty="0"/>
              <a:t>and </a:t>
            </a:r>
            <a:r>
              <a:rPr lang="en-US" dirty="0" smtClean="0"/>
              <a:t>combines </a:t>
            </a:r>
            <a:r>
              <a:rPr lang="en-US" dirty="0"/>
              <a:t>it </a:t>
            </a:r>
            <a:r>
              <a:rPr lang="en-US" dirty="0" smtClean="0"/>
              <a:t>to </a:t>
            </a:r>
            <a:r>
              <a:rPr lang="en-US" dirty="0"/>
              <a:t>build an </a:t>
            </a:r>
            <a:r>
              <a:rPr lang="en-US" dirty="0" smtClean="0"/>
              <a:t>unintended SQL </a:t>
            </a:r>
            <a:r>
              <a:rPr lang="en-US" dirty="0"/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2407218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 the authorization of the connection</a:t>
            </a:r>
          </a:p>
          <a:p>
            <a:pPr lvl="1"/>
            <a:r>
              <a:rPr lang="en-US" dirty="0" smtClean="0"/>
              <a:t>SELECT only</a:t>
            </a:r>
          </a:p>
          <a:p>
            <a:r>
              <a:rPr lang="en-US" dirty="0" smtClean="0"/>
              <a:t>Check the input is of the expected data type</a:t>
            </a:r>
          </a:p>
          <a:p>
            <a:r>
              <a:rPr lang="en-US" dirty="0" smtClean="0"/>
              <a:t>Use parameterized queries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327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The catalog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GB"/>
              <a:t>A relational database containing definitions of base tables, view, etc.</a:t>
            </a:r>
          </a:p>
          <a:p>
            <a:r>
              <a:rPr lang="en-GB"/>
              <a:t>Can be interrogated using SQL</a:t>
            </a:r>
          </a:p>
          <a:p>
            <a:r>
              <a:rPr lang="en-GB"/>
              <a:t>Called systems tables rather than base tables</a:t>
            </a:r>
          </a:p>
          <a:p>
            <a:r>
              <a:rPr lang="en-GB"/>
              <a:t>MySQL</a:t>
            </a:r>
          </a:p>
          <a:p>
            <a:pPr lvl="1"/>
            <a:r>
              <a:rPr lang="en-GB">
                <a:latin typeface="Courier New" pitchFamily="-109" charset="0"/>
              </a:rPr>
              <a:t>Information_schema</a:t>
            </a:r>
            <a:endParaRPr lang="en-GB"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Interrogating the catalog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209800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tabLst>
                <a:tab pos="685800" algn="l"/>
              </a:tabLst>
            </a:pPr>
            <a:r>
              <a:rPr lang="en-GB" sz="2000" i="1" dirty="0"/>
              <a:t>Find the </a:t>
            </a:r>
            <a:r>
              <a:rPr lang="en-GB" sz="2000" i="1" dirty="0" err="1"/>
              <a:t>table(s</a:t>
            </a:r>
            <a:r>
              <a:rPr lang="en-GB" sz="2000" i="1" dirty="0"/>
              <a:t>) with the most rows.</a:t>
            </a:r>
            <a:endParaRPr lang="en-GB" sz="2000" dirty="0"/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/>
              <a:t>	</a:t>
            </a:r>
            <a:r>
              <a:rPr lang="en-GB" sz="2000" dirty="0">
                <a:latin typeface="Courier New" pitchFamily="-109" charset="0"/>
              </a:rPr>
              <a:t>SELECT TABLE_NAME, TABLE_ROWS</a:t>
            </a:r>
            <a:r>
              <a:rPr lang="en-GB" sz="2000" dirty="0" smtClean="0">
                <a:latin typeface="Courier New" pitchFamily="-109" charset="0"/>
              </a:rPr>
              <a:t> 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 smtClean="0">
                <a:latin typeface="Courier New" pitchFamily="-109" charset="0"/>
              </a:rPr>
              <a:t>		FROM </a:t>
            </a:r>
            <a:r>
              <a:rPr lang="en-US" sz="2000" dirty="0" err="1" smtClean="0">
                <a:latin typeface="Courier New" pitchFamily="-109" charset="0"/>
              </a:rPr>
              <a:t>Information_schema</a:t>
            </a:r>
            <a:r>
              <a:rPr lang="en-US" sz="2000" dirty="0" smtClean="0">
                <a:latin typeface="Courier New" pitchFamily="-109" charset="0"/>
              </a:rPr>
              <a:t>.</a:t>
            </a:r>
            <a:r>
              <a:rPr lang="en-GB" sz="2000" dirty="0" smtClean="0">
                <a:latin typeface="Courier New" pitchFamily="-109" charset="0"/>
              </a:rPr>
              <a:t>TABLES</a:t>
            </a:r>
            <a:endParaRPr lang="en-GB" sz="20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WHERE TABLE_ROWS = (SELECT MAX(TABLE_ROWS)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  FROM</a:t>
            </a:r>
            <a:r>
              <a:rPr lang="en-GB" sz="2000" dirty="0" smtClean="0">
                <a:latin typeface="Courier New" pitchFamily="-109" charset="0"/>
              </a:rPr>
              <a:t> </a:t>
            </a:r>
            <a:r>
              <a:rPr lang="en-US" sz="2000" dirty="0" err="1" smtClean="0">
                <a:latin typeface="Courier New" pitchFamily="-109" charset="0"/>
              </a:rPr>
              <a:t>Information_schema</a:t>
            </a:r>
            <a:r>
              <a:rPr lang="en-US" sz="2000" dirty="0" smtClean="0">
                <a:latin typeface="Courier New" pitchFamily="-109" charset="0"/>
              </a:rPr>
              <a:t>.</a:t>
            </a:r>
            <a:r>
              <a:rPr lang="en-GB" sz="2000" dirty="0" smtClean="0">
                <a:latin typeface="Courier New" pitchFamily="-109" charset="0"/>
              </a:rPr>
              <a:t>TABLES</a:t>
            </a:r>
            <a:r>
              <a:rPr lang="en-GB" sz="2000" dirty="0">
                <a:latin typeface="Courier New" pitchFamily="-109" charset="0"/>
              </a:rPr>
              <a:t>);</a:t>
            </a:r>
          </a:p>
          <a:p>
            <a:pPr>
              <a:buFontTx/>
              <a:buNone/>
              <a:tabLst>
                <a:tab pos="685800" algn="l"/>
              </a:tabLst>
            </a:pPr>
            <a:endParaRPr lang="en-GB" sz="2000" dirty="0">
              <a:latin typeface="Courier New" pitchFamily="-109" charset="0"/>
            </a:endParaRPr>
          </a:p>
          <a:p>
            <a:pPr>
              <a:tabLst>
                <a:tab pos="685800" algn="l"/>
              </a:tabLst>
            </a:pPr>
            <a:r>
              <a:rPr lang="en-GB" sz="2000" i="1" dirty="0"/>
              <a:t>What columns in what tables store dates?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/>
              <a:t>	</a:t>
            </a:r>
            <a:r>
              <a:rPr lang="en-GB" sz="2000" dirty="0">
                <a:latin typeface="Courier New" pitchFamily="-109" charset="0"/>
              </a:rPr>
              <a:t>SELECT TABLE_NAME, COLUMN_NAME</a:t>
            </a:r>
            <a:r>
              <a:rPr lang="en-GB" sz="2000" dirty="0" smtClean="0">
                <a:latin typeface="Courier New" pitchFamily="-109" charset="0"/>
              </a:rPr>
              <a:t> 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 smtClean="0">
                <a:latin typeface="Courier New" pitchFamily="-109" charset="0"/>
              </a:rPr>
              <a:t>		FROM </a:t>
            </a:r>
            <a:r>
              <a:rPr lang="en-US" sz="2000" dirty="0" err="1" smtClean="0">
                <a:latin typeface="Courier New" pitchFamily="-109" charset="0"/>
              </a:rPr>
              <a:t>Information_schema</a:t>
            </a:r>
            <a:r>
              <a:rPr lang="en-US" sz="2000" dirty="0" smtClean="0">
                <a:latin typeface="Courier New" pitchFamily="-109" charset="0"/>
              </a:rPr>
              <a:t>.</a:t>
            </a:r>
            <a:r>
              <a:rPr lang="en-GB" sz="2000" dirty="0" smtClean="0">
                <a:latin typeface="Courier New" pitchFamily="-109" charset="0"/>
              </a:rPr>
              <a:t>COLUMNS</a:t>
            </a:r>
            <a:endParaRPr lang="en-GB" sz="2000" dirty="0">
              <a:latin typeface="Courier New" pitchFamily="-109" charset="0"/>
            </a:endParaRP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		WHERE DATA_TYPE = 'date'</a:t>
            </a:r>
          </a:p>
          <a:p>
            <a:pPr>
              <a:buFontTx/>
              <a:buNone/>
              <a:tabLst>
                <a:tab pos="685800" algn="l"/>
              </a:tabLst>
            </a:pPr>
            <a:r>
              <a:rPr lang="en-GB" sz="2000" dirty="0">
                <a:latin typeface="Courier New" pitchFamily="-109" charset="0"/>
              </a:rPr>
              <a:t>     ORDER BY TABLE_NAME, COLUMN_NAME;</a:t>
            </a:r>
            <a:endParaRPr lang="en-GB" sz="2000" dirty="0"/>
          </a:p>
        </p:txBody>
      </p:sp>
      <p:sp>
        <p:nvSpPr>
          <p:cNvPr id="37892" name="Comment 4"/>
          <p:cNvSpPr>
            <a:spLocks noChangeArrowheads="1"/>
          </p:cNvSpPr>
          <p:nvPr/>
        </p:nvSpPr>
        <p:spPr bwMode="auto">
          <a:xfrm>
            <a:off x="7086600" y="5410200"/>
            <a:ext cx="1752600" cy="733842"/>
          </a:xfrm>
          <a:prstGeom prst="foldedCorner">
            <a:avLst>
              <a:gd name="adj" fmla="val 12500"/>
            </a:avLst>
          </a:prstGeom>
          <a:solidFill>
            <a:srgbClr val="FFFF00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>
                <a:solidFill>
                  <a:srgbClr val="000000"/>
                </a:solidFill>
                <a:latin typeface="Georgia" pitchFamily="-109" charset="0"/>
              </a:rPr>
              <a:t>MySQL catalog </a:t>
            </a:r>
            <a:r>
              <a:rPr lang="en-US" sz="1800" dirty="0" smtClean="0">
                <a:solidFill>
                  <a:srgbClr val="000000"/>
                </a:solidFill>
                <a:latin typeface="Georgia" pitchFamily="-109" charset="0"/>
              </a:rPr>
              <a:t>queries</a:t>
            </a:r>
            <a:endParaRPr lang="en-US" sz="1800" dirty="0">
              <a:solidFill>
                <a:srgbClr val="000000"/>
              </a:solidFill>
              <a:latin typeface="Geneva" pitchFamily="-109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Natural language processing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295400" y="2667000"/>
          <a:ext cx="6934201" cy="2108199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66938"/>
                <a:gridCol w="476726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English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SQL generated for MS Access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Which movies have won best foreign film sorted by year?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SELECT DISTINCT [Year], [Title] FROM [Awards] INNER JOIN [Movies] ON [</a:t>
                      </a:r>
                      <a:r>
                        <a:rPr lang="en-US" dirty="0" err="1" smtClean="0"/>
                        <a:t>Movies].[Movie</a:t>
                      </a:r>
                      <a:r>
                        <a:rPr lang="en-US" dirty="0" smtClean="0"/>
                        <a:t> ID] = [</a:t>
                      </a:r>
                      <a:r>
                        <a:rPr lang="en-US" dirty="0" err="1" smtClean="0"/>
                        <a:t>Awards].[Movie</a:t>
                      </a:r>
                      <a:r>
                        <a:rPr lang="en-US" dirty="0" smtClean="0"/>
                        <a:t> ID] WHERE [</a:t>
                      </a:r>
                      <a:r>
                        <a:rPr lang="en-US" dirty="0" err="1" smtClean="0"/>
                        <a:t>Categorie</a:t>
                      </a:r>
                      <a:r>
                        <a:rPr lang="en-US" dirty="0" smtClean="0"/>
                        <a:t>] = 'Best Foreign Film' and [Status]='Winner' ORDER BY [Year] ASC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Open Database Connectivity (ODBC)</a:t>
            </a:r>
          </a:p>
        </p:txBody>
      </p:sp>
      <p:graphicFrame>
        <p:nvGraphicFramePr>
          <p:cNvPr id="44062" name="Group 30"/>
          <p:cNvGraphicFramePr>
            <a:graphicFrameLocks noGrp="1"/>
          </p:cNvGraphicFramePr>
          <p:nvPr/>
        </p:nvGraphicFramePr>
        <p:xfrm>
          <a:off x="2438400" y="2514600"/>
          <a:ext cx="4549775" cy="3108959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4549775"/>
              </a:tblGrid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Application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ODBC API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ODBC driver manager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Service provide API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/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Driver for DBMS server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DBMS server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eorgia" pitchFamily="-109" charset="0"/>
                      </a:endParaRPr>
                    </a:p>
                  </a:txBody>
                  <a:tcPr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 anchor="ctr"/>
          <a:lstStyle/>
          <a:p>
            <a:r>
              <a:rPr lang="en-GB"/>
              <a:t>Embedded SQL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066800" y="2133600"/>
            <a:ext cx="7769225" cy="4113213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GB" dirty="0"/>
              <a:t>SQL is not a stand-alone programming language</a:t>
            </a:r>
          </a:p>
          <a:p>
            <a:pPr>
              <a:lnSpc>
                <a:spcPct val="90000"/>
              </a:lnSpc>
            </a:pPr>
            <a:r>
              <a:rPr lang="en-GB" dirty="0"/>
              <a:t>SQL statements can be embedded in application programs</a:t>
            </a:r>
          </a:p>
          <a:p>
            <a:pPr>
              <a:lnSpc>
                <a:spcPct val="90000"/>
              </a:lnSpc>
            </a:pPr>
            <a:r>
              <a:rPr lang="en-GB" dirty="0"/>
              <a:t>The incompatibility between the table processing of SQL and record-at-time processing</a:t>
            </a:r>
            <a:r>
              <a:rPr lang="en-GB" dirty="0" smtClean="0"/>
              <a:t> in procedural languages is </a:t>
            </a:r>
            <a:r>
              <a:rPr lang="en-GB" dirty="0"/>
              <a:t>addressed using a cursor</a:t>
            </a:r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LibreOffice</a:t>
            </a:r>
            <a:r>
              <a:rPr lang="en-GB" dirty="0"/>
              <a:t>/MS Access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Strengths</a:t>
            </a:r>
          </a:p>
          <a:p>
            <a:pPr lvl="1"/>
            <a:r>
              <a:rPr lang="en-GB"/>
              <a:t>Interface</a:t>
            </a:r>
          </a:p>
          <a:p>
            <a:pPr lvl="1"/>
            <a:r>
              <a:rPr lang="en-GB"/>
              <a:t>SQL DML</a:t>
            </a:r>
          </a:p>
          <a:p>
            <a:pPr lvl="1"/>
            <a:r>
              <a:rPr lang="en-GB"/>
              <a:t>Referential integrity</a:t>
            </a:r>
          </a:p>
          <a:p>
            <a:pPr lvl="1"/>
            <a:r>
              <a:rPr lang="en-GB"/>
              <a:t>Fast execution</a:t>
            </a:r>
          </a:p>
          <a:p>
            <a:pPr lvl="1"/>
            <a:r>
              <a:rPr lang="en-GB"/>
              <a:t>Views (queries)</a:t>
            </a:r>
          </a:p>
          <a:p>
            <a:pPr lvl="1"/>
            <a:r>
              <a:rPr lang="en-GB"/>
              <a:t>Updateable views</a:t>
            </a:r>
          </a:p>
        </p:txBody>
      </p:sp>
      <p:sp>
        <p:nvSpPr>
          <p:cNvPr id="40967" name="Rectangle 7"/>
          <p:cNvSpPr>
            <a:spLocks noGrp="1" noChangeArrowheads="1"/>
          </p:cNvSpPr>
          <p:nvPr>
            <p:ph sz="half" idx="2"/>
          </p:nvPr>
        </p:nvSpPr>
        <p:spPr>
          <a:xfrm>
            <a:off x="5022850" y="1766888"/>
            <a:ext cx="4121150" cy="4329112"/>
          </a:xfrm>
        </p:spPr>
        <p:txBody>
          <a:bodyPr/>
          <a:lstStyle/>
          <a:p>
            <a:r>
              <a:rPr lang="en-GB"/>
              <a:t>Weaknesses</a:t>
            </a:r>
          </a:p>
          <a:p>
            <a:pPr lvl="1"/>
            <a:r>
              <a:rPr lang="en-GB"/>
              <a:t>No support for </a:t>
            </a:r>
            <a:r>
              <a:rPr lang="en-GB">
                <a:latin typeface="Courier New" pitchFamily="-109" charset="0"/>
              </a:rPr>
              <a:t>GRANT</a:t>
            </a:r>
            <a:r>
              <a:rPr lang="en-GB"/>
              <a:t> and </a:t>
            </a:r>
            <a:r>
              <a:rPr lang="en-GB">
                <a:latin typeface="Courier New" pitchFamily="-109" charset="0"/>
              </a:rPr>
              <a:t>REVOKE</a:t>
            </a:r>
            <a:endParaRPr lang="en-GB"/>
          </a:p>
          <a:p>
            <a:pPr lvl="1"/>
            <a:r>
              <a:rPr lang="en-GB"/>
              <a:t>Domains</a:t>
            </a:r>
          </a:p>
          <a:p>
            <a:pPr lvl="1"/>
            <a:r>
              <a:rPr lang="en-GB"/>
              <a:t>No support for </a:t>
            </a:r>
            <a:r>
              <a:rPr lang="en-GB">
                <a:latin typeface="Courier New" pitchFamily="-109" charset="0"/>
              </a:rPr>
              <a:t>COMMIT</a:t>
            </a:r>
            <a:r>
              <a:rPr lang="en-GB"/>
              <a:t> and </a:t>
            </a:r>
            <a:r>
              <a:rPr lang="en-GB">
                <a:latin typeface="Courier New" pitchFamily="-109" charset="0"/>
              </a:rPr>
              <a:t>ROLLBACK</a:t>
            </a:r>
            <a:endParaRPr lang="en-GB"/>
          </a:p>
          <a:p>
            <a:pPr lvl="1"/>
            <a:r>
              <a:rPr lang="en-GB"/>
              <a:t>Limited concurrency control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data types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May be used in the same way as built-in data types</a:t>
            </a:r>
          </a:p>
          <a:p>
            <a:r>
              <a:rPr lang="en-US" sz="2800"/>
              <a:t>A UDT is defined by</a:t>
            </a:r>
          </a:p>
          <a:p>
            <a:pPr lvl="1"/>
            <a:r>
              <a:rPr lang="en-US" sz="2400"/>
              <a:t>Specifying a set of declarations of the stored attributes that represent the value of the UDT</a:t>
            </a:r>
          </a:p>
          <a:p>
            <a:pPr lvl="1"/>
            <a:r>
              <a:rPr lang="en-US" sz="2400"/>
              <a:t>The operations that define the equality and ordering relationships of the UDT</a:t>
            </a:r>
          </a:p>
          <a:p>
            <a:pPr lvl="1"/>
            <a:r>
              <a:rPr lang="en-US" sz="2400"/>
              <a:t>The operations and derived attributes that represent the behavior of the UDT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future of SQL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71600" y="2133600"/>
            <a:ext cx="7007225" cy="4113213"/>
          </a:xfrm>
        </p:spPr>
        <p:txBody>
          <a:bodyPr/>
          <a:lstStyle/>
          <a:p>
            <a:r>
              <a:rPr lang="en-GB" dirty="0"/>
              <a:t>One of the most successful standardization stories</a:t>
            </a:r>
          </a:p>
          <a:p>
            <a:r>
              <a:rPr lang="en-GB" dirty="0"/>
              <a:t>Highly </a:t>
            </a:r>
            <a:r>
              <a:rPr lang="en-GB" dirty="0" smtClean="0"/>
              <a:t>portable</a:t>
            </a:r>
          </a:p>
          <a:p>
            <a:pPr lvl="1"/>
            <a:r>
              <a:rPr lang="en-GB" dirty="0" smtClean="0"/>
              <a:t>Across operating systems</a:t>
            </a:r>
          </a:p>
          <a:p>
            <a:pPr lvl="1"/>
            <a:r>
              <a:rPr lang="en-GB" dirty="0"/>
              <a:t>Across </a:t>
            </a:r>
            <a:r>
              <a:rPr lang="en-GB" dirty="0" smtClean="0"/>
              <a:t>applications and organizations</a:t>
            </a:r>
          </a:p>
          <a:p>
            <a:r>
              <a:rPr lang="en-GB" dirty="0" smtClean="0"/>
              <a:t>Mainstay of transaction processing </a:t>
            </a:r>
            <a:r>
              <a:rPr lang="en-GB" smtClean="0"/>
              <a:t>systems for now </a:t>
            </a:r>
            <a:r>
              <a:rPr lang="en-GB" dirty="0" smtClean="0"/>
              <a:t>and the immediate future</a:t>
            </a:r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constraint</a:t>
            </a:r>
            <a:br>
              <a:rPr lang="en-US"/>
            </a:br>
            <a:r>
              <a:rPr lang="en-US"/>
              <a:t>Table &amp; Column</a:t>
            </a:r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>
          <a:xfrm>
            <a:off x="1062038" y="1766888"/>
            <a:ext cx="8081962" cy="4113212"/>
          </a:xfrm>
        </p:spPr>
        <p:txBody>
          <a:bodyPr/>
          <a:lstStyle/>
          <a:p>
            <a:r>
              <a:rPr lang="en-US" dirty="0"/>
              <a:t>Table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CREATE TABLE item (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</a:t>
            </a:r>
            <a:r>
              <a:rPr lang="en-US" sz="1800" dirty="0" err="1">
                <a:latin typeface="Courier New" pitchFamily="-109" charset="0"/>
              </a:rPr>
              <a:t>itemcode</a:t>
            </a:r>
            <a:r>
              <a:rPr lang="en-US" sz="1800" dirty="0">
                <a:latin typeface="Courier New" pitchFamily="-109" charset="0"/>
              </a:rPr>
              <a:t> INTEGER,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  CONSTRAINT </a:t>
            </a:r>
            <a:r>
              <a:rPr lang="en-US" sz="1800" dirty="0" err="1">
                <a:latin typeface="Courier New" pitchFamily="-109" charset="0"/>
              </a:rPr>
              <a:t>chk_item_itemcode</a:t>
            </a:r>
            <a:r>
              <a:rPr lang="en-US" sz="1800" dirty="0">
                <a:latin typeface="Courier New" pitchFamily="-109" charset="0"/>
              </a:rPr>
              <a:t> CHECK(</a:t>
            </a:r>
            <a:r>
              <a:rPr lang="en-US" sz="1800" dirty="0" err="1">
                <a:latin typeface="Courier New" pitchFamily="-109" charset="0"/>
              </a:rPr>
              <a:t>itemcode</a:t>
            </a:r>
            <a:r>
              <a:rPr lang="en-US" sz="1800" dirty="0">
                <a:latin typeface="Courier New" pitchFamily="-109" charset="0"/>
              </a:rPr>
              <a:t> &lt;500));</a:t>
            </a:r>
          </a:p>
          <a:p>
            <a:r>
              <a:rPr lang="en-US" dirty="0"/>
              <a:t>Column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CREATE TABLE item (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</a:t>
            </a:r>
            <a:r>
              <a:rPr lang="en-US" sz="1800" dirty="0" err="1">
                <a:latin typeface="Courier New" pitchFamily="-109" charset="0"/>
              </a:rPr>
              <a:t>itemcode</a:t>
            </a:r>
            <a:r>
              <a:rPr lang="en-US" sz="1800" dirty="0">
                <a:latin typeface="Courier New" pitchFamily="-109" charset="0"/>
              </a:rPr>
              <a:t> INTEGER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   CONSTRAINT </a:t>
            </a:r>
            <a:r>
              <a:rPr lang="en-US" sz="1800" dirty="0" err="1">
                <a:latin typeface="Courier New" pitchFamily="-109" charset="0"/>
              </a:rPr>
              <a:t>chk_item_itemcode</a:t>
            </a:r>
            <a:r>
              <a:rPr lang="en-US" sz="1800" dirty="0">
                <a:latin typeface="Courier New" pitchFamily="-109" charset="0"/>
              </a:rPr>
              <a:t> CHECK(</a:t>
            </a:r>
            <a:r>
              <a:rPr lang="en-US" sz="1800" dirty="0" err="1">
                <a:latin typeface="Courier New" pitchFamily="-109" charset="0"/>
              </a:rPr>
              <a:t>itemcode</a:t>
            </a:r>
            <a:r>
              <a:rPr lang="en-US" sz="1800" dirty="0">
                <a:latin typeface="Courier New" pitchFamily="-109" charset="0"/>
              </a:rPr>
              <a:t> &lt;500),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-109" charset="0"/>
              </a:rPr>
              <a:t>	</a:t>
            </a:r>
            <a:r>
              <a:rPr lang="en-US" sz="1800" dirty="0" err="1" smtClean="0">
                <a:latin typeface="Courier New" pitchFamily="-109" charset="0"/>
              </a:rPr>
              <a:t>itemcolor</a:t>
            </a:r>
            <a:r>
              <a:rPr lang="en-US" sz="1800" dirty="0" smtClean="0">
                <a:latin typeface="Courier New" pitchFamily="-109" charset="0"/>
              </a:rPr>
              <a:t> </a:t>
            </a:r>
            <a:r>
              <a:rPr lang="en-US" sz="1800" dirty="0">
                <a:latin typeface="Courier New" pitchFamily="-109" charset="0"/>
              </a:rPr>
              <a:t>VARCHAR(10));</a:t>
            </a:r>
          </a:p>
          <a:p>
            <a:pPr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points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SQL routines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Function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Procedure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Triggers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pitchFamily="-109" charset="0"/>
              </a:rPr>
              <a:t>GRANT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ourier New" pitchFamily="-109" charset="0"/>
              </a:rPr>
              <a:t>REVOKE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Connectivity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Embedded </a:t>
            </a:r>
            <a:r>
              <a:rPr lang="en-US" sz="2800" dirty="0" smtClean="0"/>
              <a:t>SQL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 constraint</a:t>
            </a:r>
            <a:br>
              <a:rPr lang="en-US"/>
            </a:br>
            <a:r>
              <a:rPr lang="en-US"/>
              <a:t>Domain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000">
                <a:latin typeface="Courier New" pitchFamily="-109" charset="0"/>
              </a:rPr>
              <a:t>CREATE DOMAIN valid_color AS CHAR(10)</a:t>
            </a:r>
          </a:p>
          <a:p>
            <a:pPr>
              <a:buFontTx/>
              <a:buNone/>
            </a:pPr>
            <a:r>
              <a:rPr lang="en-US" sz="2000">
                <a:latin typeface="Courier New" pitchFamily="-109" charset="0"/>
              </a:rPr>
              <a:t>   CONSTRAINT chk_qitem_color CHECK( </a:t>
            </a:r>
          </a:p>
          <a:p>
            <a:pPr>
              <a:buFontTx/>
              <a:buNone/>
            </a:pPr>
            <a:r>
              <a:rPr lang="en-US" sz="2000">
                <a:latin typeface="Courier New" pitchFamily="-109" charset="0"/>
              </a:rPr>
              <a:t>	    VALUE IN ('Bamboo',’Black',’Brown',Green',         'Khaki',’White'));</a:t>
            </a:r>
          </a:p>
          <a:p>
            <a:pPr>
              <a:buFontTx/>
              <a:buNone/>
            </a:pPr>
            <a:endParaRPr lang="en-US" sz="2000">
              <a:latin typeface="Courier New" pitchFamily="-10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-109" charset="0"/>
              </a:rPr>
              <a:t>CREATE TABLE item (</a:t>
            </a:r>
          </a:p>
          <a:p>
            <a:pPr>
              <a:buFontTx/>
              <a:buNone/>
            </a:pPr>
            <a:r>
              <a:rPr lang="en-US" sz="2000">
                <a:latin typeface="Courier New" pitchFamily="-109" charset="0"/>
              </a:rPr>
              <a:t>	itemcode INTEGER,</a:t>
            </a:r>
          </a:p>
          <a:p>
            <a:pPr>
              <a:buFontTx/>
              <a:buNone/>
            </a:pPr>
            <a:r>
              <a:rPr lang="en-US" sz="2000">
                <a:latin typeface="Courier New" pitchFamily="-109" charset="0"/>
              </a:rPr>
              <a:t>	itemcolor VALID_COLOR);</a:t>
            </a:r>
            <a:endParaRPr lang="en-US"/>
          </a:p>
        </p:txBody>
      </p:sp>
      <p:sp>
        <p:nvSpPr>
          <p:cNvPr id="66564" name="AutoShape 4"/>
          <p:cNvSpPr>
            <a:spLocks noChangeArrowheads="1"/>
          </p:cNvSpPr>
          <p:nvPr/>
        </p:nvSpPr>
        <p:spPr bwMode="auto">
          <a:xfrm>
            <a:off x="7162800" y="4933950"/>
            <a:ext cx="1524000" cy="922338"/>
          </a:xfrm>
          <a:prstGeom prst="foldedCorner">
            <a:avLst>
              <a:gd name="adj" fmla="val 12500"/>
            </a:avLst>
          </a:prstGeom>
          <a:solidFill>
            <a:srgbClr val="FFFF66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i="1" dirty="0">
                <a:solidFill>
                  <a:srgbClr val="000000"/>
                </a:solidFill>
                <a:latin typeface="Georgia" pitchFamily="-109" charset="0"/>
              </a:rPr>
              <a:t>Domain is not usually implemented</a:t>
            </a:r>
            <a:endParaRPr lang="en-US" sz="1400" b="1" dirty="0">
              <a:solidFill>
                <a:srgbClr val="000000"/>
              </a:solidFill>
              <a:latin typeface="Georgia" pitchFamily="-10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pic>
        <p:nvPicPr>
          <p:cNvPr id="3" name="Picture 8" descr="FireLite:Books:Data Management:6e:Art PNG:10-data types.png"/>
          <p:cNvPicPr>
            <a:picLocks noChangeAspect="1" noChangeArrowheads="1"/>
          </p:cNvPicPr>
          <p:nvPr/>
        </p:nvPicPr>
        <p:blipFill>
          <a:blip r:embed="rId2" r:link="rId3"/>
          <a:srcRect/>
          <a:stretch>
            <a:fillRect/>
          </a:stretch>
        </p:blipFill>
        <p:spPr bwMode="auto">
          <a:xfrm>
            <a:off x="2743200" y="1752600"/>
            <a:ext cx="4244975" cy="4876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m">
  <a:themeElements>
    <a:clrScheme name="dm 2">
      <a:dk1>
        <a:srgbClr val="000000"/>
      </a:dk1>
      <a:lt1>
        <a:srgbClr val="FFFFFF"/>
      </a:lt1>
      <a:dk2>
        <a:srgbClr val="482400"/>
      </a:dk2>
      <a:lt2>
        <a:srgbClr val="808080"/>
      </a:lt2>
      <a:accent1>
        <a:srgbClr val="DFD6C3"/>
      </a:accent1>
      <a:accent2>
        <a:srgbClr val="D69B80"/>
      </a:accent2>
      <a:accent3>
        <a:srgbClr val="FFFFFF"/>
      </a:accent3>
      <a:accent4>
        <a:srgbClr val="000000"/>
      </a:accent4>
      <a:accent5>
        <a:srgbClr val="ECE8DE"/>
      </a:accent5>
      <a:accent6>
        <a:srgbClr val="C28C73"/>
      </a:accent6>
      <a:hlink>
        <a:srgbClr val="993300"/>
      </a:hlink>
      <a:folHlink>
        <a:srgbClr val="666600"/>
      </a:folHlink>
    </a:clrScheme>
    <a:fontScheme name="dm">
      <a:majorFont>
        <a:latin typeface="Trebuchet MS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109" charset="0"/>
          </a:defRPr>
        </a:defPPr>
      </a:lstStyle>
    </a:lnDef>
  </a:objectDefaults>
  <a:extraClrSchemeLst>
    <a:extraClrScheme>
      <a:clrScheme name="dm 1">
        <a:dk1>
          <a:srgbClr val="000000"/>
        </a:dk1>
        <a:lt1>
          <a:srgbClr val="A7947B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D0C8B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2">
        <a:dk1>
          <a:srgbClr val="000000"/>
        </a:dk1>
        <a:lt1>
          <a:srgbClr val="FFFFFF"/>
        </a:lt1>
        <a:dk2>
          <a:srgbClr val="482400"/>
        </a:dk2>
        <a:lt2>
          <a:srgbClr val="808080"/>
        </a:lt2>
        <a:accent1>
          <a:srgbClr val="DFD6C3"/>
        </a:accent1>
        <a:accent2>
          <a:srgbClr val="D69B80"/>
        </a:accent2>
        <a:accent3>
          <a:srgbClr val="FFFFFF"/>
        </a:accent3>
        <a:accent4>
          <a:srgbClr val="000000"/>
        </a:accent4>
        <a:accent5>
          <a:srgbClr val="ECE8DE"/>
        </a:accent5>
        <a:accent6>
          <a:srgbClr val="C28C73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m 4">
        <a:dk1>
          <a:srgbClr val="000000"/>
        </a:dk1>
        <a:lt1>
          <a:srgbClr val="9D7643"/>
        </a:lt1>
        <a:dk2>
          <a:srgbClr val="FFFFFF"/>
        </a:dk2>
        <a:lt2>
          <a:srgbClr val="554025"/>
        </a:lt2>
        <a:accent1>
          <a:srgbClr val="CAA966"/>
        </a:accent1>
        <a:accent2>
          <a:srgbClr val="8488AC"/>
        </a:accent2>
        <a:accent3>
          <a:srgbClr val="CCBDB0"/>
        </a:accent3>
        <a:accent4>
          <a:srgbClr val="000000"/>
        </a:accent4>
        <a:accent5>
          <a:srgbClr val="E1D1B8"/>
        </a:accent5>
        <a:accent6>
          <a:srgbClr val="777B9B"/>
        </a:accent6>
        <a:hlink>
          <a:srgbClr val="993300"/>
        </a:hlink>
        <a:folHlink>
          <a:srgbClr val="66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1168</TotalTime>
  <Words>2446</Words>
  <Application>Microsoft Macintosh PowerPoint</Application>
  <PresentationFormat>Letter Paper (8.5x11 in)</PresentationFormat>
  <Paragraphs>745</Paragraphs>
  <Slides>70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1" baseType="lpstr">
      <vt:lpstr>Courier</vt:lpstr>
      <vt:lpstr>Courier New</vt:lpstr>
      <vt:lpstr>Geneva</vt:lpstr>
      <vt:lpstr>Georgia</vt:lpstr>
      <vt:lpstr>ＭＳ Ｐゴシック</vt:lpstr>
      <vt:lpstr>Times New Roman</vt:lpstr>
      <vt:lpstr>Trebuchet MS</vt:lpstr>
      <vt:lpstr>Wingdings</vt:lpstr>
      <vt:lpstr>ヒラギノ角ゴ Pro W3</vt:lpstr>
      <vt:lpstr>Arial</vt:lpstr>
      <vt:lpstr>dm</vt:lpstr>
      <vt:lpstr>SQL</vt:lpstr>
      <vt:lpstr>SQL</vt:lpstr>
      <vt:lpstr>SQL</vt:lpstr>
      <vt:lpstr>SQL</vt:lpstr>
      <vt:lpstr>Data definition</vt:lpstr>
      <vt:lpstr>Constraints</vt:lpstr>
      <vt:lpstr>Check constraint Table &amp; Column</vt:lpstr>
      <vt:lpstr>Check constraint Domain</vt:lpstr>
      <vt:lpstr>Data types</vt:lpstr>
      <vt:lpstr>Data types</vt:lpstr>
      <vt:lpstr>Formatting</vt:lpstr>
      <vt:lpstr>Exercise</vt:lpstr>
      <vt:lpstr>Collation sequence</vt:lpstr>
      <vt:lpstr>Collation sequence</vt:lpstr>
      <vt:lpstr>Changing a table</vt:lpstr>
      <vt:lpstr>A view</vt:lpstr>
      <vt:lpstr>An index</vt:lpstr>
      <vt:lpstr>Data manipulation statements</vt:lpstr>
      <vt:lpstr>INSERT</vt:lpstr>
      <vt:lpstr>UPDATE</vt:lpstr>
      <vt:lpstr>UPDATE: Copy a column</vt:lpstr>
      <vt:lpstr>DELETE</vt:lpstr>
      <vt:lpstr>Product</vt:lpstr>
      <vt:lpstr>Product</vt:lpstr>
      <vt:lpstr>PRODUCT (alternative)</vt:lpstr>
      <vt:lpstr>Join</vt:lpstr>
      <vt:lpstr>Join variations</vt:lpstr>
      <vt:lpstr>Inner join</vt:lpstr>
      <vt:lpstr>Left outer join</vt:lpstr>
      <vt:lpstr>Right outer join</vt:lpstr>
      <vt:lpstr>Full outer join</vt:lpstr>
      <vt:lpstr>MySQL: Full outer join</vt:lpstr>
      <vt:lpstr>Outer join</vt:lpstr>
      <vt:lpstr>Theta join</vt:lpstr>
      <vt:lpstr>Theta join</vt:lpstr>
      <vt:lpstr>Correlated subquery</vt:lpstr>
      <vt:lpstr>Correlated subquery</vt:lpstr>
      <vt:lpstr>Correlated subquery</vt:lpstr>
      <vt:lpstr>Exercise</vt:lpstr>
      <vt:lpstr>Aggregate functions</vt:lpstr>
      <vt:lpstr>SQL Routines</vt:lpstr>
      <vt:lpstr>SQL function</vt:lpstr>
      <vt:lpstr>Exercise</vt:lpstr>
      <vt:lpstr>SQL procedure</vt:lpstr>
      <vt:lpstr>SQL procedure</vt:lpstr>
      <vt:lpstr>SQL procedure</vt:lpstr>
      <vt:lpstr>SQL procedure</vt:lpstr>
      <vt:lpstr>SQL procedure</vt:lpstr>
      <vt:lpstr>Trigger</vt:lpstr>
      <vt:lpstr>Trigger</vt:lpstr>
      <vt:lpstr>Trigger</vt:lpstr>
      <vt:lpstr>Nulls</vt:lpstr>
      <vt:lpstr>Security</vt:lpstr>
      <vt:lpstr>Authorization</vt:lpstr>
      <vt:lpstr>GRANT</vt:lpstr>
      <vt:lpstr>GRANT</vt:lpstr>
      <vt:lpstr>Using GRANT</vt:lpstr>
      <vt:lpstr>REVOKE</vt:lpstr>
      <vt:lpstr>Using REVOKE</vt:lpstr>
      <vt:lpstr>Injection attack</vt:lpstr>
      <vt:lpstr>Avoidance </vt:lpstr>
      <vt:lpstr>The catalog</vt:lpstr>
      <vt:lpstr>Interrogating the catalog</vt:lpstr>
      <vt:lpstr>Natural language processing</vt:lpstr>
      <vt:lpstr>Open Database Connectivity (ODBC)</vt:lpstr>
      <vt:lpstr>Embedded SQL</vt:lpstr>
      <vt:lpstr>LibreOffice/MS Access</vt:lpstr>
      <vt:lpstr>User-defined data types</vt:lpstr>
      <vt:lpstr>The future of SQL</vt:lpstr>
      <vt:lpstr>Key points</vt:lpstr>
    </vt:vector>
  </TitlesOfParts>
  <Company>University of Georgia</Company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cp:lastModifiedBy>Richard T Watson</cp:lastModifiedBy>
  <cp:revision>93</cp:revision>
  <dcterms:created xsi:type="dcterms:W3CDTF">2010-09-26T13:53:31Z</dcterms:created>
  <dcterms:modified xsi:type="dcterms:W3CDTF">2017-05-28T16:40:01Z</dcterms:modified>
</cp:coreProperties>
</file>