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80" r:id="rId4"/>
    <p:sldId id="258" r:id="rId5"/>
    <p:sldId id="259" r:id="rId6"/>
    <p:sldId id="292" r:id="rId7"/>
    <p:sldId id="293" r:id="rId8"/>
    <p:sldId id="260" r:id="rId9"/>
    <p:sldId id="290" r:id="rId10"/>
    <p:sldId id="268" r:id="rId11"/>
    <p:sldId id="266" r:id="rId12"/>
    <p:sldId id="265" r:id="rId13"/>
    <p:sldId id="267" r:id="rId14"/>
    <p:sldId id="291" r:id="rId15"/>
    <p:sldId id="270" r:id="rId16"/>
    <p:sldId id="271" r:id="rId17"/>
    <p:sldId id="288" r:id="rId18"/>
    <p:sldId id="272" r:id="rId19"/>
    <p:sldId id="273" r:id="rId20"/>
    <p:sldId id="274" r:id="rId21"/>
    <p:sldId id="289" r:id="rId22"/>
    <p:sldId id="281" r:id="rId23"/>
    <p:sldId id="282" r:id="rId24"/>
    <p:sldId id="284" r:id="rId25"/>
    <p:sldId id="283" r:id="rId26"/>
    <p:sldId id="286" r:id="rId27"/>
    <p:sldId id="287" r:id="rId28"/>
    <p:sldId id="285" r:id="rId29"/>
    <p:sldId id="263" r:id="rId30"/>
    <p:sldId id="264" r:id="rId31"/>
    <p:sldId id="261" r:id="rId32"/>
    <p:sldId id="275" r:id="rId33"/>
    <p:sldId id="276" r:id="rId34"/>
    <p:sldId id="277" r:id="rId35"/>
    <p:sldId id="278" r:id="rId36"/>
    <p:sldId id="279" r:id="rId37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hard Watson" initials="R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88"/>
    <a:srgbClr val="EDEDE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432" autoAdjust="0"/>
    <p:restoredTop sz="86268" autoAdjust="0"/>
  </p:normalViewPr>
  <p:slideViewPr>
    <p:cSldViewPr>
      <p:cViewPr varScale="1">
        <p:scale>
          <a:sx n="77" d="100"/>
          <a:sy n="77" d="100"/>
        </p:scale>
        <p:origin x="192" y="1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9-10-24T09:42:25.285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6303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10018539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854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Wikipedia</a:t>
            </a:r>
            <a:r>
              <a:rPr lang="en-US" baseline="0" dirty="0"/>
              <a:t> gives </a:t>
            </a:r>
            <a:r>
              <a:rPr lang="sk-SK" sz="1200" kern="1200" dirty="0">
                <a:solidFill>
                  <a:schemeClr val="tx1"/>
                </a:solidFill>
                <a:latin typeface="Times" pitchFamily="-109" charset="0"/>
                <a:ea typeface="Osaka" pitchFamily="-109" charset="-128"/>
                <a:cs typeface="Osaka" pitchFamily="-109" charset="-128"/>
              </a:rPr>
              <a:t>13,840 km²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11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990600"/>
            <a:ext cx="6400800" cy="2514600"/>
          </a:xfrm>
          <a:ln w="76200" cmpd="tri"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  <a:ln w="6350"/>
        </p:spPr>
        <p:txBody>
          <a:bodyPr/>
          <a:lstStyle>
            <a:lvl1pPr marL="0" indent="0" algn="ctr">
              <a:buFontTx/>
              <a:buNone/>
              <a:defRPr>
                <a:latin typeface="Trebuchet MS" pitchFamily="-109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400800"/>
            <a:ext cx="1905000" cy="457200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05200" y="6400800"/>
            <a:ext cx="2895600" cy="457200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fld id="{8A6B0CAC-3FE3-9A4D-BBDA-307556905326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4279" name="Group 7"/>
          <p:cNvGrpSpPr>
            <a:grpSpLocks/>
          </p:cNvGrpSpPr>
          <p:nvPr/>
        </p:nvGrpSpPr>
        <p:grpSpPr bwMode="auto">
          <a:xfrm>
            <a:off x="0" y="0"/>
            <a:ext cx="6362700" cy="6858000"/>
            <a:chOff x="0" y="0"/>
            <a:chExt cx="4008" cy="4320"/>
          </a:xfrm>
        </p:grpSpPr>
        <p:pic>
          <p:nvPicPr>
            <p:cNvPr id="54280" name="Picture 8" descr="Expbanna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invGray">
            <a:xfrm>
              <a:off x="0" y="0"/>
              <a:ext cx="432" cy="4320"/>
            </a:xfrm>
            <a:prstGeom prst="rect">
              <a:avLst/>
            </a:prstGeom>
            <a:noFill/>
          </p:spPr>
        </p:pic>
        <p:pic>
          <p:nvPicPr>
            <p:cNvPr id="54281" name="Picture 9" descr="EXPHORSA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08" y="3600"/>
              <a:ext cx="1800" cy="60"/>
            </a:xfrm>
            <a:prstGeom prst="rect">
              <a:avLst/>
            </a:prstGeom>
            <a:noFill/>
          </p:spPr>
        </p:pic>
      </p:grpSp>
      <p:pic>
        <p:nvPicPr>
          <p:cNvPr id="54282" name="Picture 10" descr="EXPHORS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3657600"/>
            <a:ext cx="5715000" cy="95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224C83A-4A81-7F4D-9245-E64FF2C580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381000"/>
            <a:ext cx="1943100" cy="5499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2038" y="381000"/>
            <a:ext cx="5681662" cy="5499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F39CCF3-C1FA-E34A-96BB-937137643F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BBD7666-856B-5943-8C3E-58ACE1CE08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D003C8E-BFF1-5B4B-AAF4-CED4A867E9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2038" y="1766888"/>
            <a:ext cx="3808412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0" y="1766888"/>
            <a:ext cx="3808413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5921B40-C7EA-4949-B6C0-FD226E80BC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DFE495-F644-C84C-ABC2-112F5261B0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6431494-F041-BE4F-90F2-0CEAA51940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2240F2E-FA5C-BA4D-893C-EAC628AB76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DEB246-ABC3-0241-B1D0-AC7973F2B2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0549A2B-B434-CD40-A792-6E2A9BABF7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Expbanna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invGray">
          <a:xfrm>
            <a:off x="0" y="0"/>
            <a:ext cx="685800" cy="6858000"/>
          </a:xfrm>
          <a:prstGeom prst="rect">
            <a:avLst/>
          </a:prstGeom>
          <a:noFill/>
        </p:spPr>
      </p:pic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pitchFamily="-109" charset="0"/>
              </a:defRPr>
            </a:lvl1pPr>
          </a:lstStyle>
          <a:p>
            <a:endParaRPr lang="en-US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2"/>
                </a:solidFill>
                <a:latin typeface="Arial" pitchFamily="-109" charset="0"/>
              </a:defRPr>
            </a:lvl1pPr>
          </a:lstStyle>
          <a:p>
            <a:endParaRPr lang="en-US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  <a:latin typeface="Arial" pitchFamily="-109" charset="0"/>
              </a:defRPr>
            </a:lvl1pPr>
          </a:lstStyle>
          <a:p>
            <a:fld id="{29F7CF5B-0E93-8E43-9130-8479A2406242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3255" name="Picture 7" descr="EXPHORSA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066800" y="1574800"/>
            <a:ext cx="7772400" cy="130175"/>
          </a:xfrm>
          <a:prstGeom prst="rect">
            <a:avLst/>
          </a:prstGeom>
          <a:noFill/>
        </p:spPr>
      </p:pic>
      <p:sp>
        <p:nvSpPr>
          <p:cNvPr id="5325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1766888"/>
            <a:ext cx="7769225" cy="41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-109" charset="2"/>
        <a:buBlip>
          <a:blip r:embed="rId17"/>
        </a:buBlip>
        <a:defRPr sz="2800">
          <a:solidFill>
            <a:schemeClr val="tx1"/>
          </a:solidFill>
          <a:latin typeface="+mn-lt"/>
          <a:ea typeface="ＭＳ Ｐゴシック" pitchFamily="-109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ＭＳ Ｐゴシック" pitchFamily="-109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 dirty="0"/>
              <a:t>Spatial and temporal data management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886200"/>
            <a:ext cx="8382000" cy="1752600"/>
          </a:xfrm>
          <a:noFill/>
          <a:ln/>
        </p:spPr>
        <p:txBody>
          <a:bodyPr lIns="90487" tIns="44450" rIns="90487" bIns="44450"/>
          <a:lstStyle/>
          <a:p>
            <a:pPr marL="342900" indent="-342900"/>
            <a:r>
              <a:rPr lang="en-US" sz="2400" i="1"/>
              <a:t>Nothing puzzles me more than time and space; and yet nothing troubles me less, as I never think about them</a:t>
            </a:r>
            <a:r>
              <a:rPr lang="en-US" sz="2400"/>
              <a:t> </a:t>
            </a:r>
            <a:endParaRPr lang="en-US" sz="2400" i="1"/>
          </a:p>
          <a:p>
            <a:pPr marL="342900" indent="-342900"/>
            <a:endParaRPr lang="en-US" sz="2000" i="1"/>
          </a:p>
          <a:p>
            <a:pPr marL="342900" indent="-342900"/>
            <a:r>
              <a:rPr lang="en-US" sz="2400"/>
              <a:t>Charles Lamb, 1810</a:t>
            </a:r>
            <a:endParaRPr lang="en-US" sz="2400" i="1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8077200" cy="1143000"/>
          </a:xfrm>
        </p:spPr>
        <p:txBody>
          <a:bodyPr/>
          <a:lstStyle/>
          <a:p>
            <a:r>
              <a:rPr lang="en-US" sz="4000" dirty="0"/>
              <a:t>MySQL geometric data types</a:t>
            </a:r>
            <a:endParaRPr lang="en-US" dirty="0"/>
          </a:p>
        </p:txBody>
      </p:sp>
      <p:graphicFrame>
        <p:nvGraphicFramePr>
          <p:cNvPr id="78976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246433"/>
              </p:ext>
            </p:extLst>
          </p:nvPr>
        </p:nvGraphicFramePr>
        <p:xfrm>
          <a:off x="838200" y="2057400"/>
          <a:ext cx="8077200" cy="3085656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Representation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Point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POINT(x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y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 point in space (e.g., a city)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LineString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cs typeface="Courier New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LINESTRING(x1 y1,x2 y2,…)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 sequence of points with linear interpolation between points (e.g., a road)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Polygon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POLYGON((x1 y1,x2 y2,…), (x1 y1,x2 y2,…))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 polygon (e.g., a boundary), which has a single exterior boundary and zero or more interior boundaries ( i.e., holes)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4775" y="1981200"/>
            <a:ext cx="7769225" cy="44958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CREATE TABLE </a:t>
            </a:r>
            <a:r>
              <a:rPr lang="en-US" sz="1400" dirty="0" err="1">
                <a:latin typeface="Courier New" pitchFamily="-109" charset="0"/>
              </a:rPr>
              <a:t>political_unit</a:t>
            </a:r>
            <a:r>
              <a:rPr lang="en-US" sz="1400" dirty="0">
                <a:latin typeface="Courier New" pitchFamily="-109" charset="0"/>
              </a:rPr>
              <a:t> (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	</a:t>
            </a:r>
            <a:r>
              <a:rPr lang="en-US" sz="1400" dirty="0" err="1">
                <a:latin typeface="Courier New" pitchFamily="-109" charset="0"/>
              </a:rPr>
              <a:t>unitname</a:t>
            </a:r>
            <a:r>
              <a:rPr lang="en-US" sz="1400" dirty="0">
                <a:latin typeface="Courier New" pitchFamily="-109" charset="0"/>
              </a:rPr>
              <a:t>  VARCHAR(30) NOT NULL,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	</a:t>
            </a:r>
            <a:r>
              <a:rPr lang="en-US" sz="1400" dirty="0" err="1">
                <a:latin typeface="Courier New" pitchFamily="-109" charset="0"/>
              </a:rPr>
              <a:t>unitcode</a:t>
            </a:r>
            <a:r>
              <a:rPr lang="en-US" sz="1400" dirty="0">
                <a:latin typeface="Courier New" pitchFamily="-109" charset="0"/>
              </a:rPr>
              <a:t>  CHAR(2),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	</a:t>
            </a:r>
            <a:r>
              <a:rPr lang="en-US" sz="1400" dirty="0" err="1">
                <a:latin typeface="Courier New" pitchFamily="-109" charset="0"/>
              </a:rPr>
              <a:t>unitpop</a:t>
            </a:r>
            <a:r>
              <a:rPr lang="en-US" sz="1400" dirty="0">
                <a:latin typeface="Courier New" pitchFamily="-109" charset="0"/>
              </a:rPr>
              <a:t>   DECIMAL(6,2),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		PRIMARY </a:t>
            </a:r>
            <a:r>
              <a:rPr lang="en-US" sz="1400" dirty="0" err="1">
                <a:latin typeface="Courier New" pitchFamily="-109" charset="0"/>
              </a:rPr>
              <a:t>KEY(unitcode</a:t>
            </a:r>
            <a:r>
              <a:rPr lang="en-US" sz="1400" dirty="0">
                <a:latin typeface="Courier New" pitchFamily="-109" charset="0"/>
              </a:rPr>
              <a:t>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CREATE TABLE boundary (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	</a:t>
            </a:r>
            <a:r>
              <a:rPr lang="en-US" sz="1400" dirty="0" err="1">
                <a:latin typeface="Courier New" pitchFamily="-109" charset="0"/>
              </a:rPr>
              <a:t>boundid</a:t>
            </a:r>
            <a:r>
              <a:rPr lang="en-US" sz="1400" dirty="0">
                <a:latin typeface="Courier New" pitchFamily="-109" charset="0"/>
              </a:rPr>
              <a:t>   INTEGER,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	</a:t>
            </a:r>
            <a:r>
              <a:rPr lang="en-US" sz="1400" dirty="0" err="1">
                <a:latin typeface="Courier New" pitchFamily="-109" charset="0"/>
              </a:rPr>
              <a:t>boundpath</a:t>
            </a:r>
            <a:r>
              <a:rPr lang="en-US" sz="1400" dirty="0">
                <a:latin typeface="Courier New" pitchFamily="-109" charset="0"/>
              </a:rPr>
              <a:t> POLYGON NOT NULL SRID 0,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	</a:t>
            </a:r>
            <a:r>
              <a:rPr lang="en-US" sz="1400" dirty="0" err="1">
                <a:latin typeface="Courier New" pitchFamily="-109" charset="0"/>
              </a:rPr>
              <a:t>unitcode</a:t>
            </a:r>
            <a:r>
              <a:rPr lang="en-US" sz="1400" dirty="0">
                <a:latin typeface="Courier New" pitchFamily="-109" charset="0"/>
              </a:rPr>
              <a:t>  CHAR(2),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		PRIMARY </a:t>
            </a:r>
            <a:r>
              <a:rPr lang="en-US" sz="1400" dirty="0" err="1">
                <a:latin typeface="Courier New" pitchFamily="-109" charset="0"/>
              </a:rPr>
              <a:t>KEY(boundid</a:t>
            </a:r>
            <a:r>
              <a:rPr lang="en-US" sz="1400" dirty="0">
                <a:latin typeface="Courier New" pitchFamily="-109" charset="0"/>
              </a:rPr>
              <a:t>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		CONSTRAINT </a:t>
            </a:r>
            <a:r>
              <a:rPr lang="en-US" sz="1400" dirty="0" err="1">
                <a:latin typeface="Courier New" pitchFamily="-109" charset="0"/>
              </a:rPr>
              <a:t>fk_boundary_polunit</a:t>
            </a:r>
            <a:r>
              <a:rPr lang="en-US" sz="1400" dirty="0">
                <a:latin typeface="Courier New" pitchFamily="-109" charset="0"/>
              </a:rPr>
              <a:t> FOREIGN </a:t>
            </a:r>
            <a:r>
              <a:rPr lang="en-US" sz="1400" dirty="0" err="1">
                <a:latin typeface="Courier New" pitchFamily="-109" charset="0"/>
              </a:rPr>
              <a:t>KEY(unitcode</a:t>
            </a:r>
            <a:r>
              <a:rPr lang="en-US" sz="1400" dirty="0">
                <a:latin typeface="Courier New" pitchFamily="-10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			REFERENCES </a:t>
            </a:r>
            <a:r>
              <a:rPr lang="en-US" sz="1400" dirty="0" err="1">
                <a:latin typeface="Courier New" pitchFamily="-109" charset="0"/>
              </a:rPr>
              <a:t>political_unit</a:t>
            </a:r>
            <a:r>
              <a:rPr lang="en-US" sz="1400" dirty="0">
                <a:latin typeface="Courier New" pitchFamily="-109" charset="0"/>
              </a:rPr>
              <a:t>(</a:t>
            </a:r>
            <a:r>
              <a:rPr lang="en-US" sz="1400" dirty="0" err="1">
                <a:latin typeface="Courier New" pitchFamily="-109" charset="0"/>
              </a:rPr>
              <a:t>unitcode</a:t>
            </a:r>
            <a:r>
              <a:rPr lang="en-US" sz="1400" dirty="0">
                <a:latin typeface="Courier New" pitchFamily="-109" charset="0"/>
              </a:rPr>
              <a:t>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CREATE TABLE city (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	</a:t>
            </a:r>
            <a:r>
              <a:rPr lang="en-US" sz="1400" dirty="0" err="1">
                <a:latin typeface="Courier New" pitchFamily="-109" charset="0"/>
              </a:rPr>
              <a:t>cityname</a:t>
            </a:r>
            <a:r>
              <a:rPr lang="en-US" sz="1400" dirty="0">
                <a:latin typeface="Courier New" pitchFamily="-109" charset="0"/>
              </a:rPr>
              <a:t>  VARCHAR(30),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	</a:t>
            </a:r>
            <a:r>
              <a:rPr lang="en-US" sz="1400" dirty="0" err="1">
                <a:latin typeface="Courier New" pitchFamily="-109" charset="0"/>
              </a:rPr>
              <a:t>cityloc</a:t>
            </a:r>
            <a:r>
              <a:rPr lang="en-US" sz="1400" dirty="0">
                <a:latin typeface="Courier New" pitchFamily="-109" charset="0"/>
              </a:rPr>
              <a:t>   POINT NOT NULL SRID 0,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	</a:t>
            </a:r>
            <a:r>
              <a:rPr lang="en-US" sz="1400" dirty="0" err="1">
                <a:latin typeface="Courier New" pitchFamily="-109" charset="0"/>
              </a:rPr>
              <a:t>unitcode</a:t>
            </a:r>
            <a:r>
              <a:rPr lang="en-US" sz="1400" dirty="0">
                <a:latin typeface="Courier New" pitchFamily="-109" charset="0"/>
              </a:rPr>
              <a:t>  CHAR(2),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		PRIMARY </a:t>
            </a:r>
            <a:r>
              <a:rPr lang="en-US" sz="1400" dirty="0" err="1">
                <a:latin typeface="Courier New" pitchFamily="-109" charset="0"/>
              </a:rPr>
              <a:t>KEY(unitcode,cityname</a:t>
            </a:r>
            <a:r>
              <a:rPr lang="en-US" sz="1400" dirty="0">
                <a:latin typeface="Courier New" pitchFamily="-109" charset="0"/>
              </a:rPr>
              <a:t>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		CONSTRAINT </a:t>
            </a:r>
            <a:r>
              <a:rPr lang="en-US" sz="1400" dirty="0" err="1">
                <a:latin typeface="Courier New" pitchFamily="-109" charset="0"/>
              </a:rPr>
              <a:t>fk_city_polunit</a:t>
            </a:r>
            <a:r>
              <a:rPr lang="en-US" sz="1400" dirty="0">
                <a:latin typeface="Courier New" pitchFamily="-109" charset="0"/>
              </a:rPr>
              <a:t> FOREIGN </a:t>
            </a:r>
            <a:r>
              <a:rPr lang="en-US" sz="1400" dirty="0" err="1">
                <a:latin typeface="Courier New" pitchFamily="-109" charset="0"/>
              </a:rPr>
              <a:t>KEY(unitcode</a:t>
            </a:r>
            <a:r>
              <a:rPr lang="en-US" sz="1400" dirty="0">
                <a:latin typeface="Courier New" pitchFamily="-109" charset="0"/>
              </a:rPr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			REFERENCES </a:t>
            </a:r>
            <a:r>
              <a:rPr lang="en-US" sz="1400" dirty="0" err="1">
                <a:latin typeface="Courier New" pitchFamily="-109" charset="0"/>
              </a:rPr>
              <a:t>political_unit</a:t>
            </a:r>
            <a:r>
              <a:rPr lang="en-US" sz="1400" dirty="0">
                <a:latin typeface="Courier New" pitchFamily="-109" charset="0"/>
              </a:rPr>
              <a:t>(</a:t>
            </a:r>
            <a:r>
              <a:rPr lang="en-US" sz="1400" dirty="0" err="1">
                <a:latin typeface="Courier New" pitchFamily="-109" charset="0"/>
              </a:rPr>
              <a:t>unitcode</a:t>
            </a:r>
            <a:r>
              <a:rPr lang="en-US" sz="1400" dirty="0">
                <a:latin typeface="Courier New" pitchFamily="-109" charset="0"/>
              </a:rPr>
              <a:t>)); 	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838200"/>
            <a:ext cx="5207000" cy="5753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762000" y="2030413"/>
            <a:ext cx="8382000" cy="304698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Courier New" pitchFamily="-109" charset="0"/>
              </a:rPr>
              <a:t>INSERT INTO </a:t>
            </a:r>
            <a:r>
              <a:rPr lang="en-US" sz="1200" dirty="0" err="1">
                <a:latin typeface="Courier New" pitchFamily="-109" charset="0"/>
              </a:rPr>
              <a:t>political_unit</a:t>
            </a:r>
            <a:r>
              <a:rPr lang="en-US" sz="1200" dirty="0">
                <a:latin typeface="Courier New" pitchFamily="-109" charset="0"/>
              </a:rPr>
              <a:t> VALUES ('Republic of Ireland','</a:t>
            </a:r>
            <a:r>
              <a:rPr lang="en-US" sz="1200" dirty="0" err="1">
                <a:latin typeface="Courier New" pitchFamily="-109" charset="0"/>
              </a:rPr>
              <a:t>ie</a:t>
            </a:r>
            <a:r>
              <a:rPr lang="en-US" sz="1200" dirty="0">
                <a:latin typeface="Courier New" pitchFamily="-109" charset="0"/>
              </a:rPr>
              <a:t>', 3.9);</a:t>
            </a:r>
          </a:p>
          <a:p>
            <a:r>
              <a:rPr lang="en-US" sz="1200" dirty="0">
                <a:latin typeface="Courier New" pitchFamily="-109" charset="0"/>
              </a:rPr>
              <a:t>INSERT INTO </a:t>
            </a:r>
            <a:r>
              <a:rPr lang="en-US" sz="1200" dirty="0" err="1">
                <a:latin typeface="Courier New" pitchFamily="-109" charset="0"/>
              </a:rPr>
              <a:t>political_unit</a:t>
            </a:r>
            <a:r>
              <a:rPr lang="en-US" sz="1200" dirty="0">
                <a:latin typeface="Courier New" pitchFamily="-109" charset="0"/>
              </a:rPr>
              <a:t> VALUES ('Northern Ireland','</a:t>
            </a:r>
            <a:r>
              <a:rPr lang="en-US" sz="1200" dirty="0" err="1">
                <a:latin typeface="Courier New" pitchFamily="-109" charset="0"/>
              </a:rPr>
              <a:t>ni</a:t>
            </a:r>
            <a:r>
              <a:rPr lang="en-US" sz="1200" dirty="0">
                <a:latin typeface="Courier New" pitchFamily="-109" charset="0"/>
              </a:rPr>
              <a:t>', 1.7);</a:t>
            </a:r>
          </a:p>
          <a:p>
            <a:r>
              <a:rPr lang="en-US" sz="1200" dirty="0">
                <a:latin typeface="Courier New" pitchFamily="-109" charset="0"/>
              </a:rPr>
              <a:t>INSERT INTO boundary VALUES</a:t>
            </a:r>
          </a:p>
          <a:p>
            <a:r>
              <a:rPr lang="en-US" sz="1200" dirty="0">
                <a:latin typeface="Courier New" pitchFamily="-109" charset="0"/>
              </a:rPr>
              <a:t>	(1,ST_GeomFROMText('POLYGON((9 8, 9 3, 4 1, 2 2, 1 3, 3 5, 3 6, 2 6,</a:t>
            </a:r>
          </a:p>
          <a:p>
            <a:r>
              <a:rPr lang="en-US" sz="1200" dirty="0">
                <a:latin typeface="Courier New" pitchFamily="-109" charset="0"/>
              </a:rPr>
              <a:t>	 2 9, 5 9, 5 10, 6 11, 7 11, 7 10, 6 9, 7 8, 7 9, 8 9, 8 8, 9 8))', 0),'</a:t>
            </a:r>
            <a:r>
              <a:rPr lang="en-US" sz="1200" dirty="0" err="1">
                <a:latin typeface="Courier New" pitchFamily="-109" charset="0"/>
              </a:rPr>
              <a:t>ie</a:t>
            </a:r>
            <a:r>
              <a:rPr lang="en-US" sz="1200" dirty="0">
                <a:latin typeface="Courier New" pitchFamily="-109" charset="0"/>
              </a:rPr>
              <a:t>');</a:t>
            </a:r>
          </a:p>
          <a:p>
            <a:r>
              <a:rPr lang="en-US" sz="1200" dirty="0">
                <a:latin typeface="Courier New" pitchFamily="-109" charset="0"/>
              </a:rPr>
              <a:t>INSERT INTO boundary VALUES</a:t>
            </a:r>
          </a:p>
          <a:p>
            <a:r>
              <a:rPr lang="en-US" sz="1200" dirty="0">
                <a:latin typeface="Courier New" pitchFamily="-109" charset="0"/>
              </a:rPr>
              <a:t>	(2,ST_GeomFROMText('POLYGON((7 11, 9 11, 10 9, 10 8, 8 8, 8 9, 7 9,</a:t>
            </a:r>
          </a:p>
          <a:p>
            <a:r>
              <a:rPr lang="en-US" sz="1200" dirty="0">
                <a:latin typeface="Courier New" pitchFamily="-109" charset="0"/>
              </a:rPr>
              <a:t>	 7 8, 6 9, 7 10, 7 11))', 0),'</a:t>
            </a:r>
            <a:r>
              <a:rPr lang="en-US" sz="1200" dirty="0" err="1">
                <a:latin typeface="Courier New" pitchFamily="-109" charset="0"/>
              </a:rPr>
              <a:t>ni</a:t>
            </a:r>
            <a:r>
              <a:rPr lang="en-US" sz="1200" dirty="0">
                <a:latin typeface="Courier New" pitchFamily="-109" charset="0"/>
              </a:rPr>
              <a:t>');</a:t>
            </a:r>
          </a:p>
          <a:p>
            <a:r>
              <a:rPr lang="en-US" sz="1200" dirty="0">
                <a:latin typeface="Courier New" pitchFamily="-109" charset="0"/>
              </a:rPr>
              <a:t>INSERT INTO city VALUES ('Dublin',</a:t>
            </a:r>
            <a:r>
              <a:rPr lang="en-US" sz="1200" dirty="0" err="1">
                <a:latin typeface="Courier New" pitchFamily="-109" charset="0"/>
              </a:rPr>
              <a:t>ST_GeomFROMText</a:t>
            </a:r>
            <a:r>
              <a:rPr lang="en-US" sz="1200" dirty="0">
                <a:latin typeface="Courier New" pitchFamily="-109" charset="0"/>
              </a:rPr>
              <a:t>('POINT(9 6)', 0),'</a:t>
            </a:r>
            <a:r>
              <a:rPr lang="en-US" sz="1200" dirty="0" err="1">
                <a:latin typeface="Courier New" pitchFamily="-109" charset="0"/>
              </a:rPr>
              <a:t>ie</a:t>
            </a:r>
            <a:r>
              <a:rPr lang="en-US" sz="1200" dirty="0">
                <a:latin typeface="Courier New" pitchFamily="-109" charset="0"/>
              </a:rPr>
              <a:t>');</a:t>
            </a:r>
          </a:p>
          <a:p>
            <a:r>
              <a:rPr lang="en-US" sz="1200" dirty="0">
                <a:latin typeface="Courier New" pitchFamily="-109" charset="0"/>
              </a:rPr>
              <a:t>INSERT INTO city VALUES ('Cork',</a:t>
            </a:r>
            <a:r>
              <a:rPr lang="en-US" sz="1200" dirty="0" err="1">
                <a:latin typeface="Courier New" pitchFamily="-109" charset="0"/>
              </a:rPr>
              <a:t>ST_GeomFROMText</a:t>
            </a:r>
            <a:r>
              <a:rPr lang="en-US" sz="1200" dirty="0">
                <a:latin typeface="Courier New" pitchFamily="-109" charset="0"/>
              </a:rPr>
              <a:t>('POINT(5 2)', 0),'</a:t>
            </a:r>
            <a:r>
              <a:rPr lang="en-US" sz="1200" dirty="0" err="1">
                <a:latin typeface="Courier New" pitchFamily="-109" charset="0"/>
              </a:rPr>
              <a:t>ie</a:t>
            </a:r>
            <a:r>
              <a:rPr lang="en-US" sz="1200" dirty="0">
                <a:latin typeface="Courier New" pitchFamily="-109" charset="0"/>
              </a:rPr>
              <a:t>');</a:t>
            </a:r>
          </a:p>
          <a:p>
            <a:r>
              <a:rPr lang="en-US" sz="1200" dirty="0">
                <a:latin typeface="Courier New" pitchFamily="-109" charset="0"/>
              </a:rPr>
              <a:t>INSERT INTO city VALUES ('Limerick',</a:t>
            </a:r>
            <a:r>
              <a:rPr lang="en-US" sz="1200" dirty="0" err="1">
                <a:latin typeface="Courier New" pitchFamily="-109" charset="0"/>
              </a:rPr>
              <a:t>ST_GeomFROMText</a:t>
            </a:r>
            <a:r>
              <a:rPr lang="en-US" sz="1200" dirty="0">
                <a:latin typeface="Courier New" pitchFamily="-109" charset="0"/>
              </a:rPr>
              <a:t>('POINT(4 4)', 0),'</a:t>
            </a:r>
            <a:r>
              <a:rPr lang="en-US" sz="1200" dirty="0" err="1">
                <a:latin typeface="Courier New" pitchFamily="-109" charset="0"/>
              </a:rPr>
              <a:t>ie</a:t>
            </a:r>
            <a:r>
              <a:rPr lang="en-US" sz="1200" dirty="0">
                <a:latin typeface="Courier New" pitchFamily="-109" charset="0"/>
              </a:rPr>
              <a:t>');</a:t>
            </a:r>
          </a:p>
          <a:p>
            <a:r>
              <a:rPr lang="en-US" sz="1200" dirty="0">
                <a:latin typeface="Courier New" pitchFamily="-109" charset="0"/>
              </a:rPr>
              <a:t>INSERT INTO city VALUES ('Galway',</a:t>
            </a:r>
            <a:r>
              <a:rPr lang="en-US" sz="1200" dirty="0" err="1">
                <a:latin typeface="Courier New" pitchFamily="-109" charset="0"/>
              </a:rPr>
              <a:t>ST_GeomFROMText</a:t>
            </a:r>
            <a:r>
              <a:rPr lang="en-US" sz="1200" dirty="0">
                <a:latin typeface="Courier New" pitchFamily="-109" charset="0"/>
              </a:rPr>
              <a:t>('POINT(4 6)', 0),'</a:t>
            </a:r>
            <a:r>
              <a:rPr lang="en-US" sz="1200" dirty="0" err="1">
                <a:latin typeface="Courier New" pitchFamily="-109" charset="0"/>
              </a:rPr>
              <a:t>ie</a:t>
            </a:r>
            <a:r>
              <a:rPr lang="en-US" sz="1200" dirty="0">
                <a:latin typeface="Courier New" pitchFamily="-109" charset="0"/>
              </a:rPr>
              <a:t>');</a:t>
            </a:r>
          </a:p>
          <a:p>
            <a:r>
              <a:rPr lang="en-US" sz="1200" dirty="0">
                <a:latin typeface="Courier New" pitchFamily="-109" charset="0"/>
              </a:rPr>
              <a:t>INSERT INTO city VALUES ('</a:t>
            </a:r>
            <a:r>
              <a:rPr lang="en-US" sz="1200" dirty="0" err="1">
                <a:latin typeface="Courier New" pitchFamily="-109" charset="0"/>
              </a:rPr>
              <a:t>Sligo</a:t>
            </a:r>
            <a:r>
              <a:rPr lang="en-US" sz="1200" dirty="0">
                <a:latin typeface="Courier New" pitchFamily="-109" charset="0"/>
              </a:rPr>
              <a:t>',</a:t>
            </a:r>
            <a:r>
              <a:rPr lang="en-US" sz="1200" dirty="0" err="1">
                <a:latin typeface="Courier New" pitchFamily="-109" charset="0"/>
              </a:rPr>
              <a:t>ST_GeomFROMText</a:t>
            </a:r>
            <a:r>
              <a:rPr lang="en-US" sz="1200" dirty="0">
                <a:latin typeface="Courier New" pitchFamily="-109" charset="0"/>
              </a:rPr>
              <a:t>('POINT(5 8)', 0),'</a:t>
            </a:r>
            <a:r>
              <a:rPr lang="en-US" sz="1200" dirty="0" err="1">
                <a:latin typeface="Courier New" pitchFamily="-109" charset="0"/>
              </a:rPr>
              <a:t>ie</a:t>
            </a:r>
            <a:r>
              <a:rPr lang="en-US" sz="1200" dirty="0">
                <a:latin typeface="Courier New" pitchFamily="-109" charset="0"/>
              </a:rPr>
              <a:t>');</a:t>
            </a:r>
          </a:p>
          <a:p>
            <a:r>
              <a:rPr lang="en-US" sz="1200" dirty="0">
                <a:latin typeface="Courier New" pitchFamily="-109" charset="0"/>
              </a:rPr>
              <a:t>INSERT INTO city VALUES ('</a:t>
            </a:r>
            <a:r>
              <a:rPr lang="en-US" sz="1200" dirty="0" err="1">
                <a:latin typeface="Courier New" pitchFamily="-109" charset="0"/>
              </a:rPr>
              <a:t>Tipperary</a:t>
            </a:r>
            <a:r>
              <a:rPr lang="en-US" sz="1200" dirty="0">
                <a:latin typeface="Courier New" pitchFamily="-109" charset="0"/>
              </a:rPr>
              <a:t>',</a:t>
            </a:r>
            <a:r>
              <a:rPr lang="en-US" sz="1200" dirty="0" err="1">
                <a:latin typeface="Courier New" pitchFamily="-109" charset="0"/>
              </a:rPr>
              <a:t>ST_GeomFROMText</a:t>
            </a:r>
            <a:r>
              <a:rPr lang="en-US" sz="1200" dirty="0">
                <a:latin typeface="Courier New" pitchFamily="-109" charset="0"/>
              </a:rPr>
              <a:t>('POINT(5 3)', 0),'</a:t>
            </a:r>
            <a:r>
              <a:rPr lang="en-US" sz="1200" dirty="0" err="1">
                <a:latin typeface="Courier New" pitchFamily="-109" charset="0"/>
              </a:rPr>
              <a:t>ie</a:t>
            </a:r>
            <a:r>
              <a:rPr lang="en-US" sz="1200" dirty="0">
                <a:latin typeface="Courier New" pitchFamily="-109" charset="0"/>
              </a:rPr>
              <a:t>');</a:t>
            </a:r>
          </a:p>
          <a:p>
            <a:r>
              <a:rPr lang="en-US" sz="1200" dirty="0">
                <a:latin typeface="Courier New" pitchFamily="-109" charset="0"/>
              </a:rPr>
              <a:t>INSERT INTO city VALUES ('Belfast',</a:t>
            </a:r>
            <a:r>
              <a:rPr lang="en-US" sz="1200" dirty="0" err="1">
                <a:latin typeface="Courier New" pitchFamily="-109" charset="0"/>
              </a:rPr>
              <a:t>ST_GeomFROMText</a:t>
            </a:r>
            <a:r>
              <a:rPr lang="en-US" sz="1200" dirty="0">
                <a:latin typeface="Courier New" pitchFamily="-109" charset="0"/>
              </a:rPr>
              <a:t>('POINT(9 9)', 0),'</a:t>
            </a:r>
            <a:r>
              <a:rPr lang="en-US" sz="1200" dirty="0" err="1">
                <a:latin typeface="Courier New" pitchFamily="-109" charset="0"/>
              </a:rPr>
              <a:t>ni</a:t>
            </a:r>
            <a:r>
              <a:rPr lang="en-US" sz="1200" dirty="0">
                <a:latin typeface="Courier New" pitchFamily="-109" charset="0"/>
              </a:rPr>
              <a:t>');</a:t>
            </a:r>
          </a:p>
          <a:p>
            <a:r>
              <a:rPr lang="en-US" sz="1200" dirty="0">
                <a:latin typeface="Courier New" pitchFamily="-109" charset="0"/>
              </a:rPr>
              <a:t>INSERT INTO city VALUES ('Londonderry',</a:t>
            </a:r>
            <a:r>
              <a:rPr lang="en-US" sz="1200" dirty="0" err="1">
                <a:latin typeface="Courier New" pitchFamily="-109" charset="0"/>
              </a:rPr>
              <a:t>ST_GeomFROMText</a:t>
            </a:r>
            <a:r>
              <a:rPr lang="en-US" sz="1200" dirty="0">
                <a:latin typeface="Courier New" pitchFamily="-109" charset="0"/>
              </a:rPr>
              <a:t>('POINT(7 10)', 0),'</a:t>
            </a:r>
            <a:r>
              <a:rPr lang="en-US" sz="1200" dirty="0" err="1">
                <a:latin typeface="Courier New" pitchFamily="-109" charset="0"/>
              </a:rPr>
              <a:t>ni</a:t>
            </a:r>
            <a:r>
              <a:rPr lang="en-US" sz="1200" dirty="0">
                <a:latin typeface="Courier New" pitchFamily="-109" charset="0"/>
              </a:rPr>
              <a:t>');</a:t>
            </a:r>
            <a:endParaRPr lang="en-US" sz="1200" dirty="0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rows</a:t>
            </a: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1B49F32A-8781-F14C-8F7F-9DF494D43287}"/>
              </a:ext>
            </a:extLst>
          </p:cNvPr>
          <p:cNvSpPr/>
          <p:nvPr/>
        </p:nvSpPr>
        <p:spPr bwMode="auto">
          <a:xfrm>
            <a:off x="5105400" y="5583814"/>
            <a:ext cx="1066800" cy="457200"/>
          </a:xfrm>
          <a:prstGeom prst="wedgeRoundRectCallout">
            <a:avLst>
              <a:gd name="adj1" fmla="val 148147"/>
              <a:gd name="adj2" fmla="val -194643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09" charset="0"/>
                <a:ea typeface="Osaka" pitchFamily="-109" charset="-128"/>
                <a:cs typeface="Osaka" pitchFamily="-109" charset="-128"/>
              </a:rPr>
              <a:t>SRID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11182AB2-494F-F744-A183-609B43CFA502}"/>
              </a:ext>
            </a:extLst>
          </p:cNvPr>
          <p:cNvSpPr/>
          <p:nvPr/>
        </p:nvSpPr>
        <p:spPr bwMode="auto">
          <a:xfrm>
            <a:off x="7467600" y="6041014"/>
            <a:ext cx="1066800" cy="457200"/>
          </a:xfrm>
          <a:prstGeom prst="wedgeRoundRectCallout">
            <a:avLst>
              <a:gd name="adj1" fmla="val 7331"/>
              <a:gd name="adj2" fmla="val -723214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09" charset="0"/>
                <a:ea typeface="Osaka" pitchFamily="-109" charset="-128"/>
                <a:cs typeface="Osaka" pitchFamily="-109" charset="-128"/>
              </a:rPr>
              <a:t>SRID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Reviewing the boundary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062" y="2514600"/>
            <a:ext cx="8029876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7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MySQL geometry functions</a:t>
            </a:r>
          </a:p>
        </p:txBody>
      </p:sp>
      <p:graphicFrame>
        <p:nvGraphicFramePr>
          <p:cNvPr id="80967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970068"/>
              </p:ext>
            </p:extLst>
          </p:nvPr>
        </p:nvGraphicFramePr>
        <p:xfrm>
          <a:off x="1066800" y="2438400"/>
          <a:ext cx="7772400" cy="3429000"/>
        </p:xfrm>
        <a:graphic>
          <a:graphicData uri="http://schemas.openxmlformats.org/drawingml/2006/table">
            <a:tbl>
              <a:tblPr/>
              <a:tblGrid>
                <a:gridCol w="3436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6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ST_X(Point)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The x-coordinate of a point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ST_Y(Point)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The y-coordinate of a point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ST_Length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LineString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The length of a linestring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ST_NumPoints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LineString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The number of points in a linestring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ST_Area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(Polygon)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The area of a polygon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ST_Distance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Point,Point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Distance between two points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Folded Corner 4"/>
          <p:cNvSpPr/>
          <p:nvPr/>
        </p:nvSpPr>
        <p:spPr bwMode="auto">
          <a:xfrm>
            <a:off x="1066800" y="6096000"/>
            <a:ext cx="7772400" cy="685800"/>
          </a:xfrm>
          <a:prstGeom prst="foldedCorner">
            <a:avLst/>
          </a:prstGeom>
          <a:solidFill>
            <a:srgbClr val="FFF28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latin typeface="+mn-lt"/>
              </a:rPr>
              <a:t>The SRID value for a column determines the formula used for calculating area or distance.</a:t>
            </a:r>
            <a:endParaRPr kumimoji="0" lang="en-US" sz="16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Osaka" pitchFamily="-109" charset="-128"/>
              <a:cs typeface="Osaka" pitchFamily="-109" charset="-128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Area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1766888"/>
            <a:ext cx="7929562" cy="25003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What is the area of the Republic of Ireland?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-109" charset="0"/>
              </a:rPr>
              <a:t>SELECT </a:t>
            </a:r>
            <a:r>
              <a:rPr lang="en-US" sz="1800" dirty="0" err="1">
                <a:latin typeface="Courier New" pitchFamily="-109" charset="0"/>
              </a:rPr>
              <a:t>ST_Area</a:t>
            </a:r>
            <a:r>
              <a:rPr lang="en-US" sz="1800" dirty="0">
                <a:latin typeface="Courier New" pitchFamily="-109" charset="0"/>
              </a:rPr>
              <a:t>(</a:t>
            </a:r>
            <a:r>
              <a:rPr lang="en-US" sz="1800" dirty="0" err="1">
                <a:latin typeface="Courier New" pitchFamily="-109" charset="0"/>
              </a:rPr>
              <a:t>boundpath</a:t>
            </a:r>
            <a:r>
              <a:rPr lang="en-US" sz="1800" dirty="0">
                <a:latin typeface="Courier New" pitchFamily="-109" charset="0"/>
              </a:rPr>
              <a:t>)*1406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-109" charset="0"/>
              </a:rPr>
              <a:t>	AS 'Area (km^2)' from </a:t>
            </a:r>
            <a:r>
              <a:rPr lang="en-US" sz="1800" dirty="0" err="1">
                <a:latin typeface="Courier New" pitchFamily="-109" charset="0"/>
              </a:rPr>
              <a:t>political_unit</a:t>
            </a:r>
            <a:r>
              <a:rPr lang="en-US" sz="1800" dirty="0">
                <a:latin typeface="Courier New" pitchFamily="-109" charset="0"/>
              </a:rPr>
              <a:t> JOIN boundary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-109" charset="0"/>
              </a:rPr>
              <a:t>    ON </a:t>
            </a:r>
            <a:r>
              <a:rPr lang="en-US" sz="1800" dirty="0" err="1">
                <a:latin typeface="Courier New" pitchFamily="-109" charset="0"/>
              </a:rPr>
              <a:t>political_unit.unitcode</a:t>
            </a:r>
            <a:r>
              <a:rPr lang="en-US" sz="1800" dirty="0">
                <a:latin typeface="Courier New" pitchFamily="-109" charset="0"/>
              </a:rPr>
              <a:t> = </a:t>
            </a:r>
            <a:r>
              <a:rPr lang="en-US" sz="1800" dirty="0" err="1">
                <a:latin typeface="Courier New" pitchFamily="-109" charset="0"/>
              </a:rPr>
              <a:t>boundary.unitcode</a:t>
            </a:r>
            <a:endParaRPr lang="en-US" sz="18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-109" charset="0"/>
              </a:rPr>
              <a:t>    WHERE </a:t>
            </a:r>
            <a:r>
              <a:rPr lang="en-US" sz="1800" dirty="0" err="1">
                <a:latin typeface="Courier New" pitchFamily="-109" charset="0"/>
              </a:rPr>
              <a:t>unitname</a:t>
            </a:r>
            <a:r>
              <a:rPr lang="en-US" sz="1800" dirty="0">
                <a:latin typeface="Courier New" pitchFamily="-109" charset="0"/>
              </a:rPr>
              <a:t> = 'Republic of Ireland';</a:t>
            </a: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  <p:graphicFrame>
        <p:nvGraphicFramePr>
          <p:cNvPr id="81941" name="Group 21"/>
          <p:cNvGraphicFramePr>
            <a:graphicFrameLocks noGrp="1"/>
          </p:cNvGraphicFramePr>
          <p:nvPr/>
        </p:nvGraphicFramePr>
        <p:xfrm>
          <a:off x="1295400" y="4876800"/>
          <a:ext cx="1905000" cy="919163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Area(km^2)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71706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Folded Corner 4"/>
          <p:cNvSpPr/>
          <p:nvPr/>
        </p:nvSpPr>
        <p:spPr bwMode="auto">
          <a:xfrm>
            <a:off x="6553200" y="4876800"/>
            <a:ext cx="2133600" cy="1524000"/>
          </a:xfrm>
          <a:prstGeom prst="foldedCorner">
            <a:avLst/>
          </a:prstGeom>
          <a:solidFill>
            <a:srgbClr val="FFF28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n-lt"/>
              </a:rPr>
              <a:t>One unit on the map is 37.5 km so the area of one grid unit is 1406 km</a:t>
            </a:r>
            <a:r>
              <a:rPr lang="en-US" sz="1600" baseline="30000" dirty="0">
                <a:latin typeface="+mn-lt"/>
              </a:rPr>
              <a:t>2</a:t>
            </a:r>
            <a:endParaRPr kumimoji="0" lang="en-US" sz="16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Osaka" pitchFamily="-109" charset="-128"/>
              <a:cs typeface="Osaka" pitchFamily="-109" charset="-128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area of Northern Ireland in square kilometers?</a:t>
            </a:r>
          </a:p>
          <a:p>
            <a:r>
              <a:rPr lang="en-US" dirty="0"/>
              <a:t>How close is the computed value to that reported in Wikipedia?</a:t>
            </a:r>
          </a:p>
        </p:txBody>
      </p:sp>
    </p:spTree>
    <p:extLst>
      <p:ext uri="{BB962C8B-B14F-4D97-AF65-F5344CB8AC3E}">
        <p14:creationId xmlns:p14="http://schemas.microsoft.com/office/powerpoint/2010/main" val="2825326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66888"/>
            <a:ext cx="8305800" cy="3567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How far, as the crow flies, is it from </a:t>
            </a:r>
            <a:r>
              <a:rPr lang="en-US" dirty="0" err="1"/>
              <a:t>Sligo</a:t>
            </a:r>
            <a:r>
              <a:rPr lang="en-US" dirty="0"/>
              <a:t> to Dublin?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pitchFamily="-109" charset="0"/>
              </a:rPr>
              <a:t>SELECT </a:t>
            </a:r>
            <a:r>
              <a:rPr lang="en-US" sz="1600" dirty="0" err="1">
                <a:latin typeface="Courier New" pitchFamily="-109" charset="0"/>
              </a:rPr>
              <a:t>ST_Distance</a:t>
            </a:r>
            <a:r>
              <a:rPr lang="en-US" sz="1600" dirty="0">
                <a:latin typeface="Courier New" pitchFamily="-109" charset="0"/>
              </a:rPr>
              <a:t>(</a:t>
            </a:r>
            <a:r>
              <a:rPr lang="en-US" sz="1600" dirty="0" err="1">
                <a:latin typeface="Courier New" pitchFamily="-109" charset="0"/>
              </a:rPr>
              <a:t>orig.cityloc,dest.cityloc</a:t>
            </a:r>
            <a:r>
              <a:rPr lang="en-US" sz="1600" dirty="0">
                <a:latin typeface="Courier New" pitchFamily="-109" charset="0"/>
              </a:rPr>
              <a:t>)*37.5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pitchFamily="-109" charset="0"/>
              </a:rPr>
              <a:t>AS "Distance (</a:t>
            </a:r>
            <a:r>
              <a:rPr lang="en-US" sz="1600" dirty="0" err="1">
                <a:latin typeface="Courier New" pitchFamily="-109" charset="0"/>
              </a:rPr>
              <a:t>kms</a:t>
            </a:r>
            <a:r>
              <a:rPr lang="en-US" sz="1600" dirty="0">
                <a:latin typeface="Courier New" pitchFamily="-109" charset="0"/>
              </a:rPr>
              <a:t>)"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pitchFamily="-109" charset="0"/>
              </a:rPr>
              <a:t>	FROM city </a:t>
            </a:r>
            <a:r>
              <a:rPr lang="en-US" sz="1600" dirty="0" err="1">
                <a:latin typeface="Courier New" pitchFamily="-109" charset="0"/>
              </a:rPr>
              <a:t>orig</a:t>
            </a:r>
            <a:r>
              <a:rPr lang="en-US" sz="1600" dirty="0">
                <a:latin typeface="Courier New" pitchFamily="-109" charset="0"/>
              </a:rPr>
              <a:t>, city </a:t>
            </a:r>
            <a:r>
              <a:rPr lang="en-US" sz="1600" dirty="0" err="1">
                <a:latin typeface="Courier New" pitchFamily="-109" charset="0"/>
              </a:rPr>
              <a:t>dest</a:t>
            </a:r>
            <a:endParaRPr lang="en-US" sz="16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pitchFamily="-109" charset="0"/>
              </a:rPr>
              <a:t>     WHERE </a:t>
            </a:r>
            <a:r>
              <a:rPr lang="en-US" sz="1600" dirty="0" err="1">
                <a:latin typeface="Courier New" pitchFamily="-109" charset="0"/>
              </a:rPr>
              <a:t>orig.cityname</a:t>
            </a:r>
            <a:r>
              <a:rPr lang="en-US" sz="1600" dirty="0">
                <a:latin typeface="Courier New" pitchFamily="-109" charset="0"/>
              </a:rPr>
              <a:t> = '</a:t>
            </a:r>
            <a:r>
              <a:rPr lang="en-US" sz="1600" dirty="0" err="1">
                <a:latin typeface="Courier New" pitchFamily="-109" charset="0"/>
              </a:rPr>
              <a:t>Sligo</a:t>
            </a:r>
            <a:r>
              <a:rPr lang="en-US" sz="1600" dirty="0">
                <a:latin typeface="Courier New" pitchFamily="-109" charset="0"/>
              </a:rPr>
              <a:t>'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pitchFamily="-109" charset="0"/>
              </a:rPr>
              <a:t>     AND </a:t>
            </a:r>
            <a:r>
              <a:rPr lang="en-US" sz="1600" dirty="0" err="1">
                <a:latin typeface="Courier New" pitchFamily="-109" charset="0"/>
              </a:rPr>
              <a:t>dest.cityname</a:t>
            </a:r>
            <a:r>
              <a:rPr lang="en-US" sz="1600" dirty="0">
                <a:latin typeface="Courier New" pitchFamily="-109" charset="0"/>
              </a:rPr>
              <a:t> = 'Dublin';</a:t>
            </a:r>
          </a:p>
        </p:txBody>
      </p:sp>
      <p:graphicFrame>
        <p:nvGraphicFramePr>
          <p:cNvPr id="83990" name="Group 22"/>
          <p:cNvGraphicFramePr>
            <a:graphicFrameLocks noGrp="1"/>
          </p:cNvGraphicFramePr>
          <p:nvPr/>
        </p:nvGraphicFramePr>
        <p:xfrm>
          <a:off x="1143000" y="5562600"/>
          <a:ext cx="2590800" cy="838201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Distance (kms)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167.71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Closest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1766888"/>
            <a:ext cx="7769225" cy="3186112"/>
          </a:xfrm>
        </p:spPr>
        <p:txBody>
          <a:bodyPr/>
          <a:lstStyle/>
          <a:p>
            <a:r>
              <a:rPr lang="en-US" dirty="0"/>
              <a:t>What is the closest city to Limerick?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SELECT </a:t>
            </a:r>
            <a:r>
              <a:rPr lang="en-US" sz="1600" dirty="0" err="1">
                <a:latin typeface="Courier New" pitchFamily="-109" charset="0"/>
              </a:rPr>
              <a:t>dest.cityname</a:t>
            </a:r>
            <a:r>
              <a:rPr lang="en-US" sz="1600" dirty="0">
                <a:latin typeface="Courier New" pitchFamily="-109" charset="0"/>
              </a:rPr>
              <a:t> FROM city </a:t>
            </a:r>
            <a:r>
              <a:rPr lang="en-US" sz="1600" dirty="0" err="1">
                <a:latin typeface="Courier New" pitchFamily="-109" charset="0"/>
              </a:rPr>
              <a:t>orig</a:t>
            </a:r>
            <a:r>
              <a:rPr lang="en-US" sz="1600" dirty="0">
                <a:latin typeface="Courier New" pitchFamily="-109" charset="0"/>
              </a:rPr>
              <a:t>, city </a:t>
            </a:r>
            <a:r>
              <a:rPr lang="en-US" sz="1600" dirty="0" err="1">
                <a:latin typeface="Courier New" pitchFamily="-109" charset="0"/>
              </a:rPr>
              <a:t>dest</a:t>
            </a:r>
            <a:endParaRPr lang="en-US" sz="1600" dirty="0">
              <a:latin typeface="Courier New" pitchFamily="-10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WHERE </a:t>
            </a:r>
            <a:r>
              <a:rPr lang="en-US" sz="1600" dirty="0" err="1">
                <a:latin typeface="Courier New" pitchFamily="-109" charset="0"/>
              </a:rPr>
              <a:t>orig.cityname</a:t>
            </a:r>
            <a:r>
              <a:rPr lang="en-US" sz="1600" dirty="0">
                <a:latin typeface="Courier New" pitchFamily="-109" charset="0"/>
              </a:rPr>
              <a:t> = 'Limerick'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AND </a:t>
            </a:r>
            <a:r>
              <a:rPr lang="en-US" sz="1600" dirty="0" err="1">
                <a:latin typeface="Courier New" pitchFamily="-109" charset="0"/>
              </a:rPr>
              <a:t>ST_Distance</a:t>
            </a:r>
            <a:r>
              <a:rPr lang="en-US" sz="1600" dirty="0">
                <a:latin typeface="Courier New" pitchFamily="-109" charset="0"/>
              </a:rPr>
              <a:t>(</a:t>
            </a:r>
            <a:r>
              <a:rPr lang="en-US" sz="1600" dirty="0" err="1">
                <a:latin typeface="Courier New" pitchFamily="-109" charset="0"/>
              </a:rPr>
              <a:t>orig.cityloc,dest.cityloc</a:t>
            </a:r>
            <a:r>
              <a:rPr lang="en-US" sz="1600" dirty="0">
                <a:latin typeface="Courier New" pitchFamily="-109" charset="0"/>
              </a:rPr>
              <a:t>)=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	(SELECT MIN(</a:t>
            </a:r>
            <a:r>
              <a:rPr lang="en-US" sz="1600" dirty="0" err="1">
                <a:latin typeface="Courier New" pitchFamily="-109" charset="0"/>
              </a:rPr>
              <a:t>ST_Distance</a:t>
            </a:r>
            <a:r>
              <a:rPr lang="en-US" sz="1600" dirty="0">
                <a:latin typeface="Courier New" pitchFamily="-109" charset="0"/>
              </a:rPr>
              <a:t>(</a:t>
            </a:r>
            <a:r>
              <a:rPr lang="en-US" sz="1600" dirty="0" err="1">
                <a:latin typeface="Courier New" pitchFamily="-109" charset="0"/>
              </a:rPr>
              <a:t>orig.cityloc,dest.cityloc</a:t>
            </a:r>
            <a:r>
              <a:rPr lang="en-US" sz="1600" dirty="0">
                <a:latin typeface="Courier New" pitchFamily="-109" charset="0"/>
              </a:rPr>
              <a:t>)) FROM city </a:t>
            </a:r>
            <a:r>
              <a:rPr lang="en-US" sz="1600" dirty="0" err="1">
                <a:latin typeface="Courier New" pitchFamily="-109" charset="0"/>
              </a:rPr>
              <a:t>orig</a:t>
            </a:r>
            <a:r>
              <a:rPr lang="en-US" sz="1600" dirty="0">
                <a:latin typeface="Courier New" pitchFamily="-109" charset="0"/>
              </a:rPr>
              <a:t>, city </a:t>
            </a:r>
            <a:r>
              <a:rPr lang="en-US" sz="1600" dirty="0" err="1">
                <a:latin typeface="Courier New" pitchFamily="-109" charset="0"/>
              </a:rPr>
              <a:t>dest</a:t>
            </a:r>
            <a:endParaRPr lang="en-US" sz="1600" dirty="0">
              <a:latin typeface="Courier New" pitchFamily="-10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	WHERE </a:t>
            </a:r>
            <a:r>
              <a:rPr lang="en-US" sz="1600" dirty="0" err="1">
                <a:latin typeface="Courier New" pitchFamily="-109" charset="0"/>
              </a:rPr>
              <a:t>orig.cityname</a:t>
            </a:r>
            <a:r>
              <a:rPr lang="en-US" sz="1600" dirty="0">
                <a:latin typeface="Courier New" pitchFamily="-109" charset="0"/>
              </a:rPr>
              <a:t> = 'Limerick' AND </a:t>
            </a:r>
            <a:r>
              <a:rPr lang="en-US" sz="1600" dirty="0" err="1">
                <a:latin typeface="Courier New" pitchFamily="-109" charset="0"/>
              </a:rPr>
              <a:t>dest.cityname</a:t>
            </a:r>
            <a:r>
              <a:rPr lang="en-US" sz="1600" dirty="0">
                <a:latin typeface="Courier New" pitchFamily="-109" charset="0"/>
              </a:rPr>
              <a:t> &lt;&gt; 'Limerick');</a:t>
            </a:r>
          </a:p>
        </p:txBody>
      </p:sp>
      <p:graphicFrame>
        <p:nvGraphicFramePr>
          <p:cNvPr id="85009" name="Group 17"/>
          <p:cNvGraphicFramePr>
            <a:graphicFrameLocks noGrp="1"/>
          </p:cNvGraphicFramePr>
          <p:nvPr/>
        </p:nvGraphicFramePr>
        <p:xfrm>
          <a:off x="1143000" y="5638800"/>
          <a:ext cx="2057400" cy="914401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cityname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Tipperary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Data management developments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57400"/>
            <a:ext cx="7769225" cy="4113213"/>
          </a:xfrm>
          <a:noFill/>
          <a:ln/>
        </p:spPr>
        <p:txBody>
          <a:bodyPr lIns="90487" tIns="44450" rIns="90487" bIns="44450"/>
          <a:lstStyle/>
          <a:p>
            <a:r>
              <a:rPr lang="en-US"/>
              <a:t>Location-based services</a:t>
            </a:r>
          </a:p>
          <a:p>
            <a:r>
              <a:rPr lang="en-US"/>
              <a:t>Time-varying data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Westernmost</a:t>
            </a:r>
          </a:p>
        </p:txBody>
      </p:sp>
      <p:sp>
        <p:nvSpPr>
          <p:cNvPr id="860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1766888"/>
            <a:ext cx="8077200" cy="34909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/>
              <a:t>What is the westernmost city in Ireland?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36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-109" charset="0"/>
              </a:rPr>
              <a:t>SELECT </a:t>
            </a:r>
            <a:r>
              <a:rPr lang="en-US" sz="2000" dirty="0" err="1">
                <a:latin typeface="Courier New" pitchFamily="-109" charset="0"/>
              </a:rPr>
              <a:t>west.cityname</a:t>
            </a:r>
            <a:r>
              <a:rPr lang="en-US" sz="2000" dirty="0">
                <a:latin typeface="Courier New" pitchFamily="-109" charset="0"/>
              </a:rPr>
              <a:t> FROM city west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-109" charset="0"/>
              </a:rPr>
              <a:t>WHERE NOT EXISTS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-109" charset="0"/>
              </a:rPr>
              <a:t>  (SELECT * FROM city other WHERE ST_X(</a:t>
            </a:r>
            <a:r>
              <a:rPr lang="en-US" sz="2000" dirty="0" err="1">
                <a:latin typeface="Courier New" pitchFamily="-109" charset="0"/>
              </a:rPr>
              <a:t>other.cityloc</a:t>
            </a:r>
            <a:r>
              <a:rPr lang="en-US" sz="2000" dirty="0">
                <a:latin typeface="Courier New" pitchFamily="-109" charset="0"/>
              </a:rPr>
              <a:t>) &lt; ST_X(</a:t>
            </a:r>
            <a:r>
              <a:rPr lang="en-US" sz="2000" dirty="0" err="1">
                <a:latin typeface="Courier New" pitchFamily="-109" charset="0"/>
              </a:rPr>
              <a:t>west.cityloc</a:t>
            </a:r>
            <a:r>
              <a:rPr lang="en-US" sz="2000" dirty="0">
                <a:latin typeface="Courier New" pitchFamily="-109" charset="0"/>
              </a:rPr>
              <a:t>));</a:t>
            </a:r>
          </a:p>
        </p:txBody>
      </p:sp>
      <p:graphicFrame>
        <p:nvGraphicFramePr>
          <p:cNvPr id="86041" name="Group 1049"/>
          <p:cNvGraphicFramePr>
            <a:graphicFrameLocks noGrp="1"/>
          </p:cNvGraphicFramePr>
          <p:nvPr/>
        </p:nvGraphicFramePr>
        <p:xfrm>
          <a:off x="1219200" y="5257800"/>
          <a:ext cx="2362200" cy="1188720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cityname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Limerick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Galway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eastern most city in Northern Ireland?</a:t>
            </a:r>
          </a:p>
        </p:txBody>
      </p:sp>
    </p:spTree>
    <p:extLst>
      <p:ext uri="{BB962C8B-B14F-4D97-AF65-F5344CB8AC3E}">
        <p14:creationId xmlns:p14="http://schemas.microsoft.com/office/powerpoint/2010/main" val="3719807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geometry collection is a data type for one more other geometries</a:t>
            </a:r>
          </a:p>
          <a:p>
            <a:r>
              <a:rPr lang="en-US" cap="all" dirty="0" err="1"/>
              <a:t>MultiPoint</a:t>
            </a:r>
            <a:endParaRPr lang="en-US" cap="all" dirty="0"/>
          </a:p>
          <a:p>
            <a:r>
              <a:rPr lang="en-US" cap="all" dirty="0" err="1"/>
              <a:t>MultiLineString</a:t>
            </a:r>
            <a:endParaRPr lang="en-US" cap="all" dirty="0"/>
          </a:p>
          <a:p>
            <a:r>
              <a:rPr lang="en-US" cap="all" dirty="0" err="1"/>
              <a:t>MultiPolygon</a:t>
            </a:r>
            <a:endParaRPr lang="en-US" cap="all" dirty="0"/>
          </a:p>
          <a:p>
            <a:r>
              <a:rPr lang="en-US" cap="all" dirty="0" err="1"/>
              <a:t>geometrycollection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3497584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MultiPoint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points</a:t>
            </a:r>
          </a:p>
          <a:p>
            <a:pPr lvl="1"/>
            <a:r>
              <a:rPr lang="en-US" dirty="0"/>
              <a:t>Bus stops on a campus</a:t>
            </a:r>
          </a:p>
          <a:p>
            <a:r>
              <a:rPr lang="en-US" dirty="0"/>
              <a:t>Data type is </a:t>
            </a:r>
            <a:r>
              <a:rPr lang="en-US" dirty="0">
                <a:latin typeface="Courier New"/>
                <a:cs typeface="Courier New"/>
              </a:rPr>
              <a:t>MULTIPOINT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MULTIPOINT(9.0 6.1</a:t>
            </a:r>
            <a:r>
              <a:rPr lang="en-US">
                <a:latin typeface="Courier New"/>
                <a:cs typeface="Courier New"/>
              </a:rPr>
              <a:t>, 8.9 </a:t>
            </a:r>
            <a:r>
              <a:rPr lang="en-US" dirty="0">
                <a:latin typeface="Courier New"/>
                <a:cs typeface="Courier New"/>
              </a:rPr>
              <a:t>6.0)</a:t>
            </a:r>
          </a:p>
        </p:txBody>
      </p:sp>
    </p:spTree>
    <p:extLst>
      <p:ext uri="{BB962C8B-B14F-4D97-AF65-F5344CB8AC3E}">
        <p14:creationId xmlns:p14="http://schemas.microsoft.com/office/powerpoint/2010/main" val="4260109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MultiLineString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line strings</a:t>
            </a:r>
          </a:p>
          <a:p>
            <a:pPr lvl="1"/>
            <a:r>
              <a:rPr lang="en-US" dirty="0"/>
              <a:t>Bus routes on a campus</a:t>
            </a:r>
          </a:p>
          <a:p>
            <a:r>
              <a:rPr lang="en-US" dirty="0"/>
              <a:t>Data type is </a:t>
            </a:r>
            <a:r>
              <a:rPr lang="en-US" dirty="0">
                <a:latin typeface="Courier New"/>
                <a:cs typeface="Courier New"/>
              </a:rPr>
              <a:t>MULTILINESTRING</a:t>
            </a:r>
          </a:p>
          <a:p>
            <a:pPr lvl="1"/>
            <a:r>
              <a:rPr lang="en-US" sz="2000" dirty="0">
                <a:latin typeface="Courier New"/>
                <a:cs typeface="Courier New"/>
              </a:rPr>
              <a:t>MULTILINESTRING((9 6, 4 6), (9 6, 5 2))</a:t>
            </a:r>
          </a:p>
        </p:txBody>
      </p:sp>
    </p:spTree>
    <p:extLst>
      <p:ext uri="{BB962C8B-B14F-4D97-AF65-F5344CB8AC3E}">
        <p14:creationId xmlns:p14="http://schemas.microsoft.com/office/powerpoint/2010/main" val="3487633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MultiPolygon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polygons</a:t>
            </a:r>
          </a:p>
          <a:p>
            <a:r>
              <a:rPr lang="en-US" dirty="0"/>
              <a:t>Buildings on a campus</a:t>
            </a:r>
          </a:p>
          <a:p>
            <a:r>
              <a:rPr lang="en-US" dirty="0"/>
              <a:t>Data type is </a:t>
            </a:r>
            <a:r>
              <a:rPr lang="en-US" dirty="0">
                <a:latin typeface="Courier New"/>
                <a:cs typeface="Courier New"/>
              </a:rPr>
              <a:t>MULTIPOLYGON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MULTIPOLYGON(((0 0,10 0,10 10,0 10,0 0)),((5 5,7 5,7 7,5 7, 5 5)))</a:t>
            </a:r>
          </a:p>
        </p:txBody>
      </p:sp>
    </p:spTree>
    <p:extLst>
      <p:ext uri="{BB962C8B-B14F-4D97-AF65-F5344CB8AC3E}">
        <p14:creationId xmlns:p14="http://schemas.microsoft.com/office/powerpoint/2010/main" val="2841212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GeometryCollection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geometries</a:t>
            </a:r>
          </a:p>
          <a:p>
            <a:pPr lvl="1"/>
            <a:r>
              <a:rPr lang="en-US" dirty="0"/>
              <a:t>Bus route and its bus stops</a:t>
            </a:r>
          </a:p>
          <a:p>
            <a:r>
              <a:rPr lang="en-US" dirty="0"/>
              <a:t>Data type is </a:t>
            </a:r>
            <a:r>
              <a:rPr lang="en-US" dirty="0">
                <a:latin typeface="Courier New"/>
                <a:cs typeface="Courier New"/>
              </a:rPr>
              <a:t>GEOMETRYCOLLECTION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GEOMETRYCOLLECTION(LINESTRING(15 15, 20 20), POINT(10 10), POINT(30 30))</a:t>
            </a:r>
          </a:p>
        </p:txBody>
      </p:sp>
    </p:spTree>
    <p:extLst>
      <p:ext uri="{BB962C8B-B14F-4D97-AF65-F5344CB8AC3E}">
        <p14:creationId xmlns:p14="http://schemas.microsoft.com/office/powerpoint/2010/main" val="136017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INSERT INTO table VALUES </a:t>
            </a:r>
            <a:r>
              <a:rPr lang="en-US" dirty="0" err="1">
                <a:latin typeface="Courier New"/>
                <a:cs typeface="Courier New"/>
              </a:rPr>
              <a:t>ST_GeomCollFromText</a:t>
            </a:r>
            <a:r>
              <a:rPr lang="en-US" dirty="0">
                <a:latin typeface="Courier New"/>
                <a:cs typeface="Courier New"/>
              </a:rPr>
              <a:t>('GEOMETRYCOLLECTION(POINT(1 1),LINESTRING(0 0,1 1,2 2,3 3,4 4))')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15922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the example database design to include:</a:t>
            </a:r>
          </a:p>
          <a:p>
            <a:pPr lvl="1"/>
            <a:r>
              <a:rPr lang="en-US" dirty="0"/>
              <a:t>Historic buildings in a city</a:t>
            </a:r>
          </a:p>
          <a:p>
            <a:pPr lvl="1"/>
            <a:r>
              <a:rPr lang="en-US" dirty="0"/>
              <a:t>Walking paths in a city</a:t>
            </a:r>
          </a:p>
          <a:p>
            <a:pPr lvl="1"/>
            <a:r>
              <a:rPr lang="en-US" dirty="0"/>
              <a:t>Use of the </a:t>
            </a:r>
            <a:r>
              <a:rPr lang="en-US" dirty="0">
                <a:latin typeface="Courier New"/>
                <a:cs typeface="Courier New"/>
              </a:rPr>
              <a:t>MULTIPOLYGON</a:t>
            </a:r>
            <a:r>
              <a:rPr lang="en-US" dirty="0"/>
              <a:t> data type to indicate a political region’s boundary</a:t>
            </a:r>
          </a:p>
        </p:txBody>
      </p:sp>
    </p:spTree>
    <p:extLst>
      <p:ext uri="{BB962C8B-B14F-4D97-AF65-F5344CB8AC3E}">
        <p14:creationId xmlns:p14="http://schemas.microsoft.com/office/powerpoint/2010/main" val="470513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dirty="0"/>
              <a:t>R-tree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1719263"/>
            <a:ext cx="7772400" cy="3962400"/>
          </a:xfrm>
          <a:noFill/>
          <a:ln/>
        </p:spPr>
        <p:txBody>
          <a:bodyPr lIns="90488" tIns="44450" rIns="90488" bIns="44450"/>
          <a:lstStyle/>
          <a:p>
            <a:r>
              <a:rPr lang="en-US" sz="2800"/>
              <a:t>Used to store n-dimensional data (n&gt;=2)</a:t>
            </a:r>
            <a:endParaRPr lang="en-US"/>
          </a:p>
          <a:p>
            <a:pPr lvl="1"/>
            <a:r>
              <a:rPr lang="en-US"/>
              <a:t>Minimum bounding  rectangle concept</a:t>
            </a:r>
          </a:p>
        </p:txBody>
      </p:sp>
      <p:grpSp>
        <p:nvGrpSpPr>
          <p:cNvPr id="71684" name="Group 4"/>
          <p:cNvGrpSpPr>
            <a:grpSpLocks/>
          </p:cNvGrpSpPr>
          <p:nvPr/>
        </p:nvGrpSpPr>
        <p:grpSpPr bwMode="auto">
          <a:xfrm>
            <a:off x="2087563" y="3116263"/>
            <a:ext cx="5529262" cy="3548062"/>
            <a:chOff x="1315" y="1963"/>
            <a:chExt cx="3483" cy="2235"/>
          </a:xfrm>
        </p:grpSpPr>
        <p:sp>
          <p:nvSpPr>
            <p:cNvPr id="71685" name="Rectangle 5"/>
            <p:cNvSpPr>
              <a:spLocks noChangeArrowheads="1"/>
            </p:cNvSpPr>
            <p:nvPr/>
          </p:nvSpPr>
          <p:spPr bwMode="auto">
            <a:xfrm>
              <a:off x="1605" y="2057"/>
              <a:ext cx="1075" cy="354"/>
            </a:xfrm>
            <a:prstGeom prst="rect">
              <a:avLst/>
            </a:prstGeom>
            <a:solidFill>
              <a:srgbClr val="CC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86" name="Rectangle 6"/>
            <p:cNvSpPr>
              <a:spLocks noChangeArrowheads="1"/>
            </p:cNvSpPr>
            <p:nvPr/>
          </p:nvSpPr>
          <p:spPr bwMode="auto">
            <a:xfrm>
              <a:off x="1745" y="2250"/>
              <a:ext cx="397" cy="836"/>
            </a:xfrm>
            <a:prstGeom prst="rect">
              <a:avLst/>
            </a:prstGeom>
            <a:solidFill>
              <a:srgbClr val="CC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87" name="Rectangle 7"/>
            <p:cNvSpPr>
              <a:spLocks noChangeArrowheads="1"/>
            </p:cNvSpPr>
            <p:nvPr/>
          </p:nvSpPr>
          <p:spPr bwMode="auto">
            <a:xfrm>
              <a:off x="2314" y="3408"/>
              <a:ext cx="248" cy="203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88" name="Rectangle 8"/>
            <p:cNvSpPr>
              <a:spLocks noChangeArrowheads="1"/>
            </p:cNvSpPr>
            <p:nvPr/>
          </p:nvSpPr>
          <p:spPr bwMode="auto">
            <a:xfrm>
              <a:off x="2314" y="3987"/>
              <a:ext cx="248" cy="203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89" name="Rectangle 9"/>
            <p:cNvSpPr>
              <a:spLocks noChangeArrowheads="1"/>
            </p:cNvSpPr>
            <p:nvPr/>
          </p:nvSpPr>
          <p:spPr bwMode="auto">
            <a:xfrm>
              <a:off x="2551" y="3987"/>
              <a:ext cx="236" cy="203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90" name="Rectangle 10"/>
            <p:cNvSpPr>
              <a:spLocks noChangeArrowheads="1"/>
            </p:cNvSpPr>
            <p:nvPr/>
          </p:nvSpPr>
          <p:spPr bwMode="auto">
            <a:xfrm>
              <a:off x="1895" y="2733"/>
              <a:ext cx="925" cy="257"/>
            </a:xfrm>
            <a:prstGeom prst="rect">
              <a:avLst/>
            </a:prstGeom>
            <a:solidFill>
              <a:srgbClr val="CC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91" name="Rectangle 11"/>
            <p:cNvSpPr>
              <a:spLocks noChangeArrowheads="1"/>
            </p:cNvSpPr>
            <p:nvPr/>
          </p:nvSpPr>
          <p:spPr bwMode="auto">
            <a:xfrm>
              <a:off x="3056" y="2154"/>
              <a:ext cx="591" cy="450"/>
            </a:xfrm>
            <a:prstGeom prst="rect">
              <a:avLst/>
            </a:prstGeom>
            <a:solidFill>
              <a:srgbClr val="CC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92" name="Rectangle 12"/>
            <p:cNvSpPr>
              <a:spLocks noChangeArrowheads="1"/>
            </p:cNvSpPr>
            <p:nvPr/>
          </p:nvSpPr>
          <p:spPr bwMode="auto">
            <a:xfrm>
              <a:off x="3443" y="2443"/>
              <a:ext cx="247" cy="643"/>
            </a:xfrm>
            <a:prstGeom prst="rect">
              <a:avLst/>
            </a:prstGeom>
            <a:solidFill>
              <a:srgbClr val="CC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93" name="Rectangle 13"/>
            <p:cNvSpPr>
              <a:spLocks noChangeArrowheads="1"/>
            </p:cNvSpPr>
            <p:nvPr/>
          </p:nvSpPr>
          <p:spPr bwMode="auto">
            <a:xfrm>
              <a:off x="1717" y="2116"/>
              <a:ext cx="9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A</a:t>
              </a:r>
              <a:endParaRPr lang="en-US"/>
            </a:p>
          </p:txBody>
        </p:sp>
        <p:sp>
          <p:nvSpPr>
            <p:cNvPr id="71694" name="Rectangle 14"/>
            <p:cNvSpPr>
              <a:spLocks noChangeArrowheads="1"/>
            </p:cNvSpPr>
            <p:nvPr/>
          </p:nvSpPr>
          <p:spPr bwMode="auto">
            <a:xfrm>
              <a:off x="1782" y="2888"/>
              <a:ext cx="9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B</a:t>
              </a:r>
              <a:endParaRPr lang="en-US"/>
            </a:p>
          </p:txBody>
        </p:sp>
        <p:sp>
          <p:nvSpPr>
            <p:cNvPr id="71695" name="Rectangle 15"/>
            <p:cNvSpPr>
              <a:spLocks noChangeArrowheads="1"/>
            </p:cNvSpPr>
            <p:nvPr/>
          </p:nvSpPr>
          <p:spPr bwMode="auto">
            <a:xfrm>
              <a:off x="1975" y="2791"/>
              <a:ext cx="9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C</a:t>
              </a:r>
              <a:endParaRPr lang="en-US"/>
            </a:p>
          </p:txBody>
        </p:sp>
        <p:sp>
          <p:nvSpPr>
            <p:cNvPr id="71696" name="Rectangle 16"/>
            <p:cNvSpPr>
              <a:spLocks noChangeArrowheads="1"/>
            </p:cNvSpPr>
            <p:nvPr/>
          </p:nvSpPr>
          <p:spPr bwMode="auto">
            <a:xfrm>
              <a:off x="3072" y="2212"/>
              <a:ext cx="9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D</a:t>
              </a:r>
              <a:endParaRPr lang="en-US"/>
            </a:p>
          </p:txBody>
        </p:sp>
        <p:sp>
          <p:nvSpPr>
            <p:cNvPr id="71697" name="Rectangle 17"/>
            <p:cNvSpPr>
              <a:spLocks noChangeArrowheads="1"/>
            </p:cNvSpPr>
            <p:nvPr/>
          </p:nvSpPr>
          <p:spPr bwMode="auto">
            <a:xfrm>
              <a:off x="3469" y="2888"/>
              <a:ext cx="9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E</a:t>
              </a:r>
              <a:endParaRPr lang="en-US"/>
            </a:p>
          </p:txBody>
        </p:sp>
        <p:sp>
          <p:nvSpPr>
            <p:cNvPr id="71698" name="Rectangle 18"/>
            <p:cNvSpPr>
              <a:spLocks noChangeArrowheads="1"/>
            </p:cNvSpPr>
            <p:nvPr/>
          </p:nvSpPr>
          <p:spPr bwMode="auto">
            <a:xfrm>
              <a:off x="1545" y="3070"/>
              <a:ext cx="9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X</a:t>
              </a:r>
              <a:endParaRPr lang="en-US"/>
            </a:p>
          </p:txBody>
        </p:sp>
        <p:sp>
          <p:nvSpPr>
            <p:cNvPr id="71699" name="Rectangle 19"/>
            <p:cNvSpPr>
              <a:spLocks noChangeArrowheads="1"/>
            </p:cNvSpPr>
            <p:nvPr/>
          </p:nvSpPr>
          <p:spPr bwMode="auto">
            <a:xfrm>
              <a:off x="2824" y="2995"/>
              <a:ext cx="9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Y</a:t>
              </a:r>
              <a:endParaRPr lang="en-US"/>
            </a:p>
          </p:txBody>
        </p:sp>
        <p:sp>
          <p:nvSpPr>
            <p:cNvPr id="71700" name="Rectangle 20"/>
            <p:cNvSpPr>
              <a:spLocks noChangeArrowheads="1"/>
            </p:cNvSpPr>
            <p:nvPr/>
          </p:nvSpPr>
          <p:spPr bwMode="auto">
            <a:xfrm>
              <a:off x="2394" y="4035"/>
              <a:ext cx="9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D</a:t>
              </a:r>
              <a:endParaRPr lang="en-US"/>
            </a:p>
          </p:txBody>
        </p:sp>
        <p:sp>
          <p:nvSpPr>
            <p:cNvPr id="71701" name="Rectangle 21"/>
            <p:cNvSpPr>
              <a:spLocks noChangeArrowheads="1"/>
            </p:cNvSpPr>
            <p:nvPr/>
          </p:nvSpPr>
          <p:spPr bwMode="auto">
            <a:xfrm>
              <a:off x="2631" y="4035"/>
              <a:ext cx="9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E</a:t>
              </a:r>
              <a:endParaRPr lang="en-US"/>
            </a:p>
          </p:txBody>
        </p:sp>
        <p:sp>
          <p:nvSpPr>
            <p:cNvPr id="71702" name="Freeform 22"/>
            <p:cNvSpPr>
              <a:spLocks/>
            </p:cNvSpPr>
            <p:nvPr/>
          </p:nvSpPr>
          <p:spPr bwMode="auto">
            <a:xfrm>
              <a:off x="2626" y="3879"/>
              <a:ext cx="86" cy="118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86" y="0"/>
                </a:cxn>
                <a:cxn ang="0">
                  <a:pos x="0" y="0"/>
                </a:cxn>
                <a:cxn ang="0">
                  <a:pos x="43" y="118"/>
                </a:cxn>
                <a:cxn ang="0">
                  <a:pos x="86" y="0"/>
                </a:cxn>
              </a:cxnLst>
              <a:rect l="0" t="0" r="r" b="b"/>
              <a:pathLst>
                <a:path w="86" h="118">
                  <a:moveTo>
                    <a:pt x="86" y="0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43" y="118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03" name="Line 23"/>
            <p:cNvSpPr>
              <a:spLocks noChangeShapeType="1"/>
            </p:cNvSpPr>
            <p:nvPr/>
          </p:nvSpPr>
          <p:spPr bwMode="auto">
            <a:xfrm>
              <a:off x="2669" y="3601"/>
              <a:ext cx="1" cy="2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04" name="Rectangle 24"/>
            <p:cNvSpPr>
              <a:spLocks noChangeArrowheads="1"/>
            </p:cNvSpPr>
            <p:nvPr/>
          </p:nvSpPr>
          <p:spPr bwMode="auto">
            <a:xfrm>
              <a:off x="3985" y="4035"/>
              <a:ext cx="9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S</a:t>
              </a:r>
              <a:endParaRPr lang="en-US"/>
            </a:p>
          </p:txBody>
        </p:sp>
        <p:sp>
          <p:nvSpPr>
            <p:cNvPr id="71705" name="Rectangle 25"/>
            <p:cNvSpPr>
              <a:spLocks noChangeArrowheads="1"/>
            </p:cNvSpPr>
            <p:nvPr/>
          </p:nvSpPr>
          <p:spPr bwMode="auto">
            <a:xfrm>
              <a:off x="4061" y="4035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e</a:t>
              </a:r>
              <a:endParaRPr lang="en-US"/>
            </a:p>
          </p:txBody>
        </p:sp>
        <p:sp>
          <p:nvSpPr>
            <p:cNvPr id="71706" name="Rectangle 26"/>
            <p:cNvSpPr>
              <a:spLocks noChangeArrowheads="1"/>
            </p:cNvSpPr>
            <p:nvPr/>
          </p:nvSpPr>
          <p:spPr bwMode="auto">
            <a:xfrm>
              <a:off x="4136" y="4035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q</a:t>
              </a:r>
              <a:endParaRPr lang="en-US"/>
            </a:p>
          </p:txBody>
        </p:sp>
        <p:sp>
          <p:nvSpPr>
            <p:cNvPr id="71707" name="Rectangle 27"/>
            <p:cNvSpPr>
              <a:spLocks noChangeArrowheads="1"/>
            </p:cNvSpPr>
            <p:nvPr/>
          </p:nvSpPr>
          <p:spPr bwMode="auto">
            <a:xfrm>
              <a:off x="4222" y="4035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u</a:t>
              </a:r>
              <a:endParaRPr lang="en-US"/>
            </a:p>
          </p:txBody>
        </p:sp>
        <p:sp>
          <p:nvSpPr>
            <p:cNvPr id="71708" name="Rectangle 28"/>
            <p:cNvSpPr>
              <a:spLocks noChangeArrowheads="1"/>
            </p:cNvSpPr>
            <p:nvPr/>
          </p:nvSpPr>
          <p:spPr bwMode="auto">
            <a:xfrm>
              <a:off x="4297" y="4035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e</a:t>
              </a:r>
              <a:endParaRPr lang="en-US"/>
            </a:p>
          </p:txBody>
        </p:sp>
        <p:sp>
          <p:nvSpPr>
            <p:cNvPr id="71709" name="Rectangle 29"/>
            <p:cNvSpPr>
              <a:spLocks noChangeArrowheads="1"/>
            </p:cNvSpPr>
            <p:nvPr/>
          </p:nvSpPr>
          <p:spPr bwMode="auto">
            <a:xfrm>
              <a:off x="4372" y="4035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n</a:t>
              </a:r>
              <a:endParaRPr lang="en-US"/>
            </a:p>
          </p:txBody>
        </p:sp>
        <p:sp>
          <p:nvSpPr>
            <p:cNvPr id="71710" name="Rectangle 30"/>
            <p:cNvSpPr>
              <a:spLocks noChangeArrowheads="1"/>
            </p:cNvSpPr>
            <p:nvPr/>
          </p:nvSpPr>
          <p:spPr bwMode="auto">
            <a:xfrm>
              <a:off x="4448" y="4035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c</a:t>
              </a:r>
              <a:endParaRPr lang="en-US"/>
            </a:p>
          </p:txBody>
        </p:sp>
        <p:sp>
          <p:nvSpPr>
            <p:cNvPr id="71711" name="Rectangle 31"/>
            <p:cNvSpPr>
              <a:spLocks noChangeArrowheads="1"/>
            </p:cNvSpPr>
            <p:nvPr/>
          </p:nvSpPr>
          <p:spPr bwMode="auto">
            <a:xfrm>
              <a:off x="4512" y="4035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e</a:t>
              </a:r>
              <a:endParaRPr lang="en-US"/>
            </a:p>
          </p:txBody>
        </p:sp>
        <p:sp>
          <p:nvSpPr>
            <p:cNvPr id="71712" name="Rectangle 32"/>
            <p:cNvSpPr>
              <a:spLocks noChangeArrowheads="1"/>
            </p:cNvSpPr>
            <p:nvPr/>
          </p:nvSpPr>
          <p:spPr bwMode="auto">
            <a:xfrm>
              <a:off x="4587" y="4035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 </a:t>
              </a:r>
              <a:endParaRPr lang="en-US"/>
            </a:p>
          </p:txBody>
        </p:sp>
        <p:sp>
          <p:nvSpPr>
            <p:cNvPr id="71713" name="Rectangle 33"/>
            <p:cNvSpPr>
              <a:spLocks noChangeArrowheads="1"/>
            </p:cNvSpPr>
            <p:nvPr/>
          </p:nvSpPr>
          <p:spPr bwMode="auto">
            <a:xfrm>
              <a:off x="4630" y="4035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s</a:t>
              </a:r>
              <a:endParaRPr lang="en-US"/>
            </a:p>
          </p:txBody>
        </p:sp>
        <p:sp>
          <p:nvSpPr>
            <p:cNvPr id="71714" name="Rectangle 34"/>
            <p:cNvSpPr>
              <a:spLocks noChangeArrowheads="1"/>
            </p:cNvSpPr>
            <p:nvPr/>
          </p:nvSpPr>
          <p:spPr bwMode="auto">
            <a:xfrm>
              <a:off x="4684" y="4035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e</a:t>
              </a:r>
              <a:endParaRPr lang="en-US"/>
            </a:p>
          </p:txBody>
        </p:sp>
        <p:sp>
          <p:nvSpPr>
            <p:cNvPr id="71715" name="Rectangle 35"/>
            <p:cNvSpPr>
              <a:spLocks noChangeArrowheads="1"/>
            </p:cNvSpPr>
            <p:nvPr/>
          </p:nvSpPr>
          <p:spPr bwMode="auto">
            <a:xfrm>
              <a:off x="4759" y="4035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t</a:t>
              </a:r>
              <a:endParaRPr lang="en-US"/>
            </a:p>
          </p:txBody>
        </p:sp>
        <p:sp>
          <p:nvSpPr>
            <p:cNvPr id="71716" name="Rectangle 36"/>
            <p:cNvSpPr>
              <a:spLocks noChangeArrowheads="1"/>
            </p:cNvSpPr>
            <p:nvPr/>
          </p:nvSpPr>
          <p:spPr bwMode="auto">
            <a:xfrm>
              <a:off x="3985" y="3456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I</a:t>
              </a:r>
              <a:endParaRPr lang="en-US"/>
            </a:p>
          </p:txBody>
        </p:sp>
        <p:sp>
          <p:nvSpPr>
            <p:cNvPr id="71717" name="Rectangle 37"/>
            <p:cNvSpPr>
              <a:spLocks noChangeArrowheads="1"/>
            </p:cNvSpPr>
            <p:nvPr/>
          </p:nvSpPr>
          <p:spPr bwMode="auto">
            <a:xfrm>
              <a:off x="4018" y="3456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n</a:t>
              </a:r>
              <a:endParaRPr lang="en-US"/>
            </a:p>
          </p:txBody>
        </p:sp>
        <p:sp>
          <p:nvSpPr>
            <p:cNvPr id="71718" name="Rectangle 38"/>
            <p:cNvSpPr>
              <a:spLocks noChangeArrowheads="1"/>
            </p:cNvSpPr>
            <p:nvPr/>
          </p:nvSpPr>
          <p:spPr bwMode="auto">
            <a:xfrm>
              <a:off x="4093" y="3456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d</a:t>
              </a:r>
              <a:endParaRPr lang="en-US"/>
            </a:p>
          </p:txBody>
        </p:sp>
        <p:sp>
          <p:nvSpPr>
            <p:cNvPr id="71719" name="Rectangle 39"/>
            <p:cNvSpPr>
              <a:spLocks noChangeArrowheads="1"/>
            </p:cNvSpPr>
            <p:nvPr/>
          </p:nvSpPr>
          <p:spPr bwMode="auto">
            <a:xfrm>
              <a:off x="4179" y="3456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e</a:t>
              </a:r>
              <a:endParaRPr lang="en-US"/>
            </a:p>
          </p:txBody>
        </p:sp>
        <p:sp>
          <p:nvSpPr>
            <p:cNvPr id="71720" name="Rectangle 40"/>
            <p:cNvSpPr>
              <a:spLocks noChangeArrowheads="1"/>
            </p:cNvSpPr>
            <p:nvPr/>
          </p:nvSpPr>
          <p:spPr bwMode="auto">
            <a:xfrm>
              <a:off x="4254" y="3456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x</a:t>
              </a:r>
              <a:endParaRPr lang="en-US"/>
            </a:p>
          </p:txBody>
        </p:sp>
        <p:sp>
          <p:nvSpPr>
            <p:cNvPr id="71721" name="Rectangle 41"/>
            <p:cNvSpPr>
              <a:spLocks noChangeArrowheads="1"/>
            </p:cNvSpPr>
            <p:nvPr/>
          </p:nvSpPr>
          <p:spPr bwMode="auto">
            <a:xfrm>
              <a:off x="4329" y="3456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 </a:t>
              </a:r>
              <a:endParaRPr lang="en-US"/>
            </a:p>
          </p:txBody>
        </p:sp>
        <p:sp>
          <p:nvSpPr>
            <p:cNvPr id="71722" name="Rectangle 42"/>
            <p:cNvSpPr>
              <a:spLocks noChangeArrowheads="1"/>
            </p:cNvSpPr>
            <p:nvPr/>
          </p:nvSpPr>
          <p:spPr bwMode="auto">
            <a:xfrm>
              <a:off x="4372" y="3456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s</a:t>
              </a:r>
              <a:endParaRPr lang="en-US"/>
            </a:p>
          </p:txBody>
        </p:sp>
        <p:sp>
          <p:nvSpPr>
            <p:cNvPr id="71723" name="Rectangle 43"/>
            <p:cNvSpPr>
              <a:spLocks noChangeArrowheads="1"/>
            </p:cNvSpPr>
            <p:nvPr/>
          </p:nvSpPr>
          <p:spPr bwMode="auto">
            <a:xfrm>
              <a:off x="4426" y="3456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e</a:t>
              </a:r>
              <a:endParaRPr lang="en-US"/>
            </a:p>
          </p:txBody>
        </p:sp>
        <p:sp>
          <p:nvSpPr>
            <p:cNvPr id="71724" name="Rectangle 44"/>
            <p:cNvSpPr>
              <a:spLocks noChangeArrowheads="1"/>
            </p:cNvSpPr>
            <p:nvPr/>
          </p:nvSpPr>
          <p:spPr bwMode="auto">
            <a:xfrm>
              <a:off x="4501" y="3456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t</a:t>
              </a:r>
              <a:endParaRPr lang="en-US"/>
            </a:p>
          </p:txBody>
        </p:sp>
        <p:sp>
          <p:nvSpPr>
            <p:cNvPr id="71725" name="Freeform 45"/>
            <p:cNvSpPr>
              <a:spLocks/>
            </p:cNvSpPr>
            <p:nvPr/>
          </p:nvSpPr>
          <p:spPr bwMode="auto">
            <a:xfrm>
              <a:off x="1820" y="3901"/>
              <a:ext cx="129" cy="96"/>
            </a:xfrm>
            <a:custGeom>
              <a:avLst/>
              <a:gdLst/>
              <a:ahLst/>
              <a:cxnLst>
                <a:cxn ang="0">
                  <a:pos x="129" y="75"/>
                </a:cxn>
                <a:cxn ang="0">
                  <a:pos x="129" y="75"/>
                </a:cxn>
                <a:cxn ang="0">
                  <a:pos x="86" y="0"/>
                </a:cxn>
                <a:cxn ang="0">
                  <a:pos x="0" y="96"/>
                </a:cxn>
                <a:cxn ang="0">
                  <a:pos x="129" y="75"/>
                </a:cxn>
              </a:cxnLst>
              <a:rect l="0" t="0" r="r" b="b"/>
              <a:pathLst>
                <a:path w="129" h="96">
                  <a:moveTo>
                    <a:pt x="129" y="75"/>
                  </a:moveTo>
                  <a:lnTo>
                    <a:pt x="129" y="75"/>
                  </a:lnTo>
                  <a:lnTo>
                    <a:pt x="86" y="0"/>
                  </a:lnTo>
                  <a:lnTo>
                    <a:pt x="0" y="96"/>
                  </a:lnTo>
                  <a:lnTo>
                    <a:pt x="129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26" name="Line 46"/>
            <p:cNvSpPr>
              <a:spLocks noChangeShapeType="1"/>
            </p:cNvSpPr>
            <p:nvPr/>
          </p:nvSpPr>
          <p:spPr bwMode="auto">
            <a:xfrm flipH="1">
              <a:off x="1927" y="3601"/>
              <a:ext cx="549" cy="32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27" name="Rectangle 47"/>
            <p:cNvSpPr>
              <a:spLocks noChangeArrowheads="1"/>
            </p:cNvSpPr>
            <p:nvPr/>
          </p:nvSpPr>
          <p:spPr bwMode="auto">
            <a:xfrm>
              <a:off x="2551" y="3408"/>
              <a:ext cx="236" cy="203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28" name="Rectangle 48"/>
            <p:cNvSpPr>
              <a:spLocks noChangeArrowheads="1"/>
            </p:cNvSpPr>
            <p:nvPr/>
          </p:nvSpPr>
          <p:spPr bwMode="auto">
            <a:xfrm>
              <a:off x="2777" y="3408"/>
              <a:ext cx="247" cy="203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29" name="Rectangle 49"/>
            <p:cNvSpPr>
              <a:spLocks noChangeArrowheads="1"/>
            </p:cNvSpPr>
            <p:nvPr/>
          </p:nvSpPr>
          <p:spPr bwMode="auto">
            <a:xfrm>
              <a:off x="2777" y="3987"/>
              <a:ext cx="247" cy="203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30" name="Rectangle 50"/>
            <p:cNvSpPr>
              <a:spLocks noChangeArrowheads="1"/>
            </p:cNvSpPr>
            <p:nvPr/>
          </p:nvSpPr>
          <p:spPr bwMode="auto">
            <a:xfrm>
              <a:off x="1465" y="3987"/>
              <a:ext cx="247" cy="203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31" name="Rectangle 51"/>
            <p:cNvSpPr>
              <a:spLocks noChangeArrowheads="1"/>
            </p:cNvSpPr>
            <p:nvPr/>
          </p:nvSpPr>
          <p:spPr bwMode="auto">
            <a:xfrm>
              <a:off x="1702" y="3987"/>
              <a:ext cx="236" cy="203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32" name="Rectangle 52"/>
            <p:cNvSpPr>
              <a:spLocks noChangeArrowheads="1"/>
            </p:cNvSpPr>
            <p:nvPr/>
          </p:nvSpPr>
          <p:spPr bwMode="auto">
            <a:xfrm>
              <a:off x="1927" y="3987"/>
              <a:ext cx="248" cy="203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33" name="Rectangle 53"/>
            <p:cNvSpPr>
              <a:spLocks noChangeArrowheads="1"/>
            </p:cNvSpPr>
            <p:nvPr/>
          </p:nvSpPr>
          <p:spPr bwMode="auto">
            <a:xfrm>
              <a:off x="3164" y="3987"/>
              <a:ext cx="247" cy="203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34" name="Rectangle 54"/>
            <p:cNvSpPr>
              <a:spLocks noChangeArrowheads="1"/>
            </p:cNvSpPr>
            <p:nvPr/>
          </p:nvSpPr>
          <p:spPr bwMode="auto">
            <a:xfrm>
              <a:off x="3400" y="3987"/>
              <a:ext cx="247" cy="203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35" name="Rectangle 55"/>
            <p:cNvSpPr>
              <a:spLocks noChangeArrowheads="1"/>
            </p:cNvSpPr>
            <p:nvPr/>
          </p:nvSpPr>
          <p:spPr bwMode="auto">
            <a:xfrm>
              <a:off x="3637" y="3987"/>
              <a:ext cx="236" cy="203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36" name="Rectangle 56"/>
            <p:cNvSpPr>
              <a:spLocks noChangeArrowheads="1"/>
            </p:cNvSpPr>
            <p:nvPr/>
          </p:nvSpPr>
          <p:spPr bwMode="auto">
            <a:xfrm>
              <a:off x="1545" y="4035"/>
              <a:ext cx="9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A</a:t>
              </a:r>
              <a:endParaRPr lang="en-US"/>
            </a:p>
          </p:txBody>
        </p:sp>
        <p:sp>
          <p:nvSpPr>
            <p:cNvPr id="71737" name="Rectangle 57"/>
            <p:cNvSpPr>
              <a:spLocks noChangeArrowheads="1"/>
            </p:cNvSpPr>
            <p:nvPr/>
          </p:nvSpPr>
          <p:spPr bwMode="auto">
            <a:xfrm>
              <a:off x="1782" y="4035"/>
              <a:ext cx="9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B</a:t>
              </a:r>
              <a:endParaRPr lang="en-US"/>
            </a:p>
          </p:txBody>
        </p:sp>
        <p:sp>
          <p:nvSpPr>
            <p:cNvPr id="71738" name="Rectangle 58"/>
            <p:cNvSpPr>
              <a:spLocks noChangeArrowheads="1"/>
            </p:cNvSpPr>
            <p:nvPr/>
          </p:nvSpPr>
          <p:spPr bwMode="auto">
            <a:xfrm>
              <a:off x="2007" y="4035"/>
              <a:ext cx="9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C</a:t>
              </a:r>
              <a:endParaRPr lang="en-US"/>
            </a:p>
          </p:txBody>
        </p:sp>
        <p:sp>
          <p:nvSpPr>
            <p:cNvPr id="71739" name="Rectangle 59"/>
            <p:cNvSpPr>
              <a:spLocks noChangeArrowheads="1"/>
            </p:cNvSpPr>
            <p:nvPr/>
          </p:nvSpPr>
          <p:spPr bwMode="auto">
            <a:xfrm>
              <a:off x="2394" y="3456"/>
              <a:ext cx="9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X</a:t>
              </a:r>
              <a:endParaRPr lang="en-US"/>
            </a:p>
          </p:txBody>
        </p:sp>
        <p:sp>
          <p:nvSpPr>
            <p:cNvPr id="71740" name="Rectangle 60"/>
            <p:cNvSpPr>
              <a:spLocks noChangeArrowheads="1"/>
            </p:cNvSpPr>
            <p:nvPr/>
          </p:nvSpPr>
          <p:spPr bwMode="auto">
            <a:xfrm>
              <a:off x="2631" y="3456"/>
              <a:ext cx="9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R Frutiger Roman" pitchFamily="1" charset="0"/>
                </a:rPr>
                <a:t>Y</a:t>
              </a:r>
              <a:endParaRPr lang="en-US"/>
            </a:p>
          </p:txBody>
        </p:sp>
        <p:sp>
          <p:nvSpPr>
            <p:cNvPr id="71741" name="Freeform 61"/>
            <p:cNvSpPr>
              <a:spLocks/>
            </p:cNvSpPr>
            <p:nvPr/>
          </p:nvSpPr>
          <p:spPr bwMode="auto">
            <a:xfrm>
              <a:off x="1315" y="3794"/>
              <a:ext cx="10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" y="0"/>
                </a:cxn>
                <a:cxn ang="0">
                  <a:pos x="107" y="10"/>
                </a:cxn>
                <a:cxn ang="0">
                  <a:pos x="0" y="0"/>
                </a:cxn>
              </a:cxnLst>
              <a:rect l="0" t="0" r="r" b="b"/>
              <a:pathLst>
                <a:path w="107" h="10">
                  <a:moveTo>
                    <a:pt x="0" y="0"/>
                  </a:moveTo>
                  <a:lnTo>
                    <a:pt x="107" y="0"/>
                  </a:lnTo>
                  <a:lnTo>
                    <a:pt x="107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42" name="Freeform 62"/>
            <p:cNvSpPr>
              <a:spLocks/>
            </p:cNvSpPr>
            <p:nvPr/>
          </p:nvSpPr>
          <p:spPr bwMode="auto">
            <a:xfrm>
              <a:off x="1530" y="3794"/>
              <a:ext cx="10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" y="0"/>
                </a:cxn>
                <a:cxn ang="0">
                  <a:pos x="107" y="10"/>
                </a:cxn>
                <a:cxn ang="0">
                  <a:pos x="0" y="0"/>
                </a:cxn>
              </a:cxnLst>
              <a:rect l="0" t="0" r="r" b="b"/>
              <a:pathLst>
                <a:path w="107" h="10">
                  <a:moveTo>
                    <a:pt x="0" y="0"/>
                  </a:moveTo>
                  <a:lnTo>
                    <a:pt x="107" y="0"/>
                  </a:lnTo>
                  <a:lnTo>
                    <a:pt x="107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43" name="Freeform 63"/>
            <p:cNvSpPr>
              <a:spLocks/>
            </p:cNvSpPr>
            <p:nvPr/>
          </p:nvSpPr>
          <p:spPr bwMode="auto">
            <a:xfrm>
              <a:off x="1745" y="3794"/>
              <a:ext cx="10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" y="0"/>
                </a:cxn>
                <a:cxn ang="0">
                  <a:pos x="107" y="10"/>
                </a:cxn>
                <a:cxn ang="0">
                  <a:pos x="0" y="0"/>
                </a:cxn>
              </a:cxnLst>
              <a:rect l="0" t="0" r="r" b="b"/>
              <a:pathLst>
                <a:path w="107" h="10">
                  <a:moveTo>
                    <a:pt x="0" y="0"/>
                  </a:moveTo>
                  <a:lnTo>
                    <a:pt x="107" y="0"/>
                  </a:lnTo>
                  <a:lnTo>
                    <a:pt x="107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44" name="Freeform 64"/>
            <p:cNvSpPr>
              <a:spLocks/>
            </p:cNvSpPr>
            <p:nvPr/>
          </p:nvSpPr>
          <p:spPr bwMode="auto">
            <a:xfrm>
              <a:off x="1960" y="3794"/>
              <a:ext cx="10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" y="0"/>
                </a:cxn>
                <a:cxn ang="0">
                  <a:pos x="107" y="10"/>
                </a:cxn>
                <a:cxn ang="0">
                  <a:pos x="0" y="0"/>
                </a:cxn>
              </a:cxnLst>
              <a:rect l="0" t="0" r="r" b="b"/>
              <a:pathLst>
                <a:path w="107" h="10">
                  <a:moveTo>
                    <a:pt x="0" y="0"/>
                  </a:moveTo>
                  <a:lnTo>
                    <a:pt x="107" y="0"/>
                  </a:lnTo>
                  <a:lnTo>
                    <a:pt x="107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45" name="Freeform 65"/>
            <p:cNvSpPr>
              <a:spLocks/>
            </p:cNvSpPr>
            <p:nvPr/>
          </p:nvSpPr>
          <p:spPr bwMode="auto">
            <a:xfrm>
              <a:off x="2175" y="3794"/>
              <a:ext cx="10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" y="0"/>
                </a:cxn>
                <a:cxn ang="0">
                  <a:pos x="107" y="10"/>
                </a:cxn>
                <a:cxn ang="0">
                  <a:pos x="0" y="0"/>
                </a:cxn>
              </a:cxnLst>
              <a:rect l="0" t="0" r="r" b="b"/>
              <a:pathLst>
                <a:path w="107" h="10">
                  <a:moveTo>
                    <a:pt x="0" y="0"/>
                  </a:moveTo>
                  <a:lnTo>
                    <a:pt x="107" y="0"/>
                  </a:lnTo>
                  <a:lnTo>
                    <a:pt x="107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46" name="Freeform 66"/>
            <p:cNvSpPr>
              <a:spLocks/>
            </p:cNvSpPr>
            <p:nvPr/>
          </p:nvSpPr>
          <p:spPr bwMode="auto">
            <a:xfrm>
              <a:off x="2390" y="3794"/>
              <a:ext cx="10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" y="0"/>
                </a:cxn>
                <a:cxn ang="0">
                  <a:pos x="107" y="10"/>
                </a:cxn>
                <a:cxn ang="0">
                  <a:pos x="0" y="0"/>
                </a:cxn>
              </a:cxnLst>
              <a:rect l="0" t="0" r="r" b="b"/>
              <a:pathLst>
                <a:path w="107" h="10">
                  <a:moveTo>
                    <a:pt x="0" y="0"/>
                  </a:moveTo>
                  <a:lnTo>
                    <a:pt x="107" y="0"/>
                  </a:lnTo>
                  <a:lnTo>
                    <a:pt x="107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47" name="Freeform 67"/>
            <p:cNvSpPr>
              <a:spLocks/>
            </p:cNvSpPr>
            <p:nvPr/>
          </p:nvSpPr>
          <p:spPr bwMode="auto">
            <a:xfrm>
              <a:off x="2605" y="3794"/>
              <a:ext cx="10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" y="0"/>
                </a:cxn>
                <a:cxn ang="0">
                  <a:pos x="107" y="10"/>
                </a:cxn>
                <a:cxn ang="0">
                  <a:pos x="0" y="0"/>
                </a:cxn>
              </a:cxnLst>
              <a:rect l="0" t="0" r="r" b="b"/>
              <a:pathLst>
                <a:path w="107" h="10">
                  <a:moveTo>
                    <a:pt x="0" y="0"/>
                  </a:moveTo>
                  <a:lnTo>
                    <a:pt x="107" y="0"/>
                  </a:lnTo>
                  <a:lnTo>
                    <a:pt x="107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48" name="Freeform 68"/>
            <p:cNvSpPr>
              <a:spLocks/>
            </p:cNvSpPr>
            <p:nvPr/>
          </p:nvSpPr>
          <p:spPr bwMode="auto">
            <a:xfrm>
              <a:off x="2820" y="3794"/>
              <a:ext cx="10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" y="0"/>
                </a:cxn>
                <a:cxn ang="0">
                  <a:pos x="107" y="10"/>
                </a:cxn>
                <a:cxn ang="0">
                  <a:pos x="0" y="0"/>
                </a:cxn>
              </a:cxnLst>
              <a:rect l="0" t="0" r="r" b="b"/>
              <a:pathLst>
                <a:path w="107" h="10">
                  <a:moveTo>
                    <a:pt x="0" y="0"/>
                  </a:moveTo>
                  <a:lnTo>
                    <a:pt x="107" y="0"/>
                  </a:lnTo>
                  <a:lnTo>
                    <a:pt x="107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49" name="Freeform 69"/>
            <p:cNvSpPr>
              <a:spLocks/>
            </p:cNvSpPr>
            <p:nvPr/>
          </p:nvSpPr>
          <p:spPr bwMode="auto">
            <a:xfrm>
              <a:off x="3035" y="3794"/>
              <a:ext cx="10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" y="0"/>
                </a:cxn>
                <a:cxn ang="0">
                  <a:pos x="107" y="10"/>
                </a:cxn>
                <a:cxn ang="0">
                  <a:pos x="0" y="0"/>
                </a:cxn>
              </a:cxnLst>
              <a:rect l="0" t="0" r="r" b="b"/>
              <a:pathLst>
                <a:path w="107" h="10">
                  <a:moveTo>
                    <a:pt x="0" y="0"/>
                  </a:moveTo>
                  <a:lnTo>
                    <a:pt x="107" y="0"/>
                  </a:lnTo>
                  <a:lnTo>
                    <a:pt x="107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50" name="Freeform 70"/>
            <p:cNvSpPr>
              <a:spLocks/>
            </p:cNvSpPr>
            <p:nvPr/>
          </p:nvSpPr>
          <p:spPr bwMode="auto">
            <a:xfrm>
              <a:off x="3250" y="3794"/>
              <a:ext cx="10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" y="0"/>
                </a:cxn>
                <a:cxn ang="0">
                  <a:pos x="107" y="10"/>
                </a:cxn>
                <a:cxn ang="0">
                  <a:pos x="0" y="0"/>
                </a:cxn>
              </a:cxnLst>
              <a:rect l="0" t="0" r="r" b="b"/>
              <a:pathLst>
                <a:path w="107" h="10">
                  <a:moveTo>
                    <a:pt x="0" y="0"/>
                  </a:moveTo>
                  <a:lnTo>
                    <a:pt x="107" y="0"/>
                  </a:lnTo>
                  <a:lnTo>
                    <a:pt x="107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51" name="Freeform 71"/>
            <p:cNvSpPr>
              <a:spLocks/>
            </p:cNvSpPr>
            <p:nvPr/>
          </p:nvSpPr>
          <p:spPr bwMode="auto">
            <a:xfrm>
              <a:off x="3465" y="3794"/>
              <a:ext cx="10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" y="0"/>
                </a:cxn>
                <a:cxn ang="0">
                  <a:pos x="107" y="10"/>
                </a:cxn>
                <a:cxn ang="0">
                  <a:pos x="0" y="0"/>
                </a:cxn>
              </a:cxnLst>
              <a:rect l="0" t="0" r="r" b="b"/>
              <a:pathLst>
                <a:path w="107" h="10">
                  <a:moveTo>
                    <a:pt x="0" y="0"/>
                  </a:moveTo>
                  <a:lnTo>
                    <a:pt x="107" y="0"/>
                  </a:lnTo>
                  <a:lnTo>
                    <a:pt x="107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52" name="Freeform 72"/>
            <p:cNvSpPr>
              <a:spLocks/>
            </p:cNvSpPr>
            <p:nvPr/>
          </p:nvSpPr>
          <p:spPr bwMode="auto">
            <a:xfrm>
              <a:off x="3680" y="3794"/>
              <a:ext cx="10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" y="0"/>
                </a:cxn>
                <a:cxn ang="0">
                  <a:pos x="107" y="10"/>
                </a:cxn>
                <a:cxn ang="0">
                  <a:pos x="0" y="0"/>
                </a:cxn>
              </a:cxnLst>
              <a:rect l="0" t="0" r="r" b="b"/>
              <a:pathLst>
                <a:path w="107" h="10">
                  <a:moveTo>
                    <a:pt x="0" y="0"/>
                  </a:moveTo>
                  <a:lnTo>
                    <a:pt x="107" y="0"/>
                  </a:lnTo>
                  <a:lnTo>
                    <a:pt x="107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53" name="Freeform 73"/>
            <p:cNvSpPr>
              <a:spLocks/>
            </p:cNvSpPr>
            <p:nvPr/>
          </p:nvSpPr>
          <p:spPr bwMode="auto">
            <a:xfrm>
              <a:off x="3895" y="3794"/>
              <a:ext cx="10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" y="0"/>
                </a:cxn>
                <a:cxn ang="0">
                  <a:pos x="107" y="10"/>
                </a:cxn>
                <a:cxn ang="0">
                  <a:pos x="0" y="0"/>
                </a:cxn>
              </a:cxnLst>
              <a:rect l="0" t="0" r="r" b="b"/>
              <a:pathLst>
                <a:path w="107" h="10">
                  <a:moveTo>
                    <a:pt x="0" y="0"/>
                  </a:moveTo>
                  <a:lnTo>
                    <a:pt x="107" y="0"/>
                  </a:lnTo>
                  <a:lnTo>
                    <a:pt x="107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54" name="Freeform 74"/>
            <p:cNvSpPr>
              <a:spLocks/>
            </p:cNvSpPr>
            <p:nvPr/>
          </p:nvSpPr>
          <p:spPr bwMode="auto">
            <a:xfrm>
              <a:off x="4110" y="3794"/>
              <a:ext cx="10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" y="0"/>
                </a:cxn>
                <a:cxn ang="0">
                  <a:pos x="107" y="10"/>
                </a:cxn>
                <a:cxn ang="0">
                  <a:pos x="0" y="0"/>
                </a:cxn>
              </a:cxnLst>
              <a:rect l="0" t="0" r="r" b="b"/>
              <a:pathLst>
                <a:path w="107" h="10">
                  <a:moveTo>
                    <a:pt x="0" y="0"/>
                  </a:moveTo>
                  <a:lnTo>
                    <a:pt x="107" y="0"/>
                  </a:lnTo>
                  <a:lnTo>
                    <a:pt x="107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55" name="Freeform 75"/>
            <p:cNvSpPr>
              <a:spLocks/>
            </p:cNvSpPr>
            <p:nvPr/>
          </p:nvSpPr>
          <p:spPr bwMode="auto">
            <a:xfrm>
              <a:off x="4325" y="3794"/>
              <a:ext cx="10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" y="0"/>
                </a:cxn>
                <a:cxn ang="0">
                  <a:pos x="107" y="10"/>
                </a:cxn>
                <a:cxn ang="0">
                  <a:pos x="0" y="0"/>
                </a:cxn>
              </a:cxnLst>
              <a:rect l="0" t="0" r="r" b="b"/>
              <a:pathLst>
                <a:path w="107" h="10">
                  <a:moveTo>
                    <a:pt x="0" y="0"/>
                  </a:moveTo>
                  <a:lnTo>
                    <a:pt x="107" y="0"/>
                  </a:lnTo>
                  <a:lnTo>
                    <a:pt x="107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56" name="Freeform 76"/>
            <p:cNvSpPr>
              <a:spLocks/>
            </p:cNvSpPr>
            <p:nvPr/>
          </p:nvSpPr>
          <p:spPr bwMode="auto">
            <a:xfrm>
              <a:off x="4540" y="3794"/>
              <a:ext cx="10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" y="0"/>
                </a:cxn>
                <a:cxn ang="0">
                  <a:pos x="107" y="10"/>
                </a:cxn>
                <a:cxn ang="0">
                  <a:pos x="0" y="0"/>
                </a:cxn>
              </a:cxnLst>
              <a:rect l="0" t="0" r="r" b="b"/>
              <a:pathLst>
                <a:path w="107" h="10">
                  <a:moveTo>
                    <a:pt x="0" y="0"/>
                  </a:moveTo>
                  <a:lnTo>
                    <a:pt x="107" y="0"/>
                  </a:lnTo>
                  <a:lnTo>
                    <a:pt x="107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57" name="Freeform 77"/>
            <p:cNvSpPr>
              <a:spLocks/>
            </p:cNvSpPr>
            <p:nvPr/>
          </p:nvSpPr>
          <p:spPr bwMode="auto">
            <a:xfrm>
              <a:off x="4755" y="3794"/>
              <a:ext cx="43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0"/>
                </a:cxn>
                <a:cxn ang="0">
                  <a:pos x="43" y="10"/>
                </a:cxn>
                <a:cxn ang="0">
                  <a:pos x="0" y="0"/>
                </a:cxn>
              </a:cxnLst>
              <a:rect l="0" t="0" r="r" b="b"/>
              <a:pathLst>
                <a:path w="43" h="10">
                  <a:moveTo>
                    <a:pt x="0" y="0"/>
                  </a:moveTo>
                  <a:lnTo>
                    <a:pt x="43" y="0"/>
                  </a:lnTo>
                  <a:lnTo>
                    <a:pt x="43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58" name="Rectangle 78"/>
            <p:cNvSpPr>
              <a:spLocks noChangeArrowheads="1"/>
            </p:cNvSpPr>
            <p:nvPr/>
          </p:nvSpPr>
          <p:spPr bwMode="auto">
            <a:xfrm>
              <a:off x="1460" y="1963"/>
              <a:ext cx="1768" cy="135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59" name="Rectangle 79"/>
            <p:cNvSpPr>
              <a:spLocks noChangeArrowheads="1"/>
            </p:cNvSpPr>
            <p:nvPr/>
          </p:nvSpPr>
          <p:spPr bwMode="auto">
            <a:xfrm>
              <a:off x="2735" y="2009"/>
              <a:ext cx="1069" cy="1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spatial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the specifications of the Open Geospatial Consortium</a:t>
            </a:r>
          </a:p>
          <a:p>
            <a:r>
              <a:rPr lang="en-US" dirty="0"/>
              <a:t>Implements a subset of the proposed extensions</a:t>
            </a:r>
          </a:p>
        </p:txBody>
      </p:sp>
    </p:spTree>
    <p:extLst>
      <p:ext uri="{BB962C8B-B14F-4D97-AF65-F5344CB8AC3E}">
        <p14:creationId xmlns:p14="http://schemas.microsoft.com/office/powerpoint/2010/main" val="87344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R-tree searching</a:t>
            </a:r>
          </a:p>
        </p:txBody>
      </p:sp>
      <p:sp>
        <p:nvSpPr>
          <p:cNvPr id="72707" name="Rectangle 1027"/>
          <p:cNvSpPr>
            <a:spLocks noChangeArrowheads="1"/>
          </p:cNvSpPr>
          <p:nvPr/>
        </p:nvSpPr>
        <p:spPr bwMode="auto">
          <a:xfrm>
            <a:off x="5278438" y="3429000"/>
            <a:ext cx="936625" cy="693738"/>
          </a:xfrm>
          <a:prstGeom prst="rect">
            <a:avLst/>
          </a:prstGeom>
          <a:solidFill>
            <a:srgbClr val="CCFF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Rectangle 1028"/>
          <p:cNvSpPr>
            <a:spLocks noChangeArrowheads="1"/>
          </p:cNvSpPr>
          <p:nvPr/>
        </p:nvSpPr>
        <p:spPr bwMode="auto">
          <a:xfrm>
            <a:off x="5688013" y="3749675"/>
            <a:ext cx="714375" cy="11842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3338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9" name="Rectangle 1029"/>
          <p:cNvSpPr>
            <a:spLocks noChangeArrowheads="1"/>
          </p:cNvSpPr>
          <p:nvPr/>
        </p:nvSpPr>
        <p:spPr bwMode="auto">
          <a:xfrm>
            <a:off x="2979738" y="3276600"/>
            <a:ext cx="1703387" cy="541338"/>
          </a:xfrm>
          <a:prstGeom prst="rect">
            <a:avLst/>
          </a:prstGeom>
          <a:solidFill>
            <a:srgbClr val="CCFF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10" name="Rectangle 1030"/>
          <p:cNvSpPr>
            <a:spLocks noChangeArrowheads="1"/>
          </p:cNvSpPr>
          <p:nvPr/>
        </p:nvSpPr>
        <p:spPr bwMode="auto">
          <a:xfrm>
            <a:off x="3201988" y="3581400"/>
            <a:ext cx="630237" cy="1301750"/>
          </a:xfrm>
          <a:prstGeom prst="rect">
            <a:avLst/>
          </a:prstGeom>
          <a:solidFill>
            <a:srgbClr val="CCFF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11" name="Rectangle 1031"/>
          <p:cNvSpPr>
            <a:spLocks noChangeArrowheads="1"/>
          </p:cNvSpPr>
          <p:nvPr/>
        </p:nvSpPr>
        <p:spPr bwMode="auto">
          <a:xfrm>
            <a:off x="3440113" y="4341813"/>
            <a:ext cx="1463675" cy="388937"/>
          </a:xfrm>
          <a:prstGeom prst="rect">
            <a:avLst/>
          </a:prstGeom>
          <a:solidFill>
            <a:srgbClr val="CCFF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12" name="Rectangle 1032"/>
          <p:cNvSpPr>
            <a:spLocks noChangeArrowheads="1"/>
          </p:cNvSpPr>
          <p:nvPr/>
        </p:nvSpPr>
        <p:spPr bwMode="auto">
          <a:xfrm>
            <a:off x="5891213" y="3886200"/>
            <a:ext cx="392112" cy="996950"/>
          </a:xfrm>
          <a:prstGeom prst="rect">
            <a:avLst/>
          </a:prstGeom>
          <a:solidFill>
            <a:srgbClr val="CCFF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13" name="Rectangle 1033"/>
          <p:cNvSpPr>
            <a:spLocks noChangeArrowheads="1"/>
          </p:cNvSpPr>
          <p:nvPr/>
        </p:nvSpPr>
        <p:spPr bwMode="auto">
          <a:xfrm>
            <a:off x="3159125" y="3368675"/>
            <a:ext cx="144463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R Frutiger Roman" pitchFamily="1" charset="0"/>
              </a:rPr>
              <a:t>A</a:t>
            </a:r>
            <a:endParaRPr lang="en-US"/>
          </a:p>
        </p:txBody>
      </p:sp>
      <p:sp>
        <p:nvSpPr>
          <p:cNvPr id="72714" name="Rectangle 1034"/>
          <p:cNvSpPr>
            <a:spLocks noChangeArrowheads="1"/>
          </p:cNvSpPr>
          <p:nvPr/>
        </p:nvSpPr>
        <p:spPr bwMode="auto">
          <a:xfrm>
            <a:off x="3260725" y="4568825"/>
            <a:ext cx="144463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R Frutiger Roman" pitchFamily="1" charset="0"/>
              </a:rPr>
              <a:t>B</a:t>
            </a:r>
            <a:endParaRPr lang="en-US"/>
          </a:p>
        </p:txBody>
      </p:sp>
      <p:sp>
        <p:nvSpPr>
          <p:cNvPr id="72715" name="Rectangle 1035"/>
          <p:cNvSpPr>
            <a:spLocks noChangeArrowheads="1"/>
          </p:cNvSpPr>
          <p:nvPr/>
        </p:nvSpPr>
        <p:spPr bwMode="auto">
          <a:xfrm>
            <a:off x="3567113" y="4416425"/>
            <a:ext cx="15557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R Frutiger Roman" pitchFamily="1" charset="0"/>
              </a:rPr>
              <a:t>C</a:t>
            </a:r>
            <a:endParaRPr lang="en-US"/>
          </a:p>
        </p:txBody>
      </p:sp>
      <p:sp>
        <p:nvSpPr>
          <p:cNvPr id="72716" name="Rectangle 1036"/>
          <p:cNvSpPr>
            <a:spLocks noChangeArrowheads="1"/>
          </p:cNvSpPr>
          <p:nvPr/>
        </p:nvSpPr>
        <p:spPr bwMode="auto">
          <a:xfrm>
            <a:off x="5303838" y="3503613"/>
            <a:ext cx="15557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R Frutiger Roman" pitchFamily="1" charset="0"/>
              </a:rPr>
              <a:t>D</a:t>
            </a:r>
            <a:endParaRPr lang="en-US"/>
          </a:p>
        </p:txBody>
      </p:sp>
      <p:sp>
        <p:nvSpPr>
          <p:cNvPr id="72717" name="Rectangle 1037"/>
          <p:cNvSpPr>
            <a:spLocks noChangeArrowheads="1"/>
          </p:cNvSpPr>
          <p:nvPr/>
        </p:nvSpPr>
        <p:spPr bwMode="auto">
          <a:xfrm>
            <a:off x="5934075" y="4568825"/>
            <a:ext cx="144463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R Frutiger Roman" pitchFamily="1" charset="0"/>
              </a:rPr>
              <a:t>E</a:t>
            </a:r>
            <a:endParaRPr lang="en-US"/>
          </a:p>
        </p:txBody>
      </p:sp>
      <p:sp>
        <p:nvSpPr>
          <p:cNvPr id="72718" name="Rectangle 1038"/>
          <p:cNvSpPr>
            <a:spLocks noChangeArrowheads="1"/>
          </p:cNvSpPr>
          <p:nvPr/>
        </p:nvSpPr>
        <p:spPr bwMode="auto">
          <a:xfrm>
            <a:off x="2903538" y="4856163"/>
            <a:ext cx="144462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R Frutiger Roman" pitchFamily="1" charset="0"/>
              </a:rPr>
              <a:t>X</a:t>
            </a:r>
            <a:endParaRPr lang="en-US"/>
          </a:p>
        </p:txBody>
      </p:sp>
      <p:sp>
        <p:nvSpPr>
          <p:cNvPr id="72719" name="Rectangle 1039"/>
          <p:cNvSpPr>
            <a:spLocks noChangeArrowheads="1"/>
          </p:cNvSpPr>
          <p:nvPr/>
        </p:nvSpPr>
        <p:spPr bwMode="auto">
          <a:xfrm>
            <a:off x="4911725" y="4738688"/>
            <a:ext cx="144463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R Frutiger Roman" pitchFamily="1" charset="0"/>
              </a:rPr>
              <a:t>Y</a:t>
            </a:r>
            <a:endParaRPr lang="en-US"/>
          </a:p>
        </p:txBody>
      </p:sp>
      <p:sp>
        <p:nvSpPr>
          <p:cNvPr id="72720" name="Rectangle 1040"/>
          <p:cNvSpPr>
            <a:spLocks noGrp="1" noChangeArrowheads="1"/>
          </p:cNvSpPr>
          <p:nvPr>
            <p:ph type="body" idx="1"/>
          </p:nvPr>
        </p:nvSpPr>
        <p:spPr>
          <a:xfrm>
            <a:off x="1092200" y="2078038"/>
            <a:ext cx="7772400" cy="39624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Search for the object covered by the shaded region</a:t>
            </a:r>
          </a:p>
        </p:txBody>
      </p:sp>
      <p:pic>
        <p:nvPicPr>
          <p:cNvPr id="72721" name="Picture 104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6888" y="5457825"/>
            <a:ext cx="5597525" cy="1239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72722" name="Rectangle 1042"/>
          <p:cNvSpPr>
            <a:spLocks noChangeArrowheads="1"/>
          </p:cNvSpPr>
          <p:nvPr/>
        </p:nvSpPr>
        <p:spPr bwMode="auto">
          <a:xfrm>
            <a:off x="2820988" y="3175000"/>
            <a:ext cx="2701925" cy="19939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23" name="Rectangle 1043"/>
          <p:cNvSpPr>
            <a:spLocks noChangeArrowheads="1"/>
          </p:cNvSpPr>
          <p:nvPr/>
        </p:nvSpPr>
        <p:spPr bwMode="auto">
          <a:xfrm>
            <a:off x="4768850" y="3308350"/>
            <a:ext cx="1817688" cy="172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Temporal data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have an associated time</a:t>
            </a:r>
          </a:p>
          <a:p>
            <a:pPr lvl="1"/>
            <a:r>
              <a:rPr lang="en-US" dirty="0"/>
              <a:t>When valid</a:t>
            </a:r>
          </a:p>
          <a:p>
            <a:pPr lvl="1"/>
            <a:r>
              <a:rPr lang="en-US" dirty="0"/>
              <a:t>When stored</a:t>
            </a:r>
          </a:p>
          <a:p>
            <a:r>
              <a:rPr lang="en-US" dirty="0"/>
              <a:t>Different database states recorded</a:t>
            </a:r>
          </a:p>
          <a:p>
            <a:pPr lvl="1"/>
            <a:r>
              <a:rPr lang="en-US" dirty="0"/>
              <a:t>Larger databases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Transaction time</a:t>
            </a:r>
          </a:p>
          <a:p>
            <a:pPr lvl="1"/>
            <a:r>
              <a:rPr lang="en-US"/>
              <a:t>Timestamp applied when data are entered</a:t>
            </a:r>
          </a:p>
          <a:p>
            <a:r>
              <a:rPr lang="en-US"/>
              <a:t>Valid time</a:t>
            </a:r>
          </a:p>
          <a:p>
            <a:pPr lvl="1"/>
            <a:r>
              <a:rPr lang="en-US"/>
              <a:t>Time when value is valid or true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Times</a:t>
            </a:r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057400"/>
            <a:ext cx="6324600" cy="4033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temporal data</a:t>
            </a:r>
          </a:p>
        </p:txBody>
      </p:sp>
      <p:pic>
        <p:nvPicPr>
          <p:cNvPr id="89096" name="Picture 8" descr="13-nation-stock tempor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4175" y="2438400"/>
            <a:ext cx="5835650" cy="2622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TSQL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Need additional features for</a:t>
            </a:r>
          </a:p>
          <a:p>
            <a:pPr lvl="1">
              <a:lnSpc>
                <a:spcPct val="90000"/>
              </a:lnSpc>
            </a:pPr>
            <a:r>
              <a:rPr lang="en-US"/>
              <a:t>Data definition</a:t>
            </a:r>
          </a:p>
          <a:p>
            <a:pPr lvl="1">
              <a:lnSpc>
                <a:spcPct val="90000"/>
              </a:lnSpc>
            </a:pPr>
            <a:r>
              <a:rPr lang="en-US"/>
              <a:t>Constraint specification</a:t>
            </a:r>
          </a:p>
          <a:p>
            <a:pPr lvl="1">
              <a:lnSpc>
                <a:spcPct val="90000"/>
              </a:lnSpc>
            </a:pPr>
            <a:r>
              <a:rPr lang="en-US"/>
              <a:t>Data manipulation</a:t>
            </a:r>
          </a:p>
          <a:p>
            <a:pPr lvl="1">
              <a:lnSpc>
                <a:spcPct val="90000"/>
              </a:lnSpc>
            </a:pPr>
            <a:r>
              <a:rPr lang="en-US"/>
              <a:t>Querying</a:t>
            </a:r>
          </a:p>
          <a:p>
            <a:pPr>
              <a:lnSpc>
                <a:spcPct val="90000"/>
              </a:lnSpc>
            </a:pPr>
            <a:r>
              <a:rPr lang="en-US"/>
              <a:t>TSQL (temporal structured query language) is designed to provide these features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need to maintain spatial data will increase as location-based services become more common</a:t>
            </a:r>
          </a:p>
          <a:p>
            <a:r>
              <a:rPr lang="en-US" dirty="0"/>
              <a:t>Temporal data management will become more common </a:t>
            </a:r>
            <a:r>
              <a:rPr lang="en-US"/>
              <a:t>so that companies </a:t>
            </a:r>
            <a:r>
              <a:rPr lang="en-US" dirty="0"/>
              <a:t>and customers have a complete historical record</a:t>
            </a:r>
          </a:p>
          <a:p>
            <a:r>
              <a:rPr lang="en-US" dirty="0"/>
              <a:t>New data types creates a need for new functions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Spatial data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Managing spatially-referenced data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Geographic information systems (GIS)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Theme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spatial counterpart of an entity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River, road, scenic lookout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Map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set of themes represented on paper or a screen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Geographic object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An instance of a theme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spatial data types</a:t>
            </a:r>
          </a:p>
        </p:txBody>
      </p:sp>
      <p:graphicFrame>
        <p:nvGraphicFramePr>
          <p:cNvPr id="67632" name="Group 48"/>
          <p:cNvGraphicFramePr>
            <a:graphicFrameLocks noGrp="1"/>
          </p:cNvGraphicFramePr>
          <p:nvPr/>
        </p:nvGraphicFramePr>
        <p:xfrm>
          <a:off x="1295400" y="2514600"/>
          <a:ext cx="7315200" cy="269240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Data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Dimensions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Point	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Scenic lookout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Line	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River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Region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County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45C6B-DD96-9E4A-BD60-AADD77B6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Reference Support System (SRS)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6DAC7-5BC7-F349-850E-7AEFAA2EF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coordinate-based system for geographic locations</a:t>
            </a:r>
          </a:p>
          <a:p>
            <a:pPr lvl="1"/>
            <a:r>
              <a:rPr lang="en-US" dirty="0"/>
              <a:t>Projected</a:t>
            </a:r>
          </a:p>
          <a:p>
            <a:pPr lvl="1"/>
            <a:r>
              <a:rPr lang="en-US" dirty="0"/>
              <a:t>A projection of a globe on a flat surface</a:t>
            </a:r>
          </a:p>
          <a:p>
            <a:pPr lvl="2"/>
            <a:r>
              <a:rPr lang="en-US" dirty="0"/>
              <a:t>Each point is a place on the globe</a:t>
            </a:r>
          </a:p>
          <a:p>
            <a:pPr lvl="2"/>
            <a:r>
              <a:rPr lang="en-US" dirty="0"/>
              <a:t>A length unit rather than longitude and latitude</a:t>
            </a:r>
          </a:p>
          <a:p>
            <a:pPr lvl="1"/>
            <a:r>
              <a:rPr lang="en-US" dirty="0"/>
              <a:t>Geographic</a:t>
            </a:r>
          </a:p>
          <a:p>
            <a:pPr lvl="2"/>
            <a:r>
              <a:rPr lang="en-US" dirty="0"/>
              <a:t>Coordinates are longitude and latitude</a:t>
            </a:r>
          </a:p>
          <a:p>
            <a:pPr lvl="1"/>
            <a:r>
              <a:rPr lang="en-US" dirty="0"/>
              <a:t>Cartesian</a:t>
            </a:r>
          </a:p>
          <a:p>
            <a:pPr lvl="2"/>
            <a:r>
              <a:rPr lang="en-US" dirty="0"/>
              <a:t>An infinite flat plane with no specified units</a:t>
            </a:r>
          </a:p>
        </p:txBody>
      </p:sp>
    </p:spTree>
    <p:extLst>
      <p:ext uri="{BB962C8B-B14F-4D97-AF65-F5344CB8AC3E}">
        <p14:creationId xmlns:p14="http://schemas.microsoft.com/office/powerpoint/2010/main" val="65249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064DF-B18E-E24D-A093-A23DB6C9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Reference Identifier (SRID)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FC014-CA96-8942-B74A-5D4A9A5D7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SRID identifies the coordinate space of  a geometry</a:t>
            </a:r>
          </a:p>
          <a:p>
            <a:r>
              <a:rPr lang="en-US" dirty="0"/>
              <a:t>An integer</a:t>
            </a:r>
          </a:p>
          <a:p>
            <a:r>
              <a:rPr lang="en-US" dirty="0"/>
              <a:t>SRID 0 is an infinite flat plane with no units assigned to its axes</a:t>
            </a:r>
          </a:p>
          <a:p>
            <a:r>
              <a:rPr lang="en-US" dirty="0"/>
              <a:t>For geographic (latitude </a:t>
            </a:r>
            <a:r>
              <a:rPr lang="en-US"/>
              <a:t>and longitude), </a:t>
            </a:r>
            <a:r>
              <a:rPr lang="en-US" dirty="0"/>
              <a:t>the SRID is 4326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6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model for political units</a:t>
            </a:r>
          </a:p>
        </p:txBody>
      </p:sp>
      <p:pic>
        <p:nvPicPr>
          <p:cNvPr id="68615" name="Picture 7" descr="14-political uni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2713" y="2438400"/>
            <a:ext cx="4205287" cy="3765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SQL/MM Spatial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ISO standard to manage spatial data in relational database systems</a:t>
            </a:r>
          </a:p>
          <a:p>
            <a:r>
              <a:rPr lang="en-US" sz="2800" dirty="0"/>
              <a:t>It uses the prefix ST_ for all tables, views, data types, and function names </a:t>
            </a:r>
          </a:p>
          <a:p>
            <a:r>
              <a:rPr lang="en-US" sz="2800" dirty="0"/>
              <a:t>Originally stood for </a:t>
            </a:r>
            <a:r>
              <a:rPr lang="en-US" sz="2800" i="1" dirty="0"/>
              <a:t>Spatial and Temporal</a:t>
            </a:r>
          </a:p>
          <a:p>
            <a:r>
              <a:rPr lang="en-US" sz="2800" dirty="0"/>
              <a:t>Spatial and temporal standards development later separated</a:t>
            </a:r>
          </a:p>
          <a:p>
            <a:r>
              <a:rPr lang="en-US" sz="2800" dirty="0"/>
              <a:t>Think of ST as </a:t>
            </a:r>
            <a:r>
              <a:rPr lang="en-US" sz="2800" i="1" dirty="0"/>
              <a:t>Spatial Type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40849"/>
      </p:ext>
    </p:extLst>
  </p:cSld>
  <p:clrMapOvr>
    <a:masterClrMapping/>
  </p:clrMapOvr>
</p:sld>
</file>

<file path=ppt/theme/theme1.xml><?xml version="1.0" encoding="utf-8"?>
<a:theme xmlns:a="http://schemas.openxmlformats.org/drawingml/2006/main" name="dm">
  <a:themeElements>
    <a:clrScheme name="dm 2">
      <a:dk1>
        <a:srgbClr val="000000"/>
      </a:dk1>
      <a:lt1>
        <a:srgbClr val="FFFFFF"/>
      </a:lt1>
      <a:dk2>
        <a:srgbClr val="482400"/>
      </a:dk2>
      <a:lt2>
        <a:srgbClr val="808080"/>
      </a:lt2>
      <a:accent1>
        <a:srgbClr val="DFD6C3"/>
      </a:accent1>
      <a:accent2>
        <a:srgbClr val="D69B80"/>
      </a:accent2>
      <a:accent3>
        <a:srgbClr val="FFFFFF"/>
      </a:accent3>
      <a:accent4>
        <a:srgbClr val="000000"/>
      </a:accent4>
      <a:accent5>
        <a:srgbClr val="ECE8DE"/>
      </a:accent5>
      <a:accent6>
        <a:srgbClr val="C28C73"/>
      </a:accent6>
      <a:hlink>
        <a:srgbClr val="993300"/>
      </a:hlink>
      <a:folHlink>
        <a:srgbClr val="666600"/>
      </a:folHlink>
    </a:clrScheme>
    <a:fontScheme name="dm">
      <a:majorFont>
        <a:latin typeface="Trebuchet MS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9" charset="0"/>
            <a:ea typeface="Osaka" pitchFamily="-109" charset="-128"/>
            <a:cs typeface="Osaka" pitchFamily="-10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9" charset="0"/>
            <a:ea typeface="Osaka" pitchFamily="-109" charset="-128"/>
            <a:cs typeface="Osaka" pitchFamily="-109" charset="-128"/>
          </a:defRPr>
        </a:defPPr>
      </a:lstStyle>
    </a:lnDef>
  </a:objectDefaults>
  <a:extraClrSchemeLst>
    <a:extraClrScheme>
      <a:clrScheme name="dm 1">
        <a:dk1>
          <a:srgbClr val="000000"/>
        </a:dk1>
        <a:lt1>
          <a:srgbClr val="A7947B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D0C8B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 2">
        <a:dk1>
          <a:srgbClr val="000000"/>
        </a:dk1>
        <a:lt1>
          <a:srgbClr val="FFFFFF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FFFFF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 4">
        <a:dk1>
          <a:srgbClr val="000000"/>
        </a:dk1>
        <a:lt1>
          <a:srgbClr val="9D7643"/>
        </a:lt1>
        <a:dk2>
          <a:srgbClr val="FFFFFF"/>
        </a:dk2>
        <a:lt2>
          <a:srgbClr val="554025"/>
        </a:lt2>
        <a:accent1>
          <a:srgbClr val="CAA966"/>
        </a:accent1>
        <a:accent2>
          <a:srgbClr val="8488AC"/>
        </a:accent2>
        <a:accent3>
          <a:srgbClr val="CCBDB0"/>
        </a:accent3>
        <a:accent4>
          <a:srgbClr val="000000"/>
        </a:accent4>
        <a:accent5>
          <a:srgbClr val="E1D1B8"/>
        </a:accent5>
        <a:accent6>
          <a:srgbClr val="777B9B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TiG4:Slides 3e:dm.pot</Template>
  <TotalTime>7093</TotalTime>
  <Pages>47</Pages>
  <Words>1081</Words>
  <Application>Microsoft Macintosh PowerPoint</Application>
  <PresentationFormat>Letter Paper (8.5x11 in)</PresentationFormat>
  <Paragraphs>274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ＭＳ Ｐゴシック</vt:lpstr>
      <vt:lpstr>Osaka</vt:lpstr>
      <vt:lpstr>Arial</vt:lpstr>
      <vt:lpstr>Courier New</vt:lpstr>
      <vt:lpstr>Georgia</vt:lpstr>
      <vt:lpstr>R Frutiger Roman</vt:lpstr>
      <vt:lpstr>Times</vt:lpstr>
      <vt:lpstr>Trebuchet MS</vt:lpstr>
      <vt:lpstr>Wingdings</vt:lpstr>
      <vt:lpstr>dm</vt:lpstr>
      <vt:lpstr>Spatial and temporal data management</vt:lpstr>
      <vt:lpstr>Data management developments</vt:lpstr>
      <vt:lpstr>MySQL spatial extensions</vt:lpstr>
      <vt:lpstr>Spatial data</vt:lpstr>
      <vt:lpstr>Generic spatial data types</vt:lpstr>
      <vt:lpstr>Spatial Reference Support System (SRS)</vt:lpstr>
      <vt:lpstr>Spatial Reference Identifier (SRID)</vt:lpstr>
      <vt:lpstr>Data model for political units</vt:lpstr>
      <vt:lpstr>SQL/MM Spatial</vt:lpstr>
      <vt:lpstr>MySQL geometric data types</vt:lpstr>
      <vt:lpstr>Create tables</vt:lpstr>
      <vt:lpstr>PowerPoint Presentation</vt:lpstr>
      <vt:lpstr>Insert rows</vt:lpstr>
      <vt:lpstr>Reviewing the boundary</vt:lpstr>
      <vt:lpstr>Some MySQL geometry functions</vt:lpstr>
      <vt:lpstr>Area</vt:lpstr>
      <vt:lpstr>Exercises</vt:lpstr>
      <vt:lpstr>Distance</vt:lpstr>
      <vt:lpstr>Closest</vt:lpstr>
      <vt:lpstr>Westernmost</vt:lpstr>
      <vt:lpstr>Exercise</vt:lpstr>
      <vt:lpstr>Geometry collections</vt:lpstr>
      <vt:lpstr>MultiPoint</vt:lpstr>
      <vt:lpstr>MultiLineString</vt:lpstr>
      <vt:lpstr>MultiPolygon</vt:lpstr>
      <vt:lpstr>GeometryCollection</vt:lpstr>
      <vt:lpstr>Inserting data</vt:lpstr>
      <vt:lpstr>Exercise</vt:lpstr>
      <vt:lpstr>R-tree</vt:lpstr>
      <vt:lpstr>R-tree searching</vt:lpstr>
      <vt:lpstr>Temporal data</vt:lpstr>
      <vt:lpstr>Times</vt:lpstr>
      <vt:lpstr>Times</vt:lpstr>
      <vt:lpstr>Modeling temporal data</vt:lpstr>
      <vt:lpstr>TSQL</vt:lpstr>
      <vt:lpstr>Conclusions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Organizational Intelligence</dc:title>
  <dc:subject/>
  <dc:creator>Richard T. Watson</dc:creator>
  <cp:keywords/>
  <dc:description/>
  <cp:lastModifiedBy>Richard T Watson</cp:lastModifiedBy>
  <cp:revision>170</cp:revision>
  <cp:lastPrinted>1997-11-17T11:31:00Z</cp:lastPrinted>
  <dcterms:created xsi:type="dcterms:W3CDTF">2010-11-18T14:07:03Z</dcterms:created>
  <dcterms:modified xsi:type="dcterms:W3CDTF">2018-07-06T13:12:42Z</dcterms:modified>
</cp:coreProperties>
</file>