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4" r:id="rId8"/>
    <p:sldId id="269" r:id="rId9"/>
    <p:sldId id="272" r:id="rId10"/>
    <p:sldId id="267" r:id="rId11"/>
    <p:sldId id="273" r:id="rId12"/>
    <p:sldId id="268" r:id="rId13"/>
    <p:sldId id="271" r:id="rId14"/>
    <p:sldId id="262" r:id="rId15"/>
    <p:sldId id="263"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0B822A-68E0-4A49-BA61-0E3AB1E335EB}" v="46" dt="2020-05-11T15:32:24.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5/11/2020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331D1-4E3C-455B-9652-F1DC13BE00FD}"/>
              </a:ext>
            </a:extLst>
          </p:cNvPr>
          <p:cNvSpPr>
            <a:spLocks noGrp="1"/>
          </p:cNvSpPr>
          <p:nvPr>
            <p:ph type="ctrTitle"/>
          </p:nvPr>
        </p:nvSpPr>
        <p:spPr/>
        <p:txBody>
          <a:bodyPr/>
          <a:lstStyle/>
          <a:p>
            <a:r>
              <a:rPr lang="en-US" dirty="0"/>
              <a:t>Rationing load Shedding</a:t>
            </a:r>
          </a:p>
        </p:txBody>
      </p:sp>
      <p:sp>
        <p:nvSpPr>
          <p:cNvPr id="3" name="Subtitle 2">
            <a:extLst>
              <a:ext uri="{FF2B5EF4-FFF2-40B4-BE49-F238E27FC236}">
                <a16:creationId xmlns:a16="http://schemas.microsoft.com/office/drawing/2014/main" id="{3C1B4B9D-D25E-491B-9CA8-42A79E3327FC}"/>
              </a:ext>
            </a:extLst>
          </p:cNvPr>
          <p:cNvSpPr>
            <a:spLocks noGrp="1"/>
          </p:cNvSpPr>
          <p:nvPr>
            <p:ph type="subTitle" idx="1"/>
          </p:nvPr>
        </p:nvSpPr>
        <p:spPr/>
        <p:txBody>
          <a:bodyPr/>
          <a:lstStyle/>
          <a:p>
            <a:r>
              <a:rPr lang="en-US" dirty="0"/>
              <a:t>Justin </a:t>
            </a:r>
            <a:r>
              <a:rPr lang="en-US" dirty="0" err="1"/>
              <a:t>Mcgowan</a:t>
            </a:r>
            <a:endParaRPr lang="en-US" dirty="0"/>
          </a:p>
          <a:p>
            <a:r>
              <a:rPr lang="en-US" dirty="0"/>
              <a:t>201613026</a:t>
            </a:r>
          </a:p>
        </p:txBody>
      </p:sp>
    </p:spTree>
    <p:extLst>
      <p:ext uri="{BB962C8B-B14F-4D97-AF65-F5344CB8AC3E}">
        <p14:creationId xmlns:p14="http://schemas.microsoft.com/office/powerpoint/2010/main" val="3968836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305D-9D69-42F0-A572-CE9EB2076A59}"/>
              </a:ext>
            </a:extLst>
          </p:cNvPr>
          <p:cNvSpPr>
            <a:spLocks noGrp="1"/>
          </p:cNvSpPr>
          <p:nvPr>
            <p:ph type="title"/>
          </p:nvPr>
        </p:nvSpPr>
        <p:spPr/>
        <p:txBody>
          <a:bodyPr/>
          <a:lstStyle/>
          <a:p>
            <a:r>
              <a:rPr lang="en-US" dirty="0"/>
              <a:t>edge’s</a:t>
            </a:r>
          </a:p>
        </p:txBody>
      </p:sp>
      <p:sp>
        <p:nvSpPr>
          <p:cNvPr id="3" name="Content Placeholder 2">
            <a:extLst>
              <a:ext uri="{FF2B5EF4-FFF2-40B4-BE49-F238E27FC236}">
                <a16:creationId xmlns:a16="http://schemas.microsoft.com/office/drawing/2014/main" id="{D7381918-12DD-417C-A62F-253EE84F686C}"/>
              </a:ext>
            </a:extLst>
          </p:cNvPr>
          <p:cNvSpPr>
            <a:spLocks noGrp="1"/>
          </p:cNvSpPr>
          <p:nvPr>
            <p:ph sz="quarter" idx="13"/>
          </p:nvPr>
        </p:nvSpPr>
        <p:spPr/>
        <p:txBody>
          <a:bodyPr/>
          <a:lstStyle/>
          <a:p>
            <a:r>
              <a:rPr lang="en-US" dirty="0"/>
              <a:t>The edges with be the power generated and the power used </a:t>
            </a:r>
          </a:p>
          <a:p>
            <a:pPr lvl="8"/>
            <a:r>
              <a:rPr lang="en-US" dirty="0"/>
              <a:t>You can view the edges in a bar graph which will show there costs</a:t>
            </a:r>
          </a:p>
          <a:p>
            <a:pPr lvl="8"/>
            <a:r>
              <a:rPr lang="en-US" dirty="0"/>
              <a:t>You can add a edge through the </a:t>
            </a:r>
            <a:r>
              <a:rPr lang="en-US" dirty="0" err="1"/>
              <a:t>viewpane</a:t>
            </a:r>
            <a:endParaRPr lang="en-US" dirty="0"/>
          </a:p>
          <a:p>
            <a:pPr lvl="8"/>
            <a:r>
              <a:rPr lang="en-US" dirty="0"/>
              <a:t>When adding a edge you must select a vertex from and vertex to</a:t>
            </a:r>
          </a:p>
          <a:p>
            <a:pPr lvl="8"/>
            <a:r>
              <a:rPr lang="en-US" dirty="0"/>
              <a:t>The cost is automatically added</a:t>
            </a:r>
          </a:p>
          <a:p>
            <a:pPr lvl="8"/>
            <a:endParaRPr lang="en-US" dirty="0"/>
          </a:p>
        </p:txBody>
      </p:sp>
      <p:pic>
        <p:nvPicPr>
          <p:cNvPr id="5" name="Picture 4">
            <a:extLst>
              <a:ext uri="{FF2B5EF4-FFF2-40B4-BE49-F238E27FC236}">
                <a16:creationId xmlns:a16="http://schemas.microsoft.com/office/drawing/2014/main" id="{1648E38D-55C1-4603-AA88-0F6A0A6DF4E0}"/>
              </a:ext>
            </a:extLst>
          </p:cNvPr>
          <p:cNvPicPr>
            <a:picLocks noChangeAspect="1"/>
          </p:cNvPicPr>
          <p:nvPr/>
        </p:nvPicPr>
        <p:blipFill>
          <a:blip r:embed="rId2"/>
          <a:stretch>
            <a:fillRect/>
          </a:stretch>
        </p:blipFill>
        <p:spPr>
          <a:xfrm>
            <a:off x="238935" y="2750217"/>
            <a:ext cx="4390215" cy="3650583"/>
          </a:xfrm>
          <a:prstGeom prst="rect">
            <a:avLst/>
          </a:prstGeom>
        </p:spPr>
      </p:pic>
      <p:pic>
        <p:nvPicPr>
          <p:cNvPr id="6" name="Picture 5">
            <a:extLst>
              <a:ext uri="{FF2B5EF4-FFF2-40B4-BE49-F238E27FC236}">
                <a16:creationId xmlns:a16="http://schemas.microsoft.com/office/drawing/2014/main" id="{4500F5F3-B594-47E8-92F8-FE398A054510}"/>
              </a:ext>
            </a:extLst>
          </p:cNvPr>
          <p:cNvPicPr>
            <a:picLocks noChangeAspect="1"/>
          </p:cNvPicPr>
          <p:nvPr/>
        </p:nvPicPr>
        <p:blipFill>
          <a:blip r:embed="rId3"/>
          <a:stretch>
            <a:fillRect/>
          </a:stretch>
        </p:blipFill>
        <p:spPr>
          <a:xfrm>
            <a:off x="4808088" y="4110843"/>
            <a:ext cx="2116587" cy="2345263"/>
          </a:xfrm>
          <a:prstGeom prst="rect">
            <a:avLst/>
          </a:prstGeom>
        </p:spPr>
      </p:pic>
      <p:pic>
        <p:nvPicPr>
          <p:cNvPr id="7" name="Picture 6">
            <a:extLst>
              <a:ext uri="{FF2B5EF4-FFF2-40B4-BE49-F238E27FC236}">
                <a16:creationId xmlns:a16="http://schemas.microsoft.com/office/drawing/2014/main" id="{2B0B1F01-8037-49A1-BF5C-AAC5EFEA0B2B}"/>
              </a:ext>
            </a:extLst>
          </p:cNvPr>
          <p:cNvPicPr>
            <a:picLocks noChangeAspect="1"/>
          </p:cNvPicPr>
          <p:nvPr/>
        </p:nvPicPr>
        <p:blipFill>
          <a:blip r:embed="rId4"/>
          <a:stretch>
            <a:fillRect/>
          </a:stretch>
        </p:blipFill>
        <p:spPr>
          <a:xfrm>
            <a:off x="7599514" y="4068553"/>
            <a:ext cx="2221373" cy="2565096"/>
          </a:xfrm>
          <a:prstGeom prst="rect">
            <a:avLst/>
          </a:prstGeom>
        </p:spPr>
      </p:pic>
    </p:spTree>
    <p:extLst>
      <p:ext uri="{BB962C8B-B14F-4D97-AF65-F5344CB8AC3E}">
        <p14:creationId xmlns:p14="http://schemas.microsoft.com/office/powerpoint/2010/main" val="154924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18EF-07AC-45B9-855C-10C8D21C76D4}"/>
              </a:ext>
            </a:extLst>
          </p:cNvPr>
          <p:cNvSpPr>
            <a:spLocks noGrp="1"/>
          </p:cNvSpPr>
          <p:nvPr>
            <p:ph type="title"/>
          </p:nvPr>
        </p:nvSpPr>
        <p:spPr/>
        <p:txBody>
          <a:bodyPr/>
          <a:lstStyle/>
          <a:p>
            <a:r>
              <a:rPr lang="en-US" dirty="0"/>
              <a:t>Edge’s through view pane</a:t>
            </a:r>
          </a:p>
        </p:txBody>
      </p:sp>
      <p:sp>
        <p:nvSpPr>
          <p:cNvPr id="3" name="Content Placeholder 2">
            <a:extLst>
              <a:ext uri="{FF2B5EF4-FFF2-40B4-BE49-F238E27FC236}">
                <a16:creationId xmlns:a16="http://schemas.microsoft.com/office/drawing/2014/main" id="{B0556969-DBB9-49F9-A0A1-C89752A09C75}"/>
              </a:ext>
            </a:extLst>
          </p:cNvPr>
          <p:cNvSpPr>
            <a:spLocks noGrp="1"/>
          </p:cNvSpPr>
          <p:nvPr>
            <p:ph sz="quarter" idx="13"/>
          </p:nvPr>
        </p:nvSpPr>
        <p:spPr/>
        <p:txBody>
          <a:bodyPr/>
          <a:lstStyle/>
          <a:p>
            <a:r>
              <a:rPr lang="en-US" dirty="0"/>
              <a:t>You select a from vertex and to vertex by right clicking on them</a:t>
            </a:r>
          </a:p>
          <a:p>
            <a:r>
              <a:rPr lang="en-US" dirty="0"/>
              <a:t>Then right click and select add edge to add</a:t>
            </a:r>
          </a:p>
          <a:p>
            <a:r>
              <a:rPr lang="en-US" dirty="0"/>
              <a:t> it then shows the </a:t>
            </a:r>
            <a:r>
              <a:rPr lang="en-US"/>
              <a:t>vertices selected</a:t>
            </a:r>
            <a:endParaRPr lang="en-US" dirty="0"/>
          </a:p>
        </p:txBody>
      </p:sp>
      <p:pic>
        <p:nvPicPr>
          <p:cNvPr id="4" name="Picture 3">
            <a:extLst>
              <a:ext uri="{FF2B5EF4-FFF2-40B4-BE49-F238E27FC236}">
                <a16:creationId xmlns:a16="http://schemas.microsoft.com/office/drawing/2014/main" id="{266B3382-7EB2-4036-90DA-AB270FD4150B}"/>
              </a:ext>
            </a:extLst>
          </p:cNvPr>
          <p:cNvPicPr>
            <a:picLocks noChangeAspect="1"/>
          </p:cNvPicPr>
          <p:nvPr/>
        </p:nvPicPr>
        <p:blipFill>
          <a:blip r:embed="rId2"/>
          <a:stretch>
            <a:fillRect/>
          </a:stretch>
        </p:blipFill>
        <p:spPr>
          <a:xfrm>
            <a:off x="7762248" y="3133726"/>
            <a:ext cx="1864387" cy="1236170"/>
          </a:xfrm>
          <a:prstGeom prst="rect">
            <a:avLst/>
          </a:prstGeom>
        </p:spPr>
      </p:pic>
      <p:pic>
        <p:nvPicPr>
          <p:cNvPr id="5" name="Picture 4">
            <a:extLst>
              <a:ext uri="{FF2B5EF4-FFF2-40B4-BE49-F238E27FC236}">
                <a16:creationId xmlns:a16="http://schemas.microsoft.com/office/drawing/2014/main" id="{91CA14EC-452A-4321-B9A4-248A058C455A}"/>
              </a:ext>
            </a:extLst>
          </p:cNvPr>
          <p:cNvPicPr>
            <a:picLocks noChangeAspect="1"/>
          </p:cNvPicPr>
          <p:nvPr/>
        </p:nvPicPr>
        <p:blipFill>
          <a:blip r:embed="rId3"/>
          <a:stretch>
            <a:fillRect/>
          </a:stretch>
        </p:blipFill>
        <p:spPr>
          <a:xfrm>
            <a:off x="2022970" y="3942311"/>
            <a:ext cx="2568080" cy="2664989"/>
          </a:xfrm>
          <a:prstGeom prst="rect">
            <a:avLst/>
          </a:prstGeom>
        </p:spPr>
      </p:pic>
    </p:spTree>
    <p:extLst>
      <p:ext uri="{BB962C8B-B14F-4D97-AF65-F5344CB8AC3E}">
        <p14:creationId xmlns:p14="http://schemas.microsoft.com/office/powerpoint/2010/main" val="1203889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9C013-45FC-43B7-A1E1-F913393AD6FA}"/>
              </a:ext>
            </a:extLst>
          </p:cNvPr>
          <p:cNvSpPr>
            <a:spLocks noGrp="1"/>
          </p:cNvSpPr>
          <p:nvPr>
            <p:ph type="title"/>
          </p:nvPr>
        </p:nvSpPr>
        <p:spPr/>
        <p:txBody>
          <a:bodyPr/>
          <a:lstStyle/>
          <a:p>
            <a:r>
              <a:rPr lang="en-US" dirty="0"/>
              <a:t>Traversal</a:t>
            </a:r>
          </a:p>
        </p:txBody>
      </p:sp>
      <p:sp>
        <p:nvSpPr>
          <p:cNvPr id="3" name="Content Placeholder 2">
            <a:extLst>
              <a:ext uri="{FF2B5EF4-FFF2-40B4-BE49-F238E27FC236}">
                <a16:creationId xmlns:a16="http://schemas.microsoft.com/office/drawing/2014/main" id="{5466D197-16CF-40A4-8098-76B5FC551940}"/>
              </a:ext>
            </a:extLst>
          </p:cNvPr>
          <p:cNvSpPr>
            <a:spLocks noGrp="1"/>
          </p:cNvSpPr>
          <p:nvPr>
            <p:ph sz="quarter" idx="13"/>
          </p:nvPr>
        </p:nvSpPr>
        <p:spPr/>
        <p:txBody>
          <a:bodyPr/>
          <a:lstStyle/>
          <a:p>
            <a:r>
              <a:rPr lang="en-US" dirty="0"/>
              <a:t>The traversal is Dijkstra’s algorithm</a:t>
            </a:r>
          </a:p>
          <a:p>
            <a:r>
              <a:rPr lang="en-US" dirty="0"/>
              <a:t>And can be seen through the </a:t>
            </a:r>
            <a:r>
              <a:rPr lang="en-US" dirty="0" err="1"/>
              <a:t>viewpane</a:t>
            </a:r>
            <a:endParaRPr lang="en-US" dirty="0"/>
          </a:p>
          <a:p>
            <a:r>
              <a:rPr lang="en-US" dirty="0"/>
              <a:t>Once selected it will display the most efficient power station.</a:t>
            </a:r>
          </a:p>
          <a:p>
            <a:r>
              <a:rPr lang="en-US" dirty="0"/>
              <a:t>It will highlight the selected route.</a:t>
            </a:r>
          </a:p>
          <a:p>
            <a:endParaRPr lang="en-US" dirty="0"/>
          </a:p>
        </p:txBody>
      </p:sp>
      <p:pic>
        <p:nvPicPr>
          <p:cNvPr id="4" name="Picture 3">
            <a:extLst>
              <a:ext uri="{FF2B5EF4-FFF2-40B4-BE49-F238E27FC236}">
                <a16:creationId xmlns:a16="http://schemas.microsoft.com/office/drawing/2014/main" id="{1A835010-3DEF-4DF8-B9DF-2A73B50525E3}"/>
              </a:ext>
            </a:extLst>
          </p:cNvPr>
          <p:cNvPicPr>
            <a:picLocks noChangeAspect="1"/>
          </p:cNvPicPr>
          <p:nvPr/>
        </p:nvPicPr>
        <p:blipFill>
          <a:blip r:embed="rId2"/>
          <a:stretch>
            <a:fillRect/>
          </a:stretch>
        </p:blipFill>
        <p:spPr>
          <a:xfrm>
            <a:off x="6755068" y="2499283"/>
            <a:ext cx="1425063" cy="891617"/>
          </a:xfrm>
          <a:prstGeom prst="rect">
            <a:avLst/>
          </a:prstGeom>
        </p:spPr>
      </p:pic>
      <p:pic>
        <p:nvPicPr>
          <p:cNvPr id="5" name="Picture 4">
            <a:extLst>
              <a:ext uri="{FF2B5EF4-FFF2-40B4-BE49-F238E27FC236}">
                <a16:creationId xmlns:a16="http://schemas.microsoft.com/office/drawing/2014/main" id="{324AD9A7-89EE-48B6-ABA2-42E252BD619E}"/>
              </a:ext>
            </a:extLst>
          </p:cNvPr>
          <p:cNvPicPr>
            <a:picLocks noChangeAspect="1"/>
          </p:cNvPicPr>
          <p:nvPr/>
        </p:nvPicPr>
        <p:blipFill>
          <a:blip r:embed="rId3"/>
          <a:stretch>
            <a:fillRect/>
          </a:stretch>
        </p:blipFill>
        <p:spPr>
          <a:xfrm>
            <a:off x="6104127" y="3720276"/>
            <a:ext cx="2726944" cy="2899599"/>
          </a:xfrm>
          <a:prstGeom prst="rect">
            <a:avLst/>
          </a:prstGeom>
        </p:spPr>
      </p:pic>
    </p:spTree>
    <p:extLst>
      <p:ext uri="{BB962C8B-B14F-4D97-AF65-F5344CB8AC3E}">
        <p14:creationId xmlns:p14="http://schemas.microsoft.com/office/powerpoint/2010/main" val="630673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E1408BAF-1350-4BC5-9C72-82A08BB07B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60E67B53-E530-4CC6-B1E7-4CCC1FD632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F458894-CC40-49B4-9DA7-E74682A437ED}"/>
              </a:ext>
            </a:extLst>
          </p:cNvPr>
          <p:cNvSpPr>
            <a:spLocks noGrp="1"/>
          </p:cNvSpPr>
          <p:nvPr>
            <p:ph type="title"/>
          </p:nvPr>
        </p:nvSpPr>
        <p:spPr>
          <a:xfrm>
            <a:off x="1751012" y="3909806"/>
            <a:ext cx="8689976" cy="1345888"/>
          </a:xfrm>
        </p:spPr>
        <p:txBody>
          <a:bodyPr vert="horz" lIns="91440" tIns="45720" rIns="91440" bIns="45720" rtlCol="0" anchor="b">
            <a:normAutofit/>
          </a:bodyPr>
          <a:lstStyle/>
          <a:p>
            <a:r>
              <a:rPr lang="en-US" sz="4800"/>
              <a:t>Traversal implementation</a:t>
            </a:r>
          </a:p>
        </p:txBody>
      </p:sp>
      <p:pic>
        <p:nvPicPr>
          <p:cNvPr id="5" name="Picture 4">
            <a:extLst>
              <a:ext uri="{FF2B5EF4-FFF2-40B4-BE49-F238E27FC236}">
                <a16:creationId xmlns:a16="http://schemas.microsoft.com/office/drawing/2014/main" id="{88A72308-12EC-4EFA-8A40-F34156575E9F}"/>
              </a:ext>
            </a:extLst>
          </p:cNvPr>
          <p:cNvPicPr>
            <a:picLocks noChangeAspect="1"/>
          </p:cNvPicPr>
          <p:nvPr/>
        </p:nvPicPr>
        <p:blipFill>
          <a:blip r:embed="rId4"/>
          <a:stretch>
            <a:fillRect/>
          </a:stretch>
        </p:blipFill>
        <p:spPr>
          <a:xfrm>
            <a:off x="7076355" y="344976"/>
            <a:ext cx="3994101" cy="4237774"/>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4" name="Content Placeholder 3">
            <a:extLst>
              <a:ext uri="{FF2B5EF4-FFF2-40B4-BE49-F238E27FC236}">
                <a16:creationId xmlns:a16="http://schemas.microsoft.com/office/drawing/2014/main" id="{B52BCC54-E436-42F2-A85E-A5818C3A9511}"/>
              </a:ext>
            </a:extLst>
          </p:cNvPr>
          <p:cNvPicPr>
            <a:picLocks noGrp="1" noChangeAspect="1"/>
          </p:cNvPicPr>
          <p:nvPr>
            <p:ph sz="quarter" idx="13"/>
          </p:nvPr>
        </p:nvPicPr>
        <p:blipFill>
          <a:blip r:embed="rId5"/>
          <a:stretch>
            <a:fillRect/>
          </a:stretch>
        </p:blipFill>
        <p:spPr>
          <a:xfrm>
            <a:off x="1941084" y="515103"/>
            <a:ext cx="4505803" cy="3897520"/>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741717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C6E8-46C5-45A0-B6A0-86CC5793BC9E}"/>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0398E4C9-2ED0-4189-B72A-354B274C5A94}"/>
              </a:ext>
            </a:extLst>
          </p:cNvPr>
          <p:cNvSpPr>
            <a:spLocks noGrp="1"/>
          </p:cNvSpPr>
          <p:nvPr>
            <p:ph sz="quarter" idx="13"/>
          </p:nvPr>
        </p:nvSpPr>
        <p:spPr/>
        <p:txBody>
          <a:bodyPr/>
          <a:lstStyle/>
          <a:p>
            <a:r>
              <a:rPr lang="en-US" dirty="0"/>
              <a:t>User interface</a:t>
            </a:r>
          </a:p>
          <a:p>
            <a:pPr lvl="1"/>
            <a:r>
              <a:rPr lang="en-US" dirty="0"/>
              <a:t>Will be implemented using javafx</a:t>
            </a:r>
          </a:p>
          <a:p>
            <a:pPr lvl="1"/>
            <a:r>
              <a:rPr lang="en-US" dirty="0"/>
              <a:t>CSS to apply styles to javafx nodes</a:t>
            </a:r>
          </a:p>
          <a:p>
            <a:pPr lvl="1"/>
            <a:endParaRPr lang="en-US" dirty="0"/>
          </a:p>
          <a:p>
            <a:r>
              <a:rPr lang="en-US" dirty="0"/>
              <a:t>The program will use java as its coding language</a:t>
            </a:r>
          </a:p>
          <a:p>
            <a:r>
              <a:rPr lang="en-US" dirty="0"/>
              <a:t>Information for data will be stored in a .dat file which will be accessed used ObjectInputStream/objectoutputStream.</a:t>
            </a:r>
          </a:p>
        </p:txBody>
      </p:sp>
    </p:spTree>
    <p:extLst>
      <p:ext uri="{BB962C8B-B14F-4D97-AF65-F5344CB8AC3E}">
        <p14:creationId xmlns:p14="http://schemas.microsoft.com/office/powerpoint/2010/main" val="2960978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D899-48C3-47F9-A8CC-507243AF1A86}"/>
              </a:ext>
            </a:extLst>
          </p:cNvPr>
          <p:cNvSpPr>
            <a:spLocks noGrp="1"/>
          </p:cNvSpPr>
          <p:nvPr>
            <p:ph type="title"/>
          </p:nvPr>
        </p:nvSpPr>
        <p:spPr>
          <a:xfrm>
            <a:off x="913775" y="618517"/>
            <a:ext cx="10364451" cy="1596177"/>
          </a:xfrm>
        </p:spPr>
        <p:txBody>
          <a:bodyPr/>
          <a:lstStyle/>
          <a:p>
            <a:r>
              <a:rPr lang="en-US"/>
              <a:t>Implementation continued</a:t>
            </a:r>
            <a:endParaRPr lang="en-US" dirty="0"/>
          </a:p>
        </p:txBody>
      </p:sp>
      <p:pic>
        <p:nvPicPr>
          <p:cNvPr id="4" name="Content Placeholder 3">
            <a:extLst>
              <a:ext uri="{FF2B5EF4-FFF2-40B4-BE49-F238E27FC236}">
                <a16:creationId xmlns:a16="http://schemas.microsoft.com/office/drawing/2014/main" id="{28AFAA72-8446-4543-8EA9-BFFCE0984596}"/>
              </a:ext>
            </a:extLst>
          </p:cNvPr>
          <p:cNvPicPr>
            <a:picLocks noGrp="1" noChangeAspect="1"/>
          </p:cNvPicPr>
          <p:nvPr>
            <p:ph sz="quarter" idx="13"/>
          </p:nvPr>
        </p:nvPicPr>
        <p:blipFill>
          <a:blip r:embed="rId2"/>
          <a:stretch>
            <a:fillRect/>
          </a:stretch>
        </p:blipFill>
        <p:spPr>
          <a:xfrm>
            <a:off x="1173322" y="2366963"/>
            <a:ext cx="4589324" cy="1596177"/>
          </a:xfrm>
          <a:prstGeom prst="rect">
            <a:avLst/>
          </a:prstGeom>
        </p:spPr>
      </p:pic>
      <p:pic>
        <p:nvPicPr>
          <p:cNvPr id="5" name="Picture 4">
            <a:extLst>
              <a:ext uri="{FF2B5EF4-FFF2-40B4-BE49-F238E27FC236}">
                <a16:creationId xmlns:a16="http://schemas.microsoft.com/office/drawing/2014/main" id="{734B03F5-081E-4E0C-AAA6-560E88DF77E0}"/>
              </a:ext>
            </a:extLst>
          </p:cNvPr>
          <p:cNvPicPr>
            <a:picLocks noChangeAspect="1"/>
          </p:cNvPicPr>
          <p:nvPr/>
        </p:nvPicPr>
        <p:blipFill>
          <a:blip r:embed="rId3"/>
          <a:stretch>
            <a:fillRect/>
          </a:stretch>
        </p:blipFill>
        <p:spPr>
          <a:xfrm>
            <a:off x="5762646" y="2382255"/>
            <a:ext cx="5589694" cy="3466308"/>
          </a:xfrm>
          <a:prstGeom prst="rect">
            <a:avLst/>
          </a:prstGeom>
        </p:spPr>
      </p:pic>
      <p:sp>
        <p:nvSpPr>
          <p:cNvPr id="6" name="TextBox 5">
            <a:extLst>
              <a:ext uri="{FF2B5EF4-FFF2-40B4-BE49-F238E27FC236}">
                <a16:creationId xmlns:a16="http://schemas.microsoft.com/office/drawing/2014/main" id="{77F844F7-6474-42A5-82F1-844DB57794C8}"/>
              </a:ext>
            </a:extLst>
          </p:cNvPr>
          <p:cNvSpPr txBox="1"/>
          <p:nvPr/>
        </p:nvSpPr>
        <p:spPr>
          <a:xfrm>
            <a:off x="1340528" y="4722920"/>
            <a:ext cx="3645550" cy="646331"/>
          </a:xfrm>
          <a:prstGeom prst="rect">
            <a:avLst/>
          </a:prstGeom>
          <a:noFill/>
        </p:spPr>
        <p:txBody>
          <a:bodyPr wrap="none" rtlCol="0">
            <a:spAutoFit/>
          </a:bodyPr>
          <a:lstStyle/>
          <a:p>
            <a:r>
              <a:rPr lang="en-US" dirty="0"/>
              <a:t>The red circles are standard buildings</a:t>
            </a:r>
          </a:p>
          <a:p>
            <a:r>
              <a:rPr lang="en-US" dirty="0"/>
              <a:t>The green circles are solar buildings</a:t>
            </a:r>
          </a:p>
        </p:txBody>
      </p:sp>
    </p:spTree>
    <p:extLst>
      <p:ext uri="{BB962C8B-B14F-4D97-AF65-F5344CB8AC3E}">
        <p14:creationId xmlns:p14="http://schemas.microsoft.com/office/powerpoint/2010/main" val="1404363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1CD3F-4E90-44B8-94B1-A6DD44D01F9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2D9F2A5-5F14-4955-8ED9-7BAE9DBF8957}"/>
              </a:ext>
            </a:extLst>
          </p:cNvPr>
          <p:cNvSpPr>
            <a:spLocks noGrp="1"/>
          </p:cNvSpPr>
          <p:nvPr>
            <p:ph sz="quarter" idx="13"/>
          </p:nvPr>
        </p:nvSpPr>
        <p:spPr/>
        <p:txBody>
          <a:bodyPr/>
          <a:lstStyle/>
          <a:p>
            <a:r>
              <a:rPr lang="en-US" dirty="0"/>
              <a:t>We can see that the problem identified can be addressed by implementing the program specified. More organized load shedding means less load shedding due to effectivity.</a:t>
            </a:r>
          </a:p>
        </p:txBody>
      </p:sp>
    </p:spTree>
    <p:extLst>
      <p:ext uri="{BB962C8B-B14F-4D97-AF65-F5344CB8AC3E}">
        <p14:creationId xmlns:p14="http://schemas.microsoft.com/office/powerpoint/2010/main" val="2920864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F536-A7E4-4249-BC33-622D6F6A4D7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4109AA9-EDC9-4EE1-B6D8-034F61B23B39}"/>
              </a:ext>
            </a:extLst>
          </p:cNvPr>
          <p:cNvSpPr>
            <a:spLocks noGrp="1"/>
          </p:cNvSpPr>
          <p:nvPr>
            <p:ph sz="quarter" idx="13"/>
          </p:nvPr>
        </p:nvSpPr>
        <p:spPr/>
        <p:txBody>
          <a:bodyPr/>
          <a:lstStyle/>
          <a:p>
            <a:r>
              <a:rPr lang="en-US" dirty="0"/>
              <a:t>Introduction</a:t>
            </a:r>
          </a:p>
          <a:p>
            <a:r>
              <a:rPr lang="en-US" dirty="0"/>
              <a:t>Problem</a:t>
            </a:r>
          </a:p>
          <a:p>
            <a:r>
              <a:rPr lang="en-US" dirty="0"/>
              <a:t>goal</a:t>
            </a:r>
          </a:p>
          <a:p>
            <a:r>
              <a:rPr lang="en-US" dirty="0"/>
              <a:t>Solution</a:t>
            </a:r>
          </a:p>
          <a:p>
            <a:r>
              <a:rPr lang="en-US" dirty="0" err="1"/>
              <a:t>implemenation</a:t>
            </a:r>
            <a:endParaRPr lang="en-US" dirty="0"/>
          </a:p>
          <a:p>
            <a:r>
              <a:rPr lang="en-US" dirty="0"/>
              <a:t>conclusion</a:t>
            </a:r>
          </a:p>
        </p:txBody>
      </p:sp>
    </p:spTree>
    <p:extLst>
      <p:ext uri="{BB962C8B-B14F-4D97-AF65-F5344CB8AC3E}">
        <p14:creationId xmlns:p14="http://schemas.microsoft.com/office/powerpoint/2010/main" val="2268129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E8BBB-D3BB-4D13-A8A4-7E93E6E3C91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AA9F74C-0617-48D3-94D9-A044D0611FCC}"/>
              </a:ext>
            </a:extLst>
          </p:cNvPr>
          <p:cNvSpPr>
            <a:spLocks noGrp="1"/>
          </p:cNvSpPr>
          <p:nvPr>
            <p:ph sz="quarter" idx="13"/>
          </p:nvPr>
        </p:nvSpPr>
        <p:spPr/>
        <p:txBody>
          <a:bodyPr/>
          <a:lstStyle/>
          <a:p>
            <a:r>
              <a:rPr lang="en-US" dirty="0"/>
              <a:t>Everyone despises load shedding but have not come up with a solution to help solve this crisis</a:t>
            </a:r>
          </a:p>
          <a:p>
            <a:r>
              <a:rPr lang="en-US" dirty="0"/>
              <a:t>we will look at how this program can help shed the weight of load shedding through computer’s</a:t>
            </a:r>
          </a:p>
          <a:p>
            <a:r>
              <a:rPr lang="en-US" dirty="0"/>
              <a:t>Know where and when to load shed is the key to a successful shedding schedule</a:t>
            </a:r>
          </a:p>
        </p:txBody>
      </p:sp>
    </p:spTree>
    <p:extLst>
      <p:ext uri="{BB962C8B-B14F-4D97-AF65-F5344CB8AC3E}">
        <p14:creationId xmlns:p14="http://schemas.microsoft.com/office/powerpoint/2010/main" val="100744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07D21-C6BC-4AB6-A313-7EB7DA3B6A39}"/>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4176623A-A519-4B62-AFB2-0757CDB42684}"/>
              </a:ext>
            </a:extLst>
          </p:cNvPr>
          <p:cNvSpPr>
            <a:spLocks noGrp="1"/>
          </p:cNvSpPr>
          <p:nvPr>
            <p:ph sz="quarter" idx="13"/>
          </p:nvPr>
        </p:nvSpPr>
        <p:spPr/>
        <p:txBody>
          <a:bodyPr/>
          <a:lstStyle/>
          <a:p>
            <a:r>
              <a:rPr lang="en-US" dirty="0"/>
              <a:t>Load shedding Is unpredictable and ineffective. Load shedding has no basis for which areas get cut and at what times this creates inefficient load shedding at times that are unpractical which leads to annoyed customers. If we knew the areas for load shedding, this would generate a much more appreciative country.</a:t>
            </a:r>
          </a:p>
        </p:txBody>
      </p:sp>
    </p:spTree>
    <p:extLst>
      <p:ext uri="{BB962C8B-B14F-4D97-AF65-F5344CB8AC3E}">
        <p14:creationId xmlns:p14="http://schemas.microsoft.com/office/powerpoint/2010/main" val="3658139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4540-C051-444F-B3F6-C28CF01A480F}"/>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8EEA6A06-D914-4D50-927C-084601471837}"/>
              </a:ext>
            </a:extLst>
          </p:cNvPr>
          <p:cNvSpPr>
            <a:spLocks noGrp="1"/>
          </p:cNvSpPr>
          <p:nvPr>
            <p:ph sz="quarter" idx="13"/>
          </p:nvPr>
        </p:nvSpPr>
        <p:spPr/>
        <p:txBody>
          <a:bodyPr/>
          <a:lstStyle/>
          <a:p>
            <a:r>
              <a:rPr lang="en-US" dirty="0"/>
              <a:t>The goal of the software is to help the end user decide which area’s need load shedding and at what time. based on the data provided by the software the decision will be made clear which will ease the load on </a:t>
            </a:r>
            <a:r>
              <a:rPr lang="en-US" dirty="0" err="1"/>
              <a:t>eskom</a:t>
            </a:r>
            <a:r>
              <a:rPr lang="en-US" dirty="0"/>
              <a:t> as well as give people a better experience through these tough times. It will show which area uses the least power which will in turn tell them where load shedding is not effective.</a:t>
            </a:r>
          </a:p>
          <a:p>
            <a:r>
              <a:rPr lang="en-US" dirty="0"/>
              <a:t>This will encourage area’s to become self sufficient so that they do not have to deal will load shedding anymore.</a:t>
            </a:r>
          </a:p>
          <a:p>
            <a:endParaRPr lang="en-US" dirty="0"/>
          </a:p>
        </p:txBody>
      </p:sp>
    </p:spTree>
    <p:extLst>
      <p:ext uri="{BB962C8B-B14F-4D97-AF65-F5344CB8AC3E}">
        <p14:creationId xmlns:p14="http://schemas.microsoft.com/office/powerpoint/2010/main" val="1031356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3B6AE-AF24-4F19-A834-874CA3B45C8A}"/>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0F7ACC9D-F3CB-47A5-9F8E-3F1839F371A4}"/>
              </a:ext>
            </a:extLst>
          </p:cNvPr>
          <p:cNvSpPr>
            <a:spLocks noGrp="1"/>
          </p:cNvSpPr>
          <p:nvPr>
            <p:ph sz="quarter" idx="13"/>
          </p:nvPr>
        </p:nvSpPr>
        <p:spPr/>
        <p:txBody>
          <a:bodyPr/>
          <a:lstStyle/>
          <a:p>
            <a:r>
              <a:rPr lang="en-US" dirty="0"/>
              <a:t>A program that helps identify the areas of least power usage. Which requires less load shedding.</a:t>
            </a:r>
          </a:p>
          <a:p>
            <a:r>
              <a:rPr lang="en-US" dirty="0"/>
              <a:t>This can be achieved by applying traversals such as Dijkstra's algorithm.</a:t>
            </a:r>
          </a:p>
          <a:p>
            <a:r>
              <a:rPr lang="en-US" dirty="0"/>
              <a:t>The program must be simple and efficient so that any technician can understand it.</a:t>
            </a:r>
          </a:p>
          <a:p>
            <a:r>
              <a:rPr lang="en-US" dirty="0"/>
              <a:t>Can be achieved through a graph ADT and the UI will be done with javafx.</a:t>
            </a:r>
          </a:p>
          <a:p>
            <a:endParaRPr lang="en-US" dirty="0"/>
          </a:p>
        </p:txBody>
      </p:sp>
    </p:spTree>
    <p:extLst>
      <p:ext uri="{BB962C8B-B14F-4D97-AF65-F5344CB8AC3E}">
        <p14:creationId xmlns:p14="http://schemas.microsoft.com/office/powerpoint/2010/main" val="274175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305D-9D69-42F0-A572-CE9EB2076A59}"/>
              </a:ext>
            </a:extLst>
          </p:cNvPr>
          <p:cNvSpPr>
            <a:spLocks noGrp="1"/>
          </p:cNvSpPr>
          <p:nvPr>
            <p:ph type="title"/>
          </p:nvPr>
        </p:nvSpPr>
        <p:spPr/>
        <p:txBody>
          <a:bodyPr/>
          <a:lstStyle/>
          <a:p>
            <a:r>
              <a:rPr lang="en-US" dirty="0"/>
              <a:t>Vertices</a:t>
            </a:r>
          </a:p>
        </p:txBody>
      </p:sp>
      <p:sp>
        <p:nvSpPr>
          <p:cNvPr id="3" name="Content Placeholder 2">
            <a:extLst>
              <a:ext uri="{FF2B5EF4-FFF2-40B4-BE49-F238E27FC236}">
                <a16:creationId xmlns:a16="http://schemas.microsoft.com/office/drawing/2014/main" id="{D7381918-12DD-417C-A62F-253EE84F686C}"/>
              </a:ext>
            </a:extLst>
          </p:cNvPr>
          <p:cNvSpPr>
            <a:spLocks noGrp="1"/>
          </p:cNvSpPr>
          <p:nvPr>
            <p:ph sz="quarter" idx="13"/>
          </p:nvPr>
        </p:nvSpPr>
        <p:spPr/>
        <p:txBody>
          <a:bodyPr/>
          <a:lstStyle/>
          <a:p>
            <a:r>
              <a:rPr lang="en-US" dirty="0"/>
              <a:t>The vertices with be a combination of powerplant’s and Buildings</a:t>
            </a:r>
          </a:p>
          <a:p>
            <a:r>
              <a:rPr lang="en-US" dirty="0"/>
              <a:t>The weight will be power generated and used</a:t>
            </a:r>
          </a:p>
          <a:p>
            <a:pPr lvl="8"/>
            <a:r>
              <a:rPr lang="en-US" dirty="0"/>
              <a:t>You can add a vertex from file.</a:t>
            </a:r>
          </a:p>
          <a:p>
            <a:pPr lvl="8"/>
            <a:r>
              <a:rPr lang="en-US" dirty="0"/>
              <a:t>You can add a vertex by creating a building.</a:t>
            </a:r>
          </a:p>
          <a:p>
            <a:pPr lvl="8"/>
            <a:r>
              <a:rPr lang="en-US" dirty="0"/>
              <a:t>You can also add a vertex through the </a:t>
            </a:r>
            <a:r>
              <a:rPr lang="en-US" dirty="0" err="1"/>
              <a:t>viewPane</a:t>
            </a:r>
            <a:r>
              <a:rPr lang="en-US" dirty="0"/>
              <a:t>.</a:t>
            </a:r>
          </a:p>
          <a:p>
            <a:pPr lvl="8"/>
            <a:r>
              <a:rPr lang="en-US" dirty="0"/>
              <a:t>A building can either use power or generate power</a:t>
            </a:r>
          </a:p>
          <a:p>
            <a:pPr lvl="8"/>
            <a:r>
              <a:rPr lang="en-US" dirty="0"/>
              <a:t>A building to generate power is a solar building</a:t>
            </a:r>
          </a:p>
          <a:p>
            <a:pPr lvl="8"/>
            <a:r>
              <a:rPr lang="en-US" dirty="0"/>
              <a:t>A building that uses power is a standard building</a:t>
            </a:r>
          </a:p>
        </p:txBody>
      </p:sp>
      <p:pic>
        <p:nvPicPr>
          <p:cNvPr id="4" name="Picture 3">
            <a:extLst>
              <a:ext uri="{FF2B5EF4-FFF2-40B4-BE49-F238E27FC236}">
                <a16:creationId xmlns:a16="http://schemas.microsoft.com/office/drawing/2014/main" id="{4F0E6F0A-29FD-45E5-A02E-85073B25BE99}"/>
              </a:ext>
            </a:extLst>
          </p:cNvPr>
          <p:cNvPicPr>
            <a:picLocks noChangeAspect="1"/>
          </p:cNvPicPr>
          <p:nvPr/>
        </p:nvPicPr>
        <p:blipFill>
          <a:blip r:embed="rId2"/>
          <a:stretch>
            <a:fillRect/>
          </a:stretch>
        </p:blipFill>
        <p:spPr>
          <a:xfrm>
            <a:off x="1114425" y="3286924"/>
            <a:ext cx="3223261" cy="2380452"/>
          </a:xfrm>
          <a:prstGeom prst="rect">
            <a:avLst/>
          </a:prstGeom>
        </p:spPr>
      </p:pic>
    </p:spTree>
    <p:extLst>
      <p:ext uri="{BB962C8B-B14F-4D97-AF65-F5344CB8AC3E}">
        <p14:creationId xmlns:p14="http://schemas.microsoft.com/office/powerpoint/2010/main" val="2653195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7D4C-3EAE-4169-8598-47E971E51C66}"/>
              </a:ext>
            </a:extLst>
          </p:cNvPr>
          <p:cNvSpPr>
            <a:spLocks noGrp="1"/>
          </p:cNvSpPr>
          <p:nvPr>
            <p:ph type="title"/>
          </p:nvPr>
        </p:nvSpPr>
        <p:spPr/>
        <p:txBody>
          <a:bodyPr/>
          <a:lstStyle/>
          <a:p>
            <a:r>
              <a:rPr lang="en-US" dirty="0"/>
              <a:t>Vertices images</a:t>
            </a:r>
          </a:p>
        </p:txBody>
      </p:sp>
      <p:pic>
        <p:nvPicPr>
          <p:cNvPr id="4" name="Content Placeholder 3">
            <a:extLst>
              <a:ext uri="{FF2B5EF4-FFF2-40B4-BE49-F238E27FC236}">
                <a16:creationId xmlns:a16="http://schemas.microsoft.com/office/drawing/2014/main" id="{92606DDD-E7C8-40DB-A3A7-4293F517DA2B}"/>
              </a:ext>
            </a:extLst>
          </p:cNvPr>
          <p:cNvPicPr>
            <a:picLocks noGrp="1" noChangeAspect="1"/>
          </p:cNvPicPr>
          <p:nvPr>
            <p:ph sz="quarter" idx="13"/>
          </p:nvPr>
        </p:nvPicPr>
        <p:blipFill>
          <a:blip r:embed="rId2"/>
          <a:stretch>
            <a:fillRect/>
          </a:stretch>
        </p:blipFill>
        <p:spPr>
          <a:xfrm>
            <a:off x="1272447" y="1706731"/>
            <a:ext cx="2141406" cy="1722269"/>
          </a:xfrm>
          <a:prstGeom prst="rect">
            <a:avLst/>
          </a:prstGeom>
        </p:spPr>
      </p:pic>
      <p:pic>
        <p:nvPicPr>
          <p:cNvPr id="5" name="Picture 4">
            <a:extLst>
              <a:ext uri="{FF2B5EF4-FFF2-40B4-BE49-F238E27FC236}">
                <a16:creationId xmlns:a16="http://schemas.microsoft.com/office/drawing/2014/main" id="{2E00CDEE-8A9A-47A8-AC27-BC99E30DFBB1}"/>
              </a:ext>
            </a:extLst>
          </p:cNvPr>
          <p:cNvPicPr>
            <a:picLocks noChangeAspect="1"/>
          </p:cNvPicPr>
          <p:nvPr/>
        </p:nvPicPr>
        <p:blipFill>
          <a:blip r:embed="rId3"/>
          <a:stretch>
            <a:fillRect/>
          </a:stretch>
        </p:blipFill>
        <p:spPr>
          <a:xfrm>
            <a:off x="3826089" y="1737213"/>
            <a:ext cx="3116850" cy="3383573"/>
          </a:xfrm>
          <a:prstGeom prst="rect">
            <a:avLst/>
          </a:prstGeom>
        </p:spPr>
      </p:pic>
      <p:pic>
        <p:nvPicPr>
          <p:cNvPr id="6" name="Picture 5">
            <a:extLst>
              <a:ext uri="{FF2B5EF4-FFF2-40B4-BE49-F238E27FC236}">
                <a16:creationId xmlns:a16="http://schemas.microsoft.com/office/drawing/2014/main" id="{D454F52C-56ED-4CF3-A416-FB57DCA45757}"/>
              </a:ext>
            </a:extLst>
          </p:cNvPr>
          <p:cNvPicPr>
            <a:picLocks noChangeAspect="1"/>
          </p:cNvPicPr>
          <p:nvPr/>
        </p:nvPicPr>
        <p:blipFill>
          <a:blip r:embed="rId4"/>
          <a:stretch>
            <a:fillRect/>
          </a:stretch>
        </p:blipFill>
        <p:spPr>
          <a:xfrm>
            <a:off x="7658903" y="1737213"/>
            <a:ext cx="3825441" cy="4032731"/>
          </a:xfrm>
          <a:prstGeom prst="rect">
            <a:avLst/>
          </a:prstGeom>
        </p:spPr>
      </p:pic>
      <p:sp>
        <p:nvSpPr>
          <p:cNvPr id="7" name="TextBox 6">
            <a:extLst>
              <a:ext uri="{FF2B5EF4-FFF2-40B4-BE49-F238E27FC236}">
                <a16:creationId xmlns:a16="http://schemas.microsoft.com/office/drawing/2014/main" id="{9F5C4A57-DE91-436E-9A70-E91160343CF1}"/>
              </a:ext>
            </a:extLst>
          </p:cNvPr>
          <p:cNvSpPr txBox="1"/>
          <p:nvPr/>
        </p:nvSpPr>
        <p:spPr>
          <a:xfrm>
            <a:off x="4000500" y="5314950"/>
            <a:ext cx="1010213" cy="369332"/>
          </a:xfrm>
          <a:prstGeom prst="rect">
            <a:avLst/>
          </a:prstGeom>
          <a:noFill/>
        </p:spPr>
        <p:txBody>
          <a:bodyPr wrap="none" rtlCol="0">
            <a:spAutoFit/>
          </a:bodyPr>
          <a:lstStyle/>
          <a:p>
            <a:r>
              <a:rPr lang="en-US" dirty="0"/>
              <a:t>Option 1</a:t>
            </a:r>
          </a:p>
        </p:txBody>
      </p:sp>
      <p:sp>
        <p:nvSpPr>
          <p:cNvPr id="9" name="TextBox 8">
            <a:extLst>
              <a:ext uri="{FF2B5EF4-FFF2-40B4-BE49-F238E27FC236}">
                <a16:creationId xmlns:a16="http://schemas.microsoft.com/office/drawing/2014/main" id="{35BCBB3A-4EA0-44A6-A1F6-DC04549756A6}"/>
              </a:ext>
            </a:extLst>
          </p:cNvPr>
          <p:cNvSpPr txBox="1"/>
          <p:nvPr/>
        </p:nvSpPr>
        <p:spPr>
          <a:xfrm>
            <a:off x="9258300" y="5943600"/>
            <a:ext cx="1010213" cy="369332"/>
          </a:xfrm>
          <a:prstGeom prst="rect">
            <a:avLst/>
          </a:prstGeom>
          <a:noFill/>
        </p:spPr>
        <p:txBody>
          <a:bodyPr wrap="none" rtlCol="0">
            <a:spAutoFit/>
          </a:bodyPr>
          <a:lstStyle/>
          <a:p>
            <a:r>
              <a:rPr lang="en-US" dirty="0"/>
              <a:t>Option 2</a:t>
            </a:r>
          </a:p>
        </p:txBody>
      </p:sp>
    </p:spTree>
    <p:extLst>
      <p:ext uri="{BB962C8B-B14F-4D97-AF65-F5344CB8AC3E}">
        <p14:creationId xmlns:p14="http://schemas.microsoft.com/office/powerpoint/2010/main" val="3571528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E405-D64D-424F-8961-83FFD5D5CCB2}"/>
              </a:ext>
            </a:extLst>
          </p:cNvPr>
          <p:cNvSpPr>
            <a:spLocks noGrp="1"/>
          </p:cNvSpPr>
          <p:nvPr>
            <p:ph type="title"/>
          </p:nvPr>
        </p:nvSpPr>
        <p:spPr/>
        <p:txBody>
          <a:bodyPr/>
          <a:lstStyle/>
          <a:p>
            <a:r>
              <a:rPr lang="en-US" dirty="0"/>
              <a:t>Vertices added through </a:t>
            </a:r>
            <a:r>
              <a:rPr lang="en-US" dirty="0" err="1"/>
              <a:t>viewpane</a:t>
            </a:r>
            <a:endParaRPr lang="en-US" dirty="0"/>
          </a:p>
        </p:txBody>
      </p:sp>
      <p:sp>
        <p:nvSpPr>
          <p:cNvPr id="5" name="Content Placeholder 4">
            <a:extLst>
              <a:ext uri="{FF2B5EF4-FFF2-40B4-BE49-F238E27FC236}">
                <a16:creationId xmlns:a16="http://schemas.microsoft.com/office/drawing/2014/main" id="{A0FDBB73-F1F4-4CD6-9805-7F769F6FD7BD}"/>
              </a:ext>
            </a:extLst>
          </p:cNvPr>
          <p:cNvSpPr>
            <a:spLocks noGrp="1"/>
          </p:cNvSpPr>
          <p:nvPr>
            <p:ph sz="quarter" idx="13"/>
          </p:nvPr>
        </p:nvSpPr>
        <p:spPr/>
        <p:txBody>
          <a:bodyPr/>
          <a:lstStyle/>
          <a:p>
            <a:r>
              <a:rPr lang="en-US" dirty="0"/>
              <a:t>Automatically detects location </a:t>
            </a:r>
          </a:p>
          <a:p>
            <a:r>
              <a:rPr lang="en-US" dirty="0"/>
              <a:t>Right click on vertex to view info</a:t>
            </a:r>
          </a:p>
          <a:p>
            <a:endParaRPr lang="en-US" dirty="0"/>
          </a:p>
        </p:txBody>
      </p:sp>
      <p:pic>
        <p:nvPicPr>
          <p:cNvPr id="6" name="Content Placeholder 3">
            <a:extLst>
              <a:ext uri="{FF2B5EF4-FFF2-40B4-BE49-F238E27FC236}">
                <a16:creationId xmlns:a16="http://schemas.microsoft.com/office/drawing/2014/main" id="{EAE12777-100C-4368-8ECD-75551F2AE2DD}"/>
              </a:ext>
            </a:extLst>
          </p:cNvPr>
          <p:cNvPicPr>
            <a:picLocks noChangeAspect="1"/>
          </p:cNvPicPr>
          <p:nvPr/>
        </p:nvPicPr>
        <p:blipFill>
          <a:blip r:embed="rId2"/>
          <a:stretch>
            <a:fillRect/>
          </a:stretch>
        </p:blipFill>
        <p:spPr>
          <a:xfrm>
            <a:off x="6760443" y="2502826"/>
            <a:ext cx="3703641" cy="1013548"/>
          </a:xfrm>
          <a:prstGeom prst="rect">
            <a:avLst/>
          </a:prstGeom>
        </p:spPr>
      </p:pic>
      <p:pic>
        <p:nvPicPr>
          <p:cNvPr id="7" name="Picture 6">
            <a:extLst>
              <a:ext uri="{FF2B5EF4-FFF2-40B4-BE49-F238E27FC236}">
                <a16:creationId xmlns:a16="http://schemas.microsoft.com/office/drawing/2014/main" id="{2917D075-53EB-4E2D-8900-DC615681E16D}"/>
              </a:ext>
            </a:extLst>
          </p:cNvPr>
          <p:cNvPicPr>
            <a:picLocks noChangeAspect="1"/>
          </p:cNvPicPr>
          <p:nvPr/>
        </p:nvPicPr>
        <p:blipFill>
          <a:blip r:embed="rId3"/>
          <a:stretch>
            <a:fillRect/>
          </a:stretch>
        </p:blipFill>
        <p:spPr>
          <a:xfrm>
            <a:off x="913774" y="3383024"/>
            <a:ext cx="1402202" cy="929721"/>
          </a:xfrm>
          <a:prstGeom prst="rect">
            <a:avLst/>
          </a:prstGeom>
        </p:spPr>
      </p:pic>
      <p:pic>
        <p:nvPicPr>
          <p:cNvPr id="8" name="Picture 7">
            <a:extLst>
              <a:ext uri="{FF2B5EF4-FFF2-40B4-BE49-F238E27FC236}">
                <a16:creationId xmlns:a16="http://schemas.microsoft.com/office/drawing/2014/main" id="{8212A93D-B60A-4C29-8707-58F47D5F0A38}"/>
              </a:ext>
            </a:extLst>
          </p:cNvPr>
          <p:cNvPicPr>
            <a:picLocks noChangeAspect="1"/>
          </p:cNvPicPr>
          <p:nvPr/>
        </p:nvPicPr>
        <p:blipFill>
          <a:blip r:embed="rId4"/>
          <a:stretch>
            <a:fillRect/>
          </a:stretch>
        </p:blipFill>
        <p:spPr>
          <a:xfrm>
            <a:off x="2626870" y="3429000"/>
            <a:ext cx="2880610" cy="1981372"/>
          </a:xfrm>
          <a:prstGeom prst="rect">
            <a:avLst/>
          </a:prstGeom>
        </p:spPr>
      </p:pic>
    </p:spTree>
    <p:extLst>
      <p:ext uri="{BB962C8B-B14F-4D97-AF65-F5344CB8AC3E}">
        <p14:creationId xmlns:p14="http://schemas.microsoft.com/office/powerpoint/2010/main" val="217608364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7</TotalTime>
  <Words>580</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Droplet</vt:lpstr>
      <vt:lpstr>Rationing load Shedding</vt:lpstr>
      <vt:lpstr>OUTLINE</vt:lpstr>
      <vt:lpstr>Introduction</vt:lpstr>
      <vt:lpstr>Problem</vt:lpstr>
      <vt:lpstr>Goal</vt:lpstr>
      <vt:lpstr>solution</vt:lpstr>
      <vt:lpstr>Vertices</vt:lpstr>
      <vt:lpstr>Vertices images</vt:lpstr>
      <vt:lpstr>Vertices added through viewpane</vt:lpstr>
      <vt:lpstr>edge’s</vt:lpstr>
      <vt:lpstr>Edge’s through view pane</vt:lpstr>
      <vt:lpstr>Traversal</vt:lpstr>
      <vt:lpstr>Traversal implementation</vt:lpstr>
      <vt:lpstr>Implementation</vt:lpstr>
      <vt:lpstr>Implementation continued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Rationing load Shedding</dc:title>
  <dc:creator>Justin Mc Gowan</dc:creator>
  <cp:lastModifiedBy>Justin Mc Gowan</cp:lastModifiedBy>
  <cp:revision>1</cp:revision>
  <dcterms:created xsi:type="dcterms:W3CDTF">2020-05-11T15:23:24Z</dcterms:created>
  <dcterms:modified xsi:type="dcterms:W3CDTF">2020-05-11T16:14:04Z</dcterms:modified>
</cp:coreProperties>
</file>