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80625" cy="7559675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2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DejaVu Sans" pitchFamily="18"/>
              <a:ea typeface="文泉驿微米黑" pitchFamily="2"/>
              <a:cs typeface="Noto Sans Devanagari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DejaVu Sans" pitchFamily="18"/>
              <a:ea typeface="文泉驿微米黑" pitchFamily="2"/>
              <a:cs typeface="Noto Sans Devanagari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DejaVu Sans" pitchFamily="18"/>
              <a:ea typeface="文泉驿微米黑" pitchFamily="2"/>
              <a:cs typeface="Noto Sans Devanagari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C0E143-7635-4059-8044-8BC90C57A1A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DejaVu Sans" pitchFamily="18"/>
              <a:ea typeface="文泉驿微米黑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2598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fld id="{22783279-A941-451E-B74D-68C64A42F0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DejaVu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87283-901A-4DFF-BBB3-AB0126D1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590DA9-8602-44AB-888A-C34BF77E30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1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EB910-B2E2-43BE-B542-A1D92D997E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191E6-0C43-4CC2-B110-39778B64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53CD4-37A2-41F8-AC62-BCC51612D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821A5-AB74-41C3-8A55-1B4A6B87A8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009F0B-D8D5-4C08-9564-A928D4E559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C884C0-289D-48B5-8819-9F0DD01561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0A14C-2A15-41E3-891D-41E414F3F8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16189-2BCB-4EDD-B11D-39F8646CC3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C110D9-86EA-45C0-AFFC-93C52AB5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DejaVu Serif" pitchFamily="18"/>
                <a:ea typeface="文泉驿微米黑" pitchFamily="2"/>
                <a:cs typeface="文泉驿微米黑" pitchFamily="2"/>
              </a:defRPr>
            </a:lvl1pPr>
          </a:lstStyle>
          <a:p>
            <a:pPr lvl="0"/>
            <a:fld id="{ADD3A750-F776-45AC-878C-F1DA269C385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zh-C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DejaVu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zh-C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DejaVu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以往的算法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根据元素的相似性将元素分类</a:t>
            </a:r>
          </a:p>
          <a:p>
            <a:pPr lvl="0"/>
            <a:r>
              <a:rPr lang="zh-CN" altLang="en-US"/>
              <a:t>目标函数</a:t>
            </a:r>
            <a:r>
              <a:rPr lang="en-US" altLang="zh-CN"/>
              <a:t>:</a:t>
            </a:r>
          </a:p>
          <a:p>
            <a:pPr lvl="1" hangingPunct="0"/>
            <a:r>
              <a:rPr lang="zh-CN" altLang="en-US"/>
              <a:t>与一组假定的聚类中心的距离之和</a:t>
            </a:r>
          </a:p>
          <a:p>
            <a:pPr lvl="0"/>
            <a:r>
              <a:rPr lang="zh-CN" altLang="en-US"/>
              <a:t>缺陷：</a:t>
            </a:r>
          </a:p>
          <a:p>
            <a:pPr lvl="1" hangingPunct="0"/>
            <a:r>
              <a:rPr lang="zh-CN" altLang="en-US"/>
              <a:t>数据点始终分配给最近的中心－－</a:t>
            </a:r>
            <a:r>
              <a:rPr lang="en-US" altLang="zh-CN"/>
              <a:t>&gt;</a:t>
            </a:r>
            <a:r>
              <a:rPr lang="zh-CN" altLang="en-US"/>
              <a:t>无法检测到非球形簇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432000" y="3024000"/>
            <a:ext cx="9071640" cy="1254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3" hangingPunct="0">
              <a:buNone/>
            </a:pPr>
            <a:r>
              <a:rPr lang="zh-CN" altLang="en-US" sz="6600"/>
              <a:t>具体的算法描述</a:t>
            </a:r>
          </a:p>
          <a:p>
            <a:pPr lvl="3" hangingPunct="0">
              <a:buNone/>
            </a:pPr>
            <a:endParaRPr 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算法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/>
              <a:t>一</a:t>
            </a:r>
          </a:p>
          <a:p>
            <a:pPr lvl="0">
              <a:buNone/>
            </a:pPr>
            <a:r>
              <a:rPr lang="zh-CN" altLang="en-US"/>
              <a:t>对于每个数据点</a:t>
            </a:r>
            <a:r>
              <a:rPr lang="en-US" altLang="zh-CN"/>
              <a:t>i,</a:t>
            </a:r>
            <a:r>
              <a:rPr lang="zh-CN" altLang="en-US"/>
              <a:t>计算两个量：</a:t>
            </a:r>
          </a:p>
          <a:p>
            <a:pPr lvl="0">
              <a:buNone/>
            </a:pPr>
            <a:r>
              <a:rPr lang="zh-CN" altLang="en-US"/>
              <a:t>１．局部密度</a:t>
            </a:r>
          </a:p>
          <a:p>
            <a:pPr lvl="0">
              <a:buNone/>
            </a:pPr>
            <a:r>
              <a:rPr lang="zh-CN" altLang="en-US"/>
              <a:t>２．距密度较高点的距离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二　找聚类中心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聚类中心：局部密度最大、距密度较高点的距离较远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具有相对较高的距密度较高点的距离和较低的局部密度点是异常值（噪声）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82440"/>
            <a:ext cx="9071640" cy="33735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三　聚类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在找到聚类中心之后</a:t>
            </a:r>
          </a:p>
          <a:p>
            <a:pPr lvl="1" hangingPunct="0"/>
            <a:r>
              <a:rPr lang="zh-CN" altLang="en-US"/>
              <a:t>每个剩余点将被分配到与其最近邻居密度相同的同一个聚类</a:t>
            </a:r>
          </a:p>
          <a:p>
            <a:pPr lvl="0"/>
            <a:r>
              <a:rPr lang="zh-CN" altLang="en-US"/>
              <a:t>优点：与其他聚类算法（其中目标函数被迭代地优化）相比，聚类分配在单个步骤中执行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边界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１．为每个簇找到一个边界区域</a:t>
            </a:r>
          </a:p>
          <a:p>
            <a:pPr lvl="0"/>
            <a:r>
              <a:rPr lang="zh-CN" altLang="en-US"/>
              <a:t>２．为每个簇找出其边界区域内密度最高的点（用</a:t>
            </a:r>
            <a:r>
              <a:rPr lang="en-US" altLang="zh-CN"/>
              <a:t>rb</a:t>
            </a:r>
            <a:r>
              <a:rPr lang="zh-CN" altLang="en-US"/>
              <a:t>来表示它的密度）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密度高于</a:t>
            </a:r>
            <a:r>
              <a:rPr lang="en-US" altLang="zh-CN"/>
              <a:t>rb</a:t>
            </a:r>
            <a:r>
              <a:rPr lang="zh-CN" altLang="en-US"/>
              <a:t>的簇点认为是簇核心的一部分（鲁棒分配）</a:t>
            </a:r>
          </a:p>
          <a:p>
            <a:pPr lvl="0"/>
            <a:r>
              <a:rPr lang="zh-CN" altLang="en-US"/>
              <a:t>其他视为群晕的一部分（噪音）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432000" y="2769839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 sz="5400"/>
              <a:t>实验论证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720000" y="2232000"/>
            <a:ext cx="9071640" cy="2118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             </a:t>
            </a:r>
            <a:r>
              <a:rPr lang="zh-CN" altLang="en-US"/>
              <a:t>以图</a:t>
            </a:r>
            <a:r>
              <a:rPr lang="en-US" altLang="zh-CN"/>
              <a:t>2A</a:t>
            </a:r>
            <a:r>
              <a:rPr lang="zh-CN" altLang="en-US"/>
              <a:t>中的分布画出</a:t>
            </a:r>
          </a:p>
          <a:p>
            <a:pPr lvl="0">
              <a:buNone/>
            </a:pPr>
            <a:r>
              <a:rPr lang="en-US"/>
              <a:t>             </a:t>
            </a:r>
            <a:r>
              <a:rPr lang="zh-CN" altLang="en-US"/>
              <a:t>Ｂ</a:t>
            </a:r>
            <a:r>
              <a:rPr lang="en-US" altLang="zh-CN"/>
              <a:t>4000</a:t>
            </a:r>
            <a:r>
              <a:rPr lang="zh-CN" altLang="en-US"/>
              <a:t>点　决策图Ｄ</a:t>
            </a:r>
          </a:p>
          <a:p>
            <a:pPr lvl="0">
              <a:buNone/>
            </a:pPr>
            <a:r>
              <a:rPr lang="en-US"/>
              <a:t>             </a:t>
            </a:r>
            <a:r>
              <a:rPr lang="zh-CN" altLang="en-US"/>
              <a:t>Ｃ</a:t>
            </a:r>
            <a:r>
              <a:rPr lang="en-US" altLang="zh-CN"/>
              <a:t>1000</a:t>
            </a:r>
            <a:r>
              <a:rPr lang="zh-CN" altLang="en-US"/>
              <a:t>点　决策图Ｅ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080" y="686880"/>
            <a:ext cx="8521920" cy="55051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130356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实验表明：</a:t>
            </a:r>
          </a:p>
          <a:p>
            <a:pPr lvl="0"/>
            <a:r>
              <a:rPr lang="zh-CN" altLang="en-US"/>
              <a:t>１</a:t>
            </a:r>
            <a:r>
              <a:rPr lang="en-US" altLang="zh-CN"/>
              <a:t>.</a:t>
            </a:r>
            <a:r>
              <a:rPr lang="zh-CN" altLang="en-US"/>
              <a:t>算法可以捕捉概率峰值的位置和形状，甚至包含差异巨大的密度（图</a:t>
            </a:r>
            <a:r>
              <a:rPr lang="en-US" altLang="zh-CN"/>
              <a:t>2C</a:t>
            </a:r>
            <a:r>
              <a:rPr lang="zh-CN" altLang="en-US"/>
              <a:t>中的蓝色和浅绿色点）和非球形峰值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２</a:t>
            </a:r>
            <a:r>
              <a:rPr lang="en-US" altLang="zh-CN"/>
              <a:t>.</a:t>
            </a:r>
            <a:r>
              <a:rPr lang="zh-CN" altLang="en-US"/>
              <a:t>分配给晕圈的点（噪音）不会被分配给簇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76360" y="2304000"/>
            <a:ext cx="9071640" cy="20840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 algn="just">
              <a:buNone/>
            </a:pPr>
            <a:r>
              <a:rPr lang="zh-CN" altLang="en-US"/>
              <a:t>　　　　　　</a:t>
            </a:r>
          </a:p>
          <a:p>
            <a:pPr lvl="7" algn="just" hangingPunct="0">
              <a:buNone/>
            </a:pPr>
            <a:r>
              <a:rPr lang="zh-CN" altLang="en-US" sz="8000"/>
              <a:t>改进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en-US"/>
              <a:t>3.鲁棒性:对于包含1000个点的小样本，错误分类的百分比仍然远远低于1%     </a:t>
            </a:r>
            <a:r>
              <a:rPr lang="zh-CN" altLang="en-US"/>
              <a:t>图</a:t>
            </a:r>
            <a:r>
              <a:rPr lang="en-US" altLang="zh-CN"/>
              <a:t>F</a:t>
            </a:r>
          </a:p>
          <a:p>
            <a:pPr lvl="0"/>
            <a:endParaRPr lang="en-US"/>
          </a:p>
          <a:p>
            <a:pPr lvl="0"/>
            <a:r>
              <a:rPr lang="en-US"/>
              <a:t>4.选择不同的dc，聚类效果相互一致</a:t>
            </a:r>
          </a:p>
          <a:p>
            <a:pPr lvl="1" hangingPunct="0"/>
            <a:r>
              <a:rPr lang="zh-CN" altLang="en-US"/>
              <a:t>可以根据经验，选择</a:t>
            </a:r>
            <a:r>
              <a:rPr lang="en-US"/>
              <a:t>dc</a:t>
            </a:r>
            <a:r>
              <a:rPr lang="zh-CN" altLang="en-US"/>
              <a:t>，邻居的平均数量大约是数据集中的总点数的</a:t>
            </a:r>
            <a:r>
              <a:rPr lang="en-US"/>
              <a:t>1%到2%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/>
              <a:t>不足：</a:t>
            </a:r>
          </a:p>
          <a:p>
            <a:pPr lvl="0"/>
            <a:r>
              <a:rPr lang="zh-CN" altLang="en-US"/>
              <a:t>对于由少量点组成的数据集</a:t>
            </a:r>
          </a:p>
          <a:p>
            <a:pPr lvl="0"/>
            <a:r>
              <a:rPr lang="en-US"/>
              <a:t>ri可能会受到大量统计错误的影响。</a:t>
            </a:r>
          </a:p>
          <a:p>
            <a:pPr lvl="0"/>
            <a:r>
              <a:rPr lang="zh-CN" altLang="en-US"/>
              <a:t>此时，用更精确的方法估计密度可能有用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0000" y="291384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对比实验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720000" y="2921039"/>
            <a:ext cx="9071640" cy="1542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/>
              <a:t>为了计算少数点情况下的密度，</a:t>
            </a:r>
          </a:p>
          <a:p>
            <a:pPr lvl="0">
              <a:buNone/>
            </a:pPr>
            <a:r>
              <a:rPr lang="zh-CN" altLang="en-US"/>
              <a:t>实验采用了（</a:t>
            </a:r>
            <a:r>
              <a:rPr lang="en-US" altLang="zh-CN"/>
              <a:t>11</a:t>
            </a:r>
            <a:r>
              <a:rPr lang="zh-CN" altLang="en-US"/>
              <a:t>）中描述的指数核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503999"/>
            <a:ext cx="8784000" cy="657791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A</a:t>
            </a:r>
          </a:p>
          <a:p>
            <a:pPr lvl="0"/>
            <a:r>
              <a:rPr lang="zh-CN" altLang="en-US"/>
              <a:t>数据集：应用（</a:t>
            </a:r>
            <a:r>
              <a:rPr lang="en-US" altLang="zh-CN"/>
              <a:t>12</a:t>
            </a:r>
            <a:r>
              <a:rPr lang="zh-CN" altLang="en-US"/>
              <a:t>）数据集</a:t>
            </a:r>
          </a:p>
          <a:p>
            <a:pPr lvl="0"/>
            <a:r>
              <a:rPr lang="zh-CN" altLang="en-US"/>
              <a:t>本算法：获得的结果与原始文章的结果相当</a:t>
            </a:r>
          </a:p>
          <a:p>
            <a:pPr lvl="0"/>
            <a:r>
              <a:rPr lang="zh-CN" altLang="en-US"/>
              <a:t>其他常用算法：失败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B</a:t>
            </a:r>
          </a:p>
          <a:p>
            <a:pPr lvl="0"/>
            <a:r>
              <a:rPr lang="zh-CN" altLang="en-US"/>
              <a:t>数据集：从（</a:t>
            </a:r>
            <a:r>
              <a:rPr lang="en-US" altLang="zh-CN"/>
              <a:t>13</a:t>
            </a:r>
            <a:r>
              <a:rPr lang="zh-CN" altLang="en-US"/>
              <a:t>）中取数据分布中具有高重叠的</a:t>
            </a:r>
            <a:r>
              <a:rPr lang="en-US" altLang="zh-CN"/>
              <a:t>15</a:t>
            </a:r>
            <a:r>
              <a:rPr lang="zh-CN" altLang="en-US"/>
              <a:t>个簇</a:t>
            </a:r>
          </a:p>
          <a:p>
            <a:pPr lvl="0"/>
            <a:r>
              <a:rPr lang="zh-CN" altLang="en-US"/>
              <a:t>本算法：成功地确定了数据集的簇结构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C</a:t>
            </a:r>
          </a:p>
          <a:p>
            <a:pPr lvl="0"/>
            <a:r>
              <a:rPr lang="zh-CN" altLang="en-US"/>
              <a:t>火焰方法</a:t>
            </a:r>
            <a:r>
              <a:rPr lang="en-US" altLang="zh-CN"/>
              <a:t>(</a:t>
            </a:r>
            <a:r>
              <a:rPr lang="zh-CN" altLang="en-US"/>
              <a:t>由局部近似的隶属度的模糊聚类</a:t>
            </a:r>
            <a:r>
              <a:rPr lang="en-US" altLang="zh-CN"/>
              <a:t>)</a:t>
            </a:r>
            <a:r>
              <a:rPr lang="zh-CN" altLang="en-US"/>
              <a:t>的测试用例</a:t>
            </a:r>
            <a:r>
              <a:rPr lang="en-US" altLang="zh-CN"/>
              <a:t>(14)</a:t>
            </a:r>
          </a:p>
          <a:p>
            <a:pPr lvl="0"/>
            <a:r>
              <a:rPr lang="zh-CN" altLang="en-US"/>
              <a:t>其结果与原始方法相当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D</a:t>
            </a:r>
          </a:p>
          <a:p>
            <a:pPr lvl="0"/>
            <a:r>
              <a:rPr lang="zh-CN" altLang="en-US"/>
              <a:t>在基于路径的谱聚类（</a:t>
            </a:r>
            <a:r>
              <a:rPr lang="en-US" altLang="zh-CN"/>
              <a:t>15</a:t>
            </a:r>
            <a:r>
              <a:rPr lang="zh-CN" altLang="en-US"/>
              <a:t>）的性能而引入的数据集中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能正确地找到三个聚类，而不需要生成连接图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4359" y="130356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zh-CN" altLang="en-US"/>
              <a:t>图</a:t>
            </a:r>
            <a:r>
              <a:rPr lang="en-US" altLang="zh-CN"/>
              <a:t>S3</a:t>
            </a:r>
            <a:r>
              <a:rPr lang="zh-CN" altLang="en-US"/>
              <a:t>和</a:t>
            </a:r>
            <a:r>
              <a:rPr lang="en-US" altLang="zh-CN"/>
              <a:t>S4</a:t>
            </a:r>
          </a:p>
          <a:p>
            <a:pPr lvl="0"/>
            <a:r>
              <a:rPr lang="zh-CN" altLang="en-US"/>
              <a:t>基于同样的数据集，用</a:t>
            </a:r>
            <a:r>
              <a:rPr lang="en-US" altLang="zh-CN"/>
              <a:t>K-means(2)</a:t>
            </a:r>
            <a:r>
              <a:rPr lang="zh-CN" altLang="en-US"/>
              <a:t>所获得的聚类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即使</a:t>
            </a:r>
            <a:r>
              <a:rPr lang="en-US" altLang="zh-CN"/>
              <a:t>K-means</a:t>
            </a:r>
            <a:r>
              <a:rPr lang="zh-CN" altLang="en-US"/>
              <a:t>值使用正确的</a:t>
            </a:r>
            <a:r>
              <a:rPr lang="en-US" altLang="zh-CN"/>
              <a:t>K</a:t>
            </a:r>
            <a:r>
              <a:rPr lang="zh-CN" altLang="en-US"/>
              <a:t>值进行优化</a:t>
            </a:r>
          </a:p>
          <a:p>
            <a:pPr lvl="0"/>
            <a:r>
              <a:rPr lang="zh-CN" altLang="en-US"/>
              <a:t>在大多数情况下，聚类效果不符合直观的视觉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现有的改进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基于分布的算法，</a:t>
            </a:r>
          </a:p>
          <a:p>
            <a:pPr lvl="1" hangingPunct="0"/>
            <a:r>
              <a:rPr lang="zh-CN" altLang="en-US"/>
              <a:t>将数据点实现，作为预定义概率分布函数的混合</a:t>
            </a:r>
          </a:p>
          <a:p>
            <a:pPr lvl="0"/>
            <a:r>
              <a:rPr lang="zh-CN" altLang="en-US"/>
              <a:t>缺点：</a:t>
            </a:r>
          </a:p>
          <a:p>
            <a:pPr lvl="1" hangingPunct="0"/>
            <a:r>
              <a:rPr lang="zh-CN" altLang="en-US"/>
              <a:t>这种方法的准确性取决于试验概率代表数据的能力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143768" y="1475581"/>
            <a:ext cx="9577064" cy="331236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 sz="5400" dirty="0"/>
              <a:t>　　　　　</a:t>
            </a:r>
            <a:r>
              <a:rPr lang="zh-CN" altLang="en-US" sz="6600" dirty="0" smtClean="0"/>
              <a:t>性能</a:t>
            </a:r>
            <a:r>
              <a:rPr lang="zh-CN" altLang="en-US" sz="6600" dirty="0"/>
              <a:t>论证</a:t>
            </a:r>
          </a:p>
          <a:p>
            <a:pPr lvl="0">
              <a:buNone/>
            </a:pPr>
            <a:r>
              <a:rPr lang="zh-CN" altLang="en-US" sz="5400" dirty="0"/>
              <a:t>不受嵌入数据点的空间的</a:t>
            </a:r>
            <a:r>
              <a:rPr lang="zh-CN" altLang="en-US" sz="5400" dirty="0" smtClean="0"/>
              <a:t>固有维</a:t>
            </a:r>
            <a:r>
              <a:rPr lang="zh-CN" altLang="en-US" sz="5400" dirty="0"/>
              <a:t>度的影响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算法只需要测量所有成对数据点之间的距离</a:t>
            </a:r>
          </a:p>
          <a:p>
            <a:pPr lvl="0"/>
            <a:r>
              <a:rPr lang="zh-CN" altLang="en-US"/>
              <a:t>而不需要参数化概率分布或多维密度函数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性能不受嵌入数据点的空间的固有维度的影响</a:t>
            </a:r>
          </a:p>
          <a:p>
            <a:pPr lvl="0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720" y="3645719"/>
            <a:ext cx="180720" cy="3574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DejaVu Sans" pitchFamily="18"/>
              <a:ea typeface="文泉驿微米黑" pitchFamily="2"/>
              <a:cs typeface="Noto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实验论证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在一个包含</a:t>
            </a:r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256</a:t>
            </a:r>
            <a:r>
              <a:rPr lang="zh-CN" altLang="en-US"/>
              <a:t>维簇的测试用例中</a:t>
            </a:r>
          </a:p>
          <a:p>
            <a:pPr lvl="0"/>
            <a:r>
              <a:rPr lang="zh-CN" altLang="en-US"/>
              <a:t>算法找到了簇的数目并正确分配了这些点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在三种类型小麦种子的七个</a:t>
            </a:r>
            <a:r>
              <a:rPr lang="en-US" altLang="zh-CN"/>
              <a:t>x</a:t>
            </a:r>
            <a:r>
              <a:rPr lang="zh-CN" altLang="en-US"/>
              <a:t>射线特征的</a:t>
            </a:r>
            <a:r>
              <a:rPr lang="en-US" altLang="zh-CN"/>
              <a:t>210</a:t>
            </a:r>
            <a:r>
              <a:rPr lang="zh-CN" altLang="en-US"/>
              <a:t>个测量值的数据集中</a:t>
            </a:r>
          </a:p>
          <a:p>
            <a:pPr lvl="0"/>
            <a:r>
              <a:rPr lang="zh-CN" altLang="en-US"/>
              <a:t>算法正确地预测了三种类型的小麦</a:t>
            </a:r>
          </a:p>
          <a:p>
            <a:pPr lvl="0"/>
            <a:r>
              <a:rPr lang="zh-CN" altLang="en-US"/>
              <a:t>并正确地将</a:t>
            </a:r>
            <a:r>
              <a:rPr lang="en-US" altLang="zh-CN"/>
              <a:t>97%</a:t>
            </a:r>
            <a:r>
              <a:rPr lang="zh-CN" altLang="en-US"/>
              <a:t>的点分配给聚类中心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576000" y="3096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Olivetti Face聚类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对密度的可靠估计变得困难</a:t>
            </a:r>
          </a:p>
          <a:p>
            <a:pPr lvl="0"/>
            <a:r>
              <a:rPr lang="zh-CN" altLang="en-US"/>
              <a:t>密度估计器受到较大的统计误差影响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由于：“理想”数量的聚类与数据集中的元素数量相当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解决措施：使聚类标准更严格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只有当图像的距离小于</a:t>
            </a:r>
            <a:r>
              <a:rPr lang="en-US" altLang="zh-CN"/>
              <a:t>dc</a:t>
            </a:r>
            <a:r>
              <a:rPr lang="zh-CN" altLang="en-US"/>
              <a:t>时，图像才会被分配到与更高密度的最近图像的同一簇。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两个图像之间的相似度由以</a:t>
            </a:r>
            <a:r>
              <a:rPr lang="en-US" altLang="zh-CN"/>
              <a:t>(19)</a:t>
            </a:r>
            <a:r>
              <a:rPr lang="zh-CN" altLang="en-US"/>
              <a:t>计算。</a:t>
            </a:r>
          </a:p>
          <a:p>
            <a:pPr lvl="0"/>
            <a:r>
              <a:rPr lang="zh-CN" altLang="en-US"/>
              <a:t>密度通过高斯核估计，方差</a:t>
            </a:r>
            <a:r>
              <a:rPr lang="en-US" altLang="zh-CN"/>
              <a:t>dc = 0:07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92000"/>
            <a:ext cx="9818280" cy="56491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en-US"/>
              <a:t>A决策图</a:t>
            </a:r>
          </a:p>
          <a:p>
            <a:pPr lvl="0"/>
            <a:r>
              <a:rPr lang="zh-CN" altLang="en-US"/>
              <a:t>显示了几个不同密度最大值</a:t>
            </a:r>
          </a:p>
          <a:p>
            <a:pPr lvl="0"/>
            <a:r>
              <a:rPr lang="zh-CN" altLang="en-US"/>
              <a:t>由于数据点的稀疏性</a:t>
            </a:r>
          </a:p>
          <a:p>
            <a:pPr lvl="0"/>
            <a:r>
              <a:rPr lang="zh-CN" altLang="en-US"/>
              <a:t>与其他例子不同的是，聚类中心的确切数字并不清楚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B</a:t>
            </a:r>
          </a:p>
          <a:p>
            <a:pPr lvl="0"/>
            <a:r>
              <a:rPr lang="zh-CN" altLang="en-US"/>
              <a:t>通过按降序排列的</a:t>
            </a:r>
            <a:r>
              <a:rPr lang="en-US" altLang="zh-CN"/>
              <a:t>gi-ridi</a:t>
            </a:r>
            <a:r>
              <a:rPr lang="zh-CN" altLang="en-US"/>
              <a:t>图选择聚类中心数量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低于一个</a:t>
            </a:r>
            <a:r>
              <a:rPr lang="en-US" altLang="zh-CN"/>
              <a:t>9</a:t>
            </a:r>
            <a:r>
              <a:rPr lang="zh-CN" altLang="en-US"/>
              <a:t>开始出现异常</a:t>
            </a:r>
          </a:p>
          <a:p>
            <a:pPr lvl="0"/>
            <a:r>
              <a:rPr lang="zh-CN" altLang="en-US"/>
              <a:t>因此，我们用</a:t>
            </a:r>
            <a:r>
              <a:rPr lang="en-US" altLang="zh-CN"/>
              <a:t>9</a:t>
            </a:r>
            <a:r>
              <a:rPr lang="zh-CN" altLang="en-US"/>
              <a:t>个中心进行了分析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改进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 dirty="0"/>
              <a:t>方案１</a:t>
            </a:r>
          </a:p>
          <a:p>
            <a:pPr lvl="0"/>
            <a:r>
              <a:rPr lang="zh-CN" altLang="en-US" dirty="0"/>
              <a:t>策略：</a:t>
            </a:r>
          </a:p>
          <a:p>
            <a:pPr lvl="1" hangingPunct="0"/>
            <a:r>
              <a:rPr lang="zh-CN" altLang="en-US" dirty="0"/>
              <a:t>通过基于数据点局部密度的方法检测具有任意形状的簇</a:t>
            </a:r>
          </a:p>
          <a:p>
            <a:pPr lvl="1" hangingPunct="0"/>
            <a:r>
              <a:rPr lang="zh-CN" altLang="en-US" dirty="0"/>
              <a:t>在具有噪声的应用的、基于密度的空间聚类中：</a:t>
            </a:r>
          </a:p>
          <a:p>
            <a:pPr lvl="2" hangingPunct="0"/>
            <a:r>
              <a:rPr lang="zh-CN" altLang="en-US" dirty="0"/>
              <a:t>选择密度阈值</a:t>
            </a:r>
          </a:p>
          <a:p>
            <a:pPr lvl="2" hangingPunct="0"/>
            <a:r>
              <a:rPr lang="zh-CN" altLang="en-US" dirty="0"/>
              <a:t>将密度低于该阈值的区域中的点丢弃为噪声</a:t>
            </a:r>
          </a:p>
          <a:p>
            <a:pPr lvl="2" hangingPunct="0"/>
            <a:r>
              <a:rPr lang="zh-CN" altLang="en-US" dirty="0"/>
              <a:t>并将高密度的不连续区域分配给不同的簇</a:t>
            </a:r>
          </a:p>
          <a:p>
            <a:pPr lvl="0"/>
            <a:r>
              <a:rPr lang="zh-CN" altLang="en-US" dirty="0"/>
              <a:t>缺陷：</a:t>
            </a:r>
          </a:p>
          <a:p>
            <a:pPr lvl="1" hangingPunct="0"/>
            <a:r>
              <a:rPr lang="zh-CN" altLang="en-US" dirty="0"/>
              <a:t>选择适当的阈值不是很容易；这是平均移位聚类方法中不存在的缺点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D</a:t>
            </a:r>
          </a:p>
          <a:p>
            <a:pPr lvl="0"/>
            <a:r>
              <a:rPr lang="zh-CN" altLang="en-US"/>
              <a:t>用不同的颜色显示与这些中心相对应的簇</a:t>
            </a:r>
          </a:p>
          <a:p>
            <a:pPr lvl="0"/>
            <a:r>
              <a:rPr lang="zh-CN" altLang="en-US"/>
              <a:t>七个集群对应不同的主题，表明该算法能够“识别”</a:t>
            </a:r>
            <a:r>
              <a:rPr lang="en-US" altLang="zh-CN"/>
              <a:t>10</a:t>
            </a:r>
            <a:r>
              <a:rPr lang="zh-CN" altLang="en-US"/>
              <a:t>个中的</a:t>
            </a:r>
            <a:r>
              <a:rPr lang="en-US" altLang="zh-CN"/>
              <a:t>7</a:t>
            </a:r>
            <a:r>
              <a:rPr lang="zh-CN" altLang="en-US"/>
              <a:t>个主题</a:t>
            </a:r>
          </a:p>
          <a:p>
            <a:pPr lvl="0"/>
            <a:r>
              <a:rPr lang="zh-CN" altLang="en-US"/>
              <a:t>第八个主题出现在两个不同的集群中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en-US"/>
              <a:t>C</a:t>
            </a:r>
          </a:p>
          <a:p>
            <a:pPr lvl="0"/>
            <a:r>
              <a:rPr lang="zh-CN" altLang="en-US"/>
              <a:t>对数据库的所有</a:t>
            </a:r>
            <a:r>
              <a:rPr lang="en-US" altLang="zh-CN"/>
              <a:t>400</a:t>
            </a:r>
            <a:r>
              <a:rPr lang="zh-CN" altLang="en-US"/>
              <a:t>幅图像执行分析</a:t>
            </a:r>
          </a:p>
          <a:p>
            <a:pPr lvl="0"/>
            <a:r>
              <a:rPr lang="zh-CN" altLang="en-US"/>
              <a:t>决策图并不能清楚地识别簇的数量</a:t>
            </a:r>
          </a:p>
          <a:p>
            <a:pPr lvl="0"/>
            <a:endParaRPr lang="en-US"/>
          </a:p>
          <a:p>
            <a:pPr lvl="0"/>
            <a:r>
              <a:rPr lang="zh-CN" altLang="en-US"/>
              <a:t>图</a:t>
            </a:r>
            <a:r>
              <a:rPr lang="en-US" altLang="zh-CN"/>
              <a:t>C</a:t>
            </a:r>
            <a:r>
              <a:rPr lang="zh-CN" altLang="en-US"/>
              <a:t>中表明通过增加越来越多的假定中心，可以明确地识别大约</a:t>
            </a:r>
            <a:r>
              <a:rPr lang="en-US" altLang="zh-CN"/>
              <a:t>30</a:t>
            </a:r>
            <a:r>
              <a:rPr lang="zh-CN" altLang="en-US"/>
              <a:t>个主题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0000" y="3129839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分子动力学轨迹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503999" y="275400"/>
            <a:ext cx="9071640" cy="1314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将聚类算法用于分析三聚赖氨酸在</a:t>
            </a:r>
            <a:r>
              <a:rPr lang="en-US" altLang="zh-CN"/>
              <a:t>300 K</a:t>
            </a:r>
            <a:r>
              <a:rPr lang="zh-CN" altLang="en-US"/>
              <a:t>水中的分子动力学轨迹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zh-CN" altLang="en-US"/>
              <a:t>基于动力学矩阵的谱分析来分析轨迹</a:t>
            </a:r>
          </a:p>
          <a:p>
            <a:pPr lvl="1" hangingPunct="0"/>
            <a:r>
              <a:rPr lang="zh-CN" altLang="en-US"/>
              <a:t>在第七个特征值之后存在间隙，表明系统有八个盆地</a:t>
            </a:r>
          </a:p>
          <a:p>
            <a:pPr lvl="0"/>
            <a:r>
              <a:rPr lang="en-US"/>
              <a:t> </a:t>
            </a:r>
          </a:p>
          <a:p>
            <a:pPr lvl="0"/>
            <a:r>
              <a:rPr lang="zh-CN" altLang="en-US"/>
              <a:t>应用本算法的聚类分析同样产生了</a:t>
            </a:r>
            <a:r>
              <a:rPr lang="en-US" altLang="zh-CN"/>
              <a:t>8</a:t>
            </a:r>
            <a:r>
              <a:rPr lang="zh-CN" altLang="en-US"/>
              <a:t>个聚类</a:t>
            </a:r>
          </a:p>
          <a:p>
            <a:pPr lvl="0"/>
            <a:r>
              <a:rPr lang="zh-CN" altLang="en-US"/>
              <a:t>并且它的构造与定义动力学盆地的构造一一对应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720000" y="2769839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随机分布的数据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对于随机分布的数据点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zh-CN" altLang="en-US"/>
              <a:t>其他基于密度的聚类算法对有限样本的密度估计</a:t>
            </a:r>
          </a:p>
          <a:p>
            <a:pPr lvl="0">
              <a:buNone/>
            </a:pPr>
            <a:r>
              <a:rPr lang="zh-CN" altLang="en-US"/>
              <a:t>不准确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/>
              <a:t>该算法的决策图能够区分真正的簇和由噪声产生的密度波纹</a:t>
            </a:r>
          </a:p>
          <a:p>
            <a:pPr lvl="0">
              <a:buNone/>
            </a:pPr>
            <a:endParaRPr lang="en-US"/>
          </a:p>
          <a:p>
            <a:pPr lvl="0"/>
            <a:r>
              <a:rPr lang="zh-CN" altLang="en-US"/>
              <a:t>簇：</a:t>
            </a:r>
          </a:p>
          <a:p>
            <a:pPr lvl="1" hangingPunct="0"/>
            <a:r>
              <a:rPr lang="zh-CN" altLang="en-US"/>
              <a:t>聚类中心的点与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中的其他点相距较远</a:t>
            </a:r>
          </a:p>
          <a:p>
            <a:pPr lvl="1" hangingPunct="0"/>
            <a:endParaRPr lang="en-US"/>
          </a:p>
          <a:p>
            <a:pPr lvl="0"/>
            <a:r>
              <a:rPr lang="zh-CN" altLang="en-US"/>
              <a:t>随机分布（噪声的密度波纹）：</a:t>
            </a:r>
          </a:p>
          <a:p>
            <a:pPr lvl="1" hangingPunct="0"/>
            <a:r>
              <a:rPr lang="zh-CN" altLang="en-US"/>
              <a:t>一个连续的分布的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改进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方案２</a:t>
            </a:r>
          </a:p>
          <a:p>
            <a:pPr lvl="0"/>
            <a:r>
              <a:rPr lang="zh-CN" altLang="en-US"/>
              <a:t>策略：</a:t>
            </a:r>
          </a:p>
          <a:p>
            <a:pPr lvl="1" hangingPunct="0"/>
            <a:r>
              <a:rPr lang="zh-CN" altLang="en-US"/>
              <a:t>集群定义为一组收敛于密度分布函数的相同局部最大值的点；这种方法可以发现非球形团簇</a:t>
            </a:r>
          </a:p>
          <a:p>
            <a:pPr lvl="0"/>
            <a:r>
              <a:rPr lang="zh-CN" altLang="en-US"/>
              <a:t>缺陷：</a:t>
            </a:r>
          </a:p>
          <a:p>
            <a:pPr lvl="1" hangingPunct="0"/>
            <a:r>
              <a:rPr lang="zh-CN" altLang="en-US"/>
              <a:t>仅适用于由一组坐标定义的数据，并且计算成本很高。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0"/>
            <a:ext cx="9071640" cy="1758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r>
              <a:rPr lang="zh-CN" altLang="en-US"/>
              <a:t>　　　　　　　</a:t>
            </a:r>
          </a:p>
          <a:p>
            <a:pPr lvl="4" hangingPunct="0">
              <a:buNone/>
            </a:pPr>
            <a:r>
              <a:rPr lang="zh-CN" altLang="en-US" sz="6000"/>
              <a:t>　算法概述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根基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算法基于这个观点建立</a:t>
            </a:r>
          </a:p>
          <a:p>
            <a:pPr lvl="1" hangingPunct="0"/>
            <a:r>
              <a:rPr lang="zh-CN" altLang="en-US"/>
              <a:t>聚类中心的密度高于其邻居</a:t>
            </a:r>
          </a:p>
          <a:p>
            <a:pPr lvl="1" hangingPunct="0"/>
            <a:r>
              <a:rPr lang="zh-CN" altLang="en-US"/>
              <a:t>而密度高的点相对较远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zh-CN" altLang="en-US"/>
              <a:t>算法特点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zh-CN" altLang="en-US"/>
              <a:t>自动找到簇的正确数量</a:t>
            </a:r>
          </a:p>
          <a:p>
            <a:pPr lvl="0"/>
            <a:r>
              <a:rPr lang="zh-CN" altLang="en-US"/>
              <a:t>可以检测非球形簇　　</a:t>
            </a:r>
          </a:p>
          <a:p>
            <a:pPr lvl="0"/>
            <a:r>
              <a:rPr lang="zh-CN" altLang="en-US"/>
              <a:t>异常值被自动地发现并从分析中排除</a:t>
            </a:r>
          </a:p>
          <a:p>
            <a:pPr lvl="1" hangingPunct="0"/>
            <a:r>
              <a:rPr lang="zh-CN" altLang="en-US"/>
              <a:t>无论它们的形状和它们所嵌入的空间的维度如何，都能被识别出来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" pitchFamily="18"/>
                <a:ea typeface="文泉驿微米黑" pitchFamily="2"/>
                <a:cs typeface="Noto Sans Devanagari" pitchFamily="2"/>
              </a:defRPr>
            </a:lvl9pPr>
          </a:lstStyle>
          <a:p>
            <a:pPr lvl="0"/>
            <a:r>
              <a:rPr lang="zh-CN" altLang="en-US"/>
              <a:t>基于数据点之间的距离</a:t>
            </a:r>
            <a:r>
              <a:rPr lang="en-US"/>
              <a:t>							</a:t>
            </a:r>
            <a:r>
              <a:rPr lang="zh-CN" altLang="en-US"/>
              <a:t>　　</a:t>
            </a:r>
            <a:r>
              <a:rPr lang="en-US"/>
              <a:t>	</a:t>
            </a:r>
          </a:p>
          <a:p>
            <a:pPr lvl="0"/>
            <a:r>
              <a:rPr lang="zh-CN" altLang="en-US"/>
              <a:t>聚类中心</a:t>
            </a:r>
          </a:p>
          <a:p>
            <a:pPr lvl="1" hangingPunct="0"/>
            <a:r>
              <a:rPr lang="zh-CN" altLang="en-US"/>
              <a:t>数据点密度中的局部最大值　</a:t>
            </a:r>
          </a:p>
          <a:p>
            <a:pPr lvl="0"/>
            <a:r>
              <a:rPr lang="zh-CN" altLang="en-US"/>
              <a:t>不需要将数据嵌入向量空间中，并且能明确地将每个数据点的密度字段最大化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1188</Words>
  <Application>Microsoft Office PowerPoint</Application>
  <PresentationFormat>全屏显示(4:3)</PresentationFormat>
  <Paragraphs>166</Paragraphs>
  <Slides>46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默认</vt:lpstr>
      <vt:lpstr>以往的算法</vt:lpstr>
      <vt:lpstr>PowerPoint 演示文稿</vt:lpstr>
      <vt:lpstr>现有的改进</vt:lpstr>
      <vt:lpstr>改进</vt:lpstr>
      <vt:lpstr>改进</vt:lpstr>
      <vt:lpstr>PowerPoint 演示文稿</vt:lpstr>
      <vt:lpstr>根基</vt:lpstr>
      <vt:lpstr>算法特点</vt:lpstr>
      <vt:lpstr>PowerPoint 演示文稿</vt:lpstr>
      <vt:lpstr>PowerPoint 演示文稿</vt:lpstr>
      <vt:lpstr>算法</vt:lpstr>
      <vt:lpstr>二　找聚类中心</vt:lpstr>
      <vt:lpstr>PowerPoint 演示文稿</vt:lpstr>
      <vt:lpstr>三　聚类</vt:lpstr>
      <vt:lpstr>边界</vt:lpstr>
      <vt:lpstr>实验论证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对比实验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实验论证</vt:lpstr>
      <vt:lpstr>Olivetti Face聚类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分子动力学轨迹</vt:lpstr>
      <vt:lpstr>将聚类算法用于分析三聚赖氨酸在300 K水中的分子动力学轨迹</vt:lpstr>
      <vt:lpstr>随机分布的数据</vt:lpstr>
      <vt:lpstr>对于随机分布的数据点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以往的算法</dc:title>
  <dc:creator>Mch</dc:creator>
  <cp:lastModifiedBy>明重华</cp:lastModifiedBy>
  <cp:revision>48</cp:revision>
  <dcterms:created xsi:type="dcterms:W3CDTF">2018-05-06T10:13:42Z</dcterms:created>
  <dcterms:modified xsi:type="dcterms:W3CDTF">2018-05-08T05:00:20Z</dcterms:modified>
</cp:coreProperties>
</file>