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6" r:id="rId9"/>
    <p:sldId id="265" r:id="rId10"/>
    <p:sldId id="266" r:id="rId11"/>
    <p:sldId id="2146847057" r:id="rId12"/>
    <p:sldId id="26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hyperlink" Target="https://thepythoncode.com/article/write-a-keylogger-python" TargetMode="External" /><Relationship Id="rId7" Type="http://schemas.openxmlformats.org/officeDocument/2006/relationships/hyperlink" Target="https://docs.python.org/3/library/json.html" TargetMode="External" /><Relationship Id="rId2" Type="http://schemas.openxmlformats.org/officeDocument/2006/relationships/hyperlink" Target="https://www.geeksforgeeks.org/design-a-keylogger-in-python" TargetMode="External" /><Relationship Id="rId1" Type="http://schemas.openxmlformats.org/officeDocument/2006/relationships/slideLayout" Target="../slideLayouts/slideLayout2.xml" /><Relationship Id="rId6" Type="http://schemas.openxmlformats.org/officeDocument/2006/relationships/hyperlink" Target="https://pynput.readthedocs.io/en/latest/" TargetMode="External" /><Relationship Id="rId5" Type="http://schemas.openxmlformats.org/officeDocument/2006/relationships/hyperlink" Target="https://docs.python.org/3/library/tkinter.html" TargetMode="External" /><Relationship Id="rId4" Type="http://schemas.openxmlformats.org/officeDocument/2006/relationships/hyperlink" Target="https://www.python.org/doc/" TargetMode="Externa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4"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Chandru</a:t>
            </a:r>
            <a:r>
              <a:rPr lang="en-US" sz="2000" b="1" dirty="0">
                <a:solidFill>
                  <a:schemeClr val="accent1">
                    <a:lumMod val="75000"/>
                  </a:schemeClr>
                </a:solidFill>
                <a:latin typeface="Arial"/>
                <a:cs typeface="Arial"/>
              </a:rPr>
              <a:t> M – GTEC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b="0" i="0" dirty="0">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lang="en-IN" sz="2000" b="1"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000" b="0" i="0" dirty="0">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lnSpcReduction="10000"/>
          </a:bodyPr>
          <a:lstStyle/>
          <a:p>
            <a:pPr marL="0" indent="0">
              <a:buNone/>
            </a:pPr>
            <a:endParaRPr lang="en-IN" sz="1400" dirty="0"/>
          </a:p>
          <a:p>
            <a:pPr marL="305435" indent="-305435"/>
            <a:r>
              <a:rPr lang="en-IN" sz="1400" dirty="0" err="1"/>
              <a:t>GeeksforGeeks</a:t>
            </a:r>
            <a:r>
              <a:rPr lang="en-IN" sz="1400" dirty="0"/>
              <a:t>. (n.d.). Design a Keylogger in Python. Retrieved from </a:t>
            </a:r>
            <a:r>
              <a:rPr lang="en-IN" sz="1400" dirty="0">
                <a:hlinkClick r:id="rId2"/>
              </a:rPr>
              <a:t>https://www.geeksforgeeks.org/design-a-keylogger-in-python</a:t>
            </a:r>
            <a:endParaRPr lang="en-IN" sz="1400" dirty="0"/>
          </a:p>
          <a:p>
            <a:pPr marL="305435" indent="-305435"/>
            <a:endParaRPr lang="en-IN" sz="1400" dirty="0"/>
          </a:p>
          <a:p>
            <a:pPr marL="305435" indent="-305435"/>
            <a:r>
              <a:rPr lang="en-IN" sz="1400" dirty="0" err="1"/>
              <a:t>ThePythonCode</a:t>
            </a:r>
            <a:r>
              <a:rPr lang="en-IN" sz="1400" dirty="0"/>
              <a:t>. (n.d.). Write a Keylogger in Python. Retrieved from </a:t>
            </a:r>
            <a:r>
              <a:rPr lang="en-IN" sz="1400" dirty="0">
                <a:hlinkClick r:id="rId3"/>
              </a:rPr>
              <a:t>https://thepythoncode.com/article/write-a-keylogger-python</a:t>
            </a:r>
            <a:endParaRPr lang="en-IN" sz="1400" dirty="0"/>
          </a:p>
          <a:p>
            <a:pPr marL="305435" indent="-305435"/>
            <a:endParaRPr lang="en-IN" sz="1400" dirty="0"/>
          </a:p>
          <a:p>
            <a:pPr marL="305435" indent="-305435"/>
            <a:r>
              <a:rPr lang="en-IN" sz="1400" dirty="0"/>
              <a:t> Python Documentation. (n.d.). Retrieved from </a:t>
            </a:r>
            <a:r>
              <a:rPr lang="en-IN" sz="1400" dirty="0">
                <a:hlinkClick r:id="rId4"/>
              </a:rPr>
              <a:t>https://www.python.org/doc/</a:t>
            </a:r>
            <a:endParaRPr lang="en-IN" sz="1400" dirty="0"/>
          </a:p>
          <a:p>
            <a:pPr marL="0" indent="0">
              <a:buNone/>
            </a:pPr>
            <a:endParaRPr lang="en-IN" sz="1400" dirty="0"/>
          </a:p>
          <a:p>
            <a:pPr marL="305435" indent="-305435"/>
            <a:r>
              <a:rPr lang="en-IN" sz="1400" dirty="0" err="1"/>
              <a:t>Tkinter</a:t>
            </a:r>
            <a:r>
              <a:rPr lang="en-IN" sz="1400" dirty="0"/>
              <a:t> Documentation. (n.d.). Retrieved from </a:t>
            </a:r>
            <a:r>
              <a:rPr lang="en-IN" sz="1400" dirty="0">
                <a:hlinkClick r:id="rId5"/>
              </a:rPr>
              <a:t>https://docs.python.org/3/library/tkinter.html</a:t>
            </a:r>
            <a:endParaRPr lang="en-IN" sz="1400" dirty="0"/>
          </a:p>
          <a:p>
            <a:pPr marL="305435" indent="-305435"/>
            <a:endParaRPr lang="en-IN" sz="1400" dirty="0"/>
          </a:p>
          <a:p>
            <a:pPr marL="305435" indent="-305435"/>
            <a:r>
              <a:rPr lang="en-IN" sz="1400" dirty="0"/>
              <a:t> </a:t>
            </a:r>
            <a:r>
              <a:rPr lang="en-IN" sz="1400" dirty="0" err="1"/>
              <a:t>Pynput</a:t>
            </a:r>
            <a:r>
              <a:rPr lang="en-IN" sz="1400" dirty="0"/>
              <a:t> Documentation. (n.d.). Retrieved from </a:t>
            </a:r>
            <a:r>
              <a:rPr lang="en-IN" sz="1400" dirty="0">
                <a:hlinkClick r:id="rId6"/>
              </a:rPr>
              <a:t>https://pynput.readthedocs.io/en/latest/</a:t>
            </a:r>
            <a:endParaRPr lang="en-IN" sz="1400" dirty="0"/>
          </a:p>
          <a:p>
            <a:pPr marL="305435" indent="-305435"/>
            <a:endParaRPr lang="en-IN" sz="1400" dirty="0"/>
          </a:p>
          <a:p>
            <a:pPr marL="305435" indent="-305435"/>
            <a:r>
              <a:rPr lang="en-IN" sz="1400" dirty="0"/>
              <a:t>JSON Documentation. (n.d.). Retrieved from </a:t>
            </a:r>
            <a:r>
              <a:rPr lang="en-IN" sz="1400" dirty="0">
                <a:hlinkClick r:id="rId7"/>
              </a:rPr>
              <a:t>https://docs.python.org/3/library/json.html</a:t>
            </a:r>
            <a:endParaRPr lang="en-IN" sz="1400" dirty="0"/>
          </a:p>
          <a:p>
            <a:pPr marL="305435" indent="-305435"/>
            <a:endParaRPr lang="en-IN" sz="1400" dirty="0"/>
          </a:p>
          <a:p>
            <a:pPr marL="305435" indent="-305435"/>
            <a:r>
              <a:rPr lang="en-IN" sz="1400" dirty="0"/>
              <a:t> Various online tutorials and forums for Python programming and cybersecurity practices.</a:t>
            </a: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endParaRPr lang="en-US" sz="1200" b="1" dirty="0">
              <a:latin typeface="Calibri"/>
              <a:cs typeface="Calibri"/>
            </a:endParaRPr>
          </a:p>
          <a:p>
            <a:pPr marL="305435" indent="-305435"/>
            <a:r>
              <a:rPr lang="en-US" sz="1200" b="1" dirty="0">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lang="en-IN" sz="1200" b="1" dirty="0">
              <a:latin typeface="Calibri"/>
              <a:cs typeface="Calibri"/>
            </a:endParaRPr>
          </a:p>
          <a:p>
            <a:pPr marL="305435" indent="-305435"/>
            <a:r>
              <a:rPr lang="en-IN" sz="1200" b="1" dirty="0">
                <a:latin typeface="Calibri"/>
                <a:cs typeface="Calibri"/>
              </a:rPr>
              <a:t>Keylogger Development</a:t>
            </a:r>
          </a:p>
          <a:p>
            <a:pPr marL="629920" lvl="1" indent="-305435"/>
            <a:r>
              <a:rPr lang="en-US" sz="1200" b="1" dirty="0">
                <a:latin typeface="Calibri"/>
                <a:cs typeface="Calibri"/>
              </a:rPr>
              <a:t>Design and implement a keylogging software capable of discreetly recording keystrokes on the target system.</a:t>
            </a:r>
          </a:p>
          <a:p>
            <a:pPr marL="629920" lvl="1" indent="-305435"/>
            <a:r>
              <a:rPr lang="en-US" sz="1200" b="1" dirty="0">
                <a:latin typeface="Calibri"/>
                <a:cs typeface="Calibri"/>
              </a:rPr>
              <a:t>Ensure the keylogger operates stealthily to avoid detection by users and antivirus programs.</a:t>
            </a:r>
          </a:p>
          <a:p>
            <a:pPr marL="629920" lvl="1" indent="-305435"/>
            <a:r>
              <a:rPr lang="en-US" sz="1200" b="1" dirty="0">
                <a:latin typeface="Calibri"/>
                <a:cs typeface="Calibri"/>
              </a:rPr>
              <a:t>Develop mechanisms to securely store captured keystrokes to prevent unauthorized access by malicious actors.</a:t>
            </a:r>
            <a:endParaRPr lang="en-IN" sz="1200" b="1" dirty="0">
              <a:latin typeface="Calibri"/>
              <a:cs typeface="Calibri"/>
            </a:endParaRPr>
          </a:p>
          <a:p>
            <a:pPr marL="305435" indent="-305435"/>
            <a:r>
              <a:rPr lang="en-IN" sz="1200" b="1" dirty="0">
                <a:latin typeface="Calibri"/>
                <a:cs typeface="Calibri"/>
              </a:rPr>
              <a:t>Detection Mechanisms:</a:t>
            </a:r>
          </a:p>
          <a:p>
            <a:pPr marL="629920" lvl="1" indent="-305435"/>
            <a:r>
              <a:rPr lang="en-US" sz="1200" b="1" dirty="0">
                <a:latin typeface="Calibri"/>
                <a:cs typeface="Calibri"/>
              </a:rPr>
              <a:t>Integrate advanced detection algorithms to identify the presence of keyloggers on targeted devices.</a:t>
            </a:r>
          </a:p>
          <a:p>
            <a:pPr marL="629920" lvl="1" indent="-305435"/>
            <a:r>
              <a:rPr lang="en-US" sz="1200" b="1" dirty="0">
                <a:latin typeface="Calibri"/>
                <a:cs typeface="Calibri"/>
              </a:rPr>
              <a:t>Employ heuristic analysis and anomaly detection techniques to identify suspicious behavior indicative of keylogging activities.</a:t>
            </a:r>
          </a:p>
          <a:p>
            <a:pPr marL="629920" lvl="1" indent="-305435"/>
            <a:r>
              <a:rPr lang="en-US" sz="1200" b="1" dirty="0">
                <a:latin typeface="Calibri"/>
                <a:cs typeface="Calibri"/>
              </a:rPr>
              <a:t>Implement real-time monitoring capabilities to promptly detect and alert users of potential keylogger infections.</a:t>
            </a:r>
            <a:endParaRPr lang="en-IN" sz="1200" b="1" dirty="0">
              <a:latin typeface="Calibri"/>
              <a:cs typeface="Calibri"/>
            </a:endParaRPr>
          </a:p>
          <a:p>
            <a:pPr marL="305435" indent="-305435"/>
            <a:r>
              <a:rPr lang="en-IN" sz="1200" b="1" dirty="0">
                <a:latin typeface="Calibri"/>
                <a:ea typeface="+mn-lt"/>
                <a:cs typeface="+mn-lt"/>
              </a:rPr>
              <a:t>Prevention Strategies:</a:t>
            </a:r>
          </a:p>
          <a:p>
            <a:pPr marL="629920" lvl="1" indent="-305435"/>
            <a:r>
              <a:rPr lang="en-US" sz="1200" b="1" dirty="0">
                <a:latin typeface="Calibri"/>
                <a:cs typeface="Calibri"/>
              </a:rPr>
              <a:t>Incorporate preventive measures to mitigate the risk of keylogger infiltration, such as encryption of sensitive data input fields.</a:t>
            </a:r>
          </a:p>
          <a:p>
            <a:pPr marL="629920" lvl="1" indent="-305435"/>
            <a:r>
              <a:rPr lang="en-US" sz="1200" b="1" dirty="0">
                <a:latin typeface="Calibri"/>
                <a:cs typeface="Calibri"/>
              </a:rPr>
              <a:t>Integrate anti-keylogging features into existing security software suites to provide comprehensive protection against keylogging threats.</a:t>
            </a:r>
          </a:p>
          <a:p>
            <a:pPr marL="629920" lvl="1" indent="-305435"/>
            <a:r>
              <a:rPr lang="en-US" sz="1200" b="1" dirty="0">
                <a:latin typeface="Calibri"/>
                <a:cs typeface="Calibri"/>
              </a:rPr>
              <a:t>Educate users on best practices for preventing keylogger attacks, including the importance of regular software updates and the use of virtual keyboards for sensitive input.</a:t>
            </a:r>
            <a:endParaRPr lang="en-IN" sz="1200" b="1" dirty="0">
              <a:latin typeface="Calibri"/>
              <a:cs typeface="Calibri"/>
            </a:endParaRPr>
          </a:p>
          <a:p>
            <a:pPr marL="305435" indent="-305435"/>
            <a:r>
              <a:rPr lang="en-IN" sz="1200" b="1" dirty="0">
                <a:latin typeface="Calibri"/>
                <a:cs typeface="Calibri"/>
              </a:rPr>
              <a:t>Testing and Evaluation:</a:t>
            </a:r>
          </a:p>
          <a:p>
            <a:pPr marL="629920" lvl="1" indent="-305435"/>
            <a:r>
              <a:rPr lang="en-US" sz="1200" b="1" dirty="0">
                <a:latin typeface="Calibri"/>
                <a:cs typeface="Calibri"/>
              </a:rPr>
              <a:t>Conduct rigorous testing to validate the effectiveness and reliability of the keylogger in detecting and preventing keylogging activities.</a:t>
            </a:r>
          </a:p>
          <a:p>
            <a:pPr marL="629920" lvl="1" indent="-305435"/>
            <a:r>
              <a:rPr lang="en-US" sz="1200" b="1" dirty="0">
                <a:latin typeface="Calibri"/>
                <a:cs typeface="Calibri"/>
              </a:rPr>
              <a:t>Evaluate the performance of the keylogger against various attack scenarios and benchmark it against existing solutions.</a:t>
            </a:r>
          </a:p>
          <a:p>
            <a:pPr marL="629920" lvl="1" indent="-305435"/>
            <a:r>
              <a:rPr lang="en-US" sz="1200" b="1" dirty="0">
                <a:latin typeface="Calibri"/>
                <a:cs typeface="Calibri"/>
              </a:rPr>
              <a:t>Solicit feedback from security experts and end-users to refine the keylogger's functionality and usability.</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8CDDBD-997E-FB3C-E369-52C8B423A827}"/>
              </a:ext>
            </a:extLst>
          </p:cNvPr>
          <p:cNvSpPr>
            <a:spLocks noGrp="1"/>
          </p:cNvSpPr>
          <p:nvPr>
            <p:ph idx="1"/>
          </p:nvPr>
        </p:nvSpPr>
        <p:spPr/>
        <p:txBody>
          <a:bodyPr/>
          <a:lstStyle/>
          <a:p>
            <a:pPr marL="305435" indent="-305435"/>
            <a:endParaRPr lang="en-IN" sz="1200" b="1" dirty="0">
              <a:latin typeface="Calibri"/>
              <a:cs typeface="Calibri"/>
            </a:endParaRPr>
          </a:p>
          <a:p>
            <a:pPr marL="305435" indent="-305435"/>
            <a:endParaRPr lang="en-IN" sz="1200" b="1" dirty="0">
              <a:latin typeface="Calibri"/>
              <a:cs typeface="Calibri"/>
            </a:endParaRPr>
          </a:p>
          <a:p>
            <a:pPr marL="0" indent="0">
              <a:buNone/>
            </a:pPr>
            <a:endParaRPr lang="en-IN" sz="1200" b="1" dirty="0">
              <a:latin typeface="Calibri"/>
              <a:cs typeface="Calibri"/>
            </a:endParaRPr>
          </a:p>
          <a:p>
            <a:pPr marL="305435" indent="-305435"/>
            <a:r>
              <a:rPr lang="en-IN" sz="1200" b="1" dirty="0">
                <a:latin typeface="Calibri"/>
                <a:cs typeface="Calibri"/>
              </a:rPr>
              <a:t>Deployment:</a:t>
            </a:r>
          </a:p>
          <a:p>
            <a:pPr marL="629920" lvl="1" indent="-305435"/>
            <a:r>
              <a:rPr lang="en-US" sz="1200" b="1" dirty="0">
                <a:latin typeface="Calibri"/>
                <a:cs typeface="Calibri"/>
              </a:rPr>
              <a:t>Package the keylogger solution into a user-friendly application or software suite for easy deployment on targeted systems.</a:t>
            </a:r>
          </a:p>
          <a:p>
            <a:pPr marL="629920" lvl="1" indent="-305435"/>
            <a:r>
              <a:rPr lang="en-US" sz="1200" b="1" dirty="0">
                <a:latin typeface="Calibri"/>
                <a:cs typeface="Calibri"/>
              </a:rPr>
              <a:t>Provide comprehensive documentation and support resources to assist users in configuring and utilizing the keylogger effectively.</a:t>
            </a:r>
          </a:p>
          <a:p>
            <a:pPr marL="629920" lvl="1" indent="-305435"/>
            <a:r>
              <a:rPr lang="en-US" sz="1200" b="1" dirty="0">
                <a:latin typeface="Calibri"/>
                <a:cs typeface="Calibri"/>
              </a:rPr>
              <a:t>Ensure compatibility with a wide range of operating systems and software environments to maximize accessibility and usability.</a:t>
            </a:r>
          </a:p>
          <a:p>
            <a:pPr marL="629920" lvl="1" indent="-305435"/>
            <a:endParaRPr lang="en-US" sz="1200" b="1" dirty="0">
              <a:latin typeface="Calibri"/>
              <a:cs typeface="Calibri"/>
            </a:endParaRPr>
          </a:p>
          <a:p>
            <a:pPr marL="305435" indent="-305435"/>
            <a:r>
              <a:rPr lang="en-IN" sz="1200" b="1" dirty="0">
                <a:latin typeface="Calibri"/>
                <a:cs typeface="Calibri"/>
              </a:rPr>
              <a:t>Result:</a:t>
            </a:r>
          </a:p>
          <a:p>
            <a:pPr marL="629920" lvl="1" indent="-305435"/>
            <a:r>
              <a:rPr lang="en-US" sz="1200" b="1" dirty="0">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IN" sz="1200" b="1" dirty="0">
              <a:latin typeface="Calibri"/>
              <a:cs typeface="Calibri"/>
            </a:endParaRPr>
          </a:p>
          <a:p>
            <a:endParaRPr lang="en-IN" dirty="0"/>
          </a:p>
        </p:txBody>
      </p:sp>
    </p:spTree>
    <p:extLst>
      <p:ext uri="{BB962C8B-B14F-4D97-AF65-F5344CB8AC3E}">
        <p14:creationId xmlns:p14="http://schemas.microsoft.com/office/powerpoint/2010/main" val="4063483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lang="en-IN" sz="1800" b="1" dirty="0">
                <a:solidFill>
                  <a:srgbClr val="0F0F0F"/>
                </a:solidFill>
              </a:rPr>
              <a:t>System requirements</a:t>
            </a:r>
          </a:p>
          <a:p>
            <a:pPr lvl="1"/>
            <a:r>
              <a:rPr lang="en-US" sz="1500" b="1" dirty="0">
                <a:solidFill>
                  <a:srgbClr val="0F0F0F"/>
                </a:solidFill>
              </a:rPr>
              <a:t>Define the functional and non-functional requirements of the keylogger system, including its core functionalities, performance expectations, and security considerations.</a:t>
            </a:r>
          </a:p>
          <a:p>
            <a:pPr lvl="1"/>
            <a:r>
              <a:rPr lang="en-US" sz="1500" b="1" dirty="0">
                <a:solidFill>
                  <a:srgbClr val="0F0F0F"/>
                </a:solidFill>
              </a:rPr>
              <a:t>Identify the target platforms and operating systems for deployment, ensuring compatibility and accessibility across diverse environments.</a:t>
            </a:r>
          </a:p>
          <a:p>
            <a:pPr lvl="1"/>
            <a:r>
              <a:rPr lang="en-US" sz="1500" b="1" dirty="0">
                <a:solidFill>
                  <a:srgbClr val="0F0F0F"/>
                </a:solidFill>
              </a:rPr>
              <a:t>Specify the user interface requirements to ensure usability and ease of interaction for both administrators and end-users.</a:t>
            </a:r>
            <a:endParaRPr lang="en-IN" sz="1500" b="1" dirty="0">
              <a:solidFill>
                <a:srgbClr val="0F0F0F"/>
              </a:solidFill>
            </a:endParaRPr>
          </a:p>
          <a:p>
            <a:pPr marL="305435" indent="-305435"/>
            <a:r>
              <a:rPr lang="en-IN" sz="1800" b="1" dirty="0">
                <a:solidFill>
                  <a:srgbClr val="0F0F0F"/>
                </a:solidFill>
              </a:rPr>
              <a:t>Library required to build the model</a:t>
            </a:r>
          </a:p>
          <a:p>
            <a:pPr marL="629435" lvl="1" indent="-305435"/>
            <a:r>
              <a:rPr lang="en-IN" sz="1500" b="1" dirty="0" err="1">
                <a:solidFill>
                  <a:srgbClr val="0F0F0F"/>
                </a:solidFill>
              </a:rPr>
              <a:t>tkinter</a:t>
            </a:r>
            <a:r>
              <a:rPr lang="en-IN" sz="1500" b="1" dirty="0">
                <a:solidFill>
                  <a:srgbClr val="0F0F0F"/>
                </a:solidFill>
              </a:rPr>
              <a:t>: For developing the graphical user interface (GUI) of the keylogger system.</a:t>
            </a:r>
          </a:p>
          <a:p>
            <a:pPr marL="629435" lvl="1" indent="-305435"/>
            <a:r>
              <a:rPr lang="en-IN" sz="1500" b="1" dirty="0" err="1">
                <a:solidFill>
                  <a:srgbClr val="0F0F0F"/>
                </a:solidFill>
              </a:rPr>
              <a:t>pynput</a:t>
            </a:r>
            <a:r>
              <a:rPr lang="en-IN" sz="1500" b="1" dirty="0">
                <a:solidFill>
                  <a:srgbClr val="0F0F0F"/>
                </a:solidFill>
              </a:rPr>
              <a:t>: For capturing keyboard events and implementing the keylogging functionality.</a:t>
            </a:r>
          </a:p>
          <a:p>
            <a:pPr marL="629435" lvl="1" indent="-305435"/>
            <a:r>
              <a:rPr lang="en-IN" sz="1500" b="1" dirty="0" err="1">
                <a:solidFill>
                  <a:srgbClr val="0F0F0F"/>
                </a:solidFill>
              </a:rPr>
              <a:t>json</a:t>
            </a:r>
            <a:r>
              <a:rPr lang="en-IN" sz="1500" b="1" dirty="0">
                <a:solidFill>
                  <a:srgbClr val="0F0F0F"/>
                </a:solidFill>
              </a:rPr>
              <a:t>: For serializing and deserializing data in JSON format for storing logged keystrokes.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sz="1200" dirty="0">
                <a:ea typeface="+mn-lt"/>
                <a:cs typeface="+mn-lt"/>
              </a:rPr>
              <a:t>The keylogger algorithm plays a crucial role in capturing and processing keystrokes effectively while ensuring the system's efficiency and reliability. Below is an outline of the keylogger algorithm:</a:t>
            </a:r>
            <a:endParaRPr lang="en-IN" sz="1200" b="1" dirty="0"/>
          </a:p>
          <a:p>
            <a:pPr marL="305435" indent="-305435"/>
            <a:r>
              <a:rPr lang="en-IN" sz="1200" b="1" dirty="0"/>
              <a:t>Initialization</a:t>
            </a:r>
            <a:r>
              <a:rPr lang="en-IN" sz="1200" dirty="0"/>
              <a:t>:</a:t>
            </a:r>
          </a:p>
          <a:p>
            <a:pPr marL="629920" lvl="1" indent="-305435"/>
            <a:r>
              <a:rPr lang="en-US" sz="1200" dirty="0"/>
              <a:t>Initialize the keylogger system, including setting up event listeners and data structures to store captured keystrokes.</a:t>
            </a:r>
            <a:endParaRPr lang="en-IN" sz="1200" dirty="0"/>
          </a:p>
          <a:p>
            <a:pPr marL="305435" indent="-305435"/>
            <a:r>
              <a:rPr lang="en-IN" sz="1200" b="1" dirty="0"/>
              <a:t>Keystroke Capture:</a:t>
            </a:r>
          </a:p>
          <a:p>
            <a:pPr marL="629435" lvl="1" indent="-305435"/>
            <a:r>
              <a:rPr lang="en-US" sz="1200" dirty="0"/>
              <a:t>Continuously monitor keyboard events using event listeners, capturing each keystroke as it occurs.</a:t>
            </a:r>
          </a:p>
          <a:p>
            <a:pPr marL="629435" lvl="1" indent="-305435"/>
            <a:r>
              <a:rPr lang="en-US" sz="1200" dirty="0"/>
              <a:t>Record the timestamp, key type (pressed, held, released), and the corresponding key code or character.</a:t>
            </a:r>
            <a:endParaRPr lang="en-IN" sz="1200" dirty="0"/>
          </a:p>
          <a:p>
            <a:pPr marL="305435" indent="-305435"/>
            <a:r>
              <a:rPr lang="en-IN" sz="1200" b="1" dirty="0"/>
              <a:t>Data Processing:</a:t>
            </a:r>
          </a:p>
          <a:p>
            <a:pPr marL="629435" lvl="1" indent="-305435"/>
            <a:r>
              <a:rPr lang="en-US" sz="1200" dirty="0"/>
              <a:t>Preprocess the captured keystrokes to filter out irrelevant or redundant information.</a:t>
            </a:r>
          </a:p>
          <a:p>
            <a:pPr marL="629435" lvl="1" indent="-305435"/>
            <a:r>
              <a:rPr lang="en-US" sz="1200" dirty="0"/>
              <a:t>Organize the keystroke data into a structured format for storage and analysis, such as JSON or CSV.</a:t>
            </a:r>
            <a:endParaRPr lang="en-IN" sz="1200" dirty="0"/>
          </a:p>
          <a:p>
            <a:pPr marL="305435" indent="-305435"/>
            <a:r>
              <a:rPr lang="en-IN" sz="1200" b="1" dirty="0"/>
              <a:t>Storage and Logging:</a:t>
            </a:r>
          </a:p>
          <a:p>
            <a:pPr marL="629435" lvl="1" indent="-305435"/>
            <a:r>
              <a:rPr lang="en-US" sz="1200" dirty="0"/>
              <a:t>Store the processed keystroke data securely, ensuring encryption and protection against unauthorized access.</a:t>
            </a:r>
          </a:p>
          <a:p>
            <a:pPr marL="629435" lvl="1" indent="-305435"/>
            <a:r>
              <a:rPr lang="en-US" sz="1200" dirty="0"/>
              <a:t>Implement logging mechanisms to maintain a record of all keystrokes captured over time, facilitating analysis and forensic investigations.</a:t>
            </a:r>
          </a:p>
          <a:p>
            <a:pPr marL="305435" indent="-305435"/>
            <a:r>
              <a:rPr lang="en-IN" sz="1200" b="1" dirty="0"/>
              <a:t>User Interface Interaction:</a:t>
            </a:r>
            <a:endParaRPr lang="en-US" sz="900" b="1" dirty="0"/>
          </a:p>
          <a:p>
            <a:pPr marL="629435" lvl="1" indent="-305435"/>
            <a:r>
              <a:rPr lang="en-US" sz="1200" dirty="0"/>
              <a:t>Develop user interface components to interact with the keylogger system, including options for starting/stopping logging, viewing logs, and configuring settings.</a:t>
            </a: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E36B-D3C4-7A8D-3005-3F9D9465E2FC}"/>
              </a:ext>
            </a:extLst>
          </p:cNvPr>
          <p:cNvSpPr>
            <a:spLocks noGrp="1"/>
          </p:cNvSpPr>
          <p:nvPr>
            <p:ph type="title"/>
          </p:nvPr>
        </p:nvSpPr>
        <p:spPr/>
        <p:txBody>
          <a:bodyPr>
            <a:normAutofit fontScale="90000"/>
          </a:bodyPr>
          <a:lstStyle/>
          <a:p>
            <a:r>
              <a:rPr lang="en-IN" sz="4000" b="1" dirty="0">
                <a:solidFill>
                  <a:schemeClr val="accent1"/>
                </a:solidFill>
                <a:latin typeface="Arial"/>
                <a:ea typeface="+mj-lt"/>
                <a:cs typeface="Arial"/>
              </a:rPr>
              <a:t>DEPLOYMENT</a:t>
            </a:r>
          </a:p>
        </p:txBody>
      </p:sp>
      <p:sp>
        <p:nvSpPr>
          <p:cNvPr id="3" name="Content Placeholder 2">
            <a:extLst>
              <a:ext uri="{FF2B5EF4-FFF2-40B4-BE49-F238E27FC236}">
                <a16:creationId xmlns:a16="http://schemas.microsoft.com/office/drawing/2014/main" id="{44CC4B73-A42C-EB26-0322-747DD9749EA5}"/>
              </a:ext>
            </a:extLst>
          </p:cNvPr>
          <p:cNvSpPr>
            <a:spLocks noGrp="1"/>
          </p:cNvSpPr>
          <p:nvPr>
            <p:ph idx="1"/>
          </p:nvPr>
        </p:nvSpPr>
        <p:spPr/>
        <p:txBody>
          <a:bodyPr>
            <a:normAutofit fontScale="40000" lnSpcReduction="20000"/>
          </a:bodyPr>
          <a:lstStyle/>
          <a:p>
            <a:endParaRPr lang="en-US" dirty="0"/>
          </a:p>
          <a:p>
            <a:endParaRPr lang="en-US" dirty="0"/>
          </a:p>
          <a:p>
            <a:endParaRPr lang="en-US" dirty="0"/>
          </a:p>
          <a:p>
            <a:endParaRPr lang="en-US" dirty="0"/>
          </a:p>
          <a:p>
            <a:endParaRPr lang="en-US" dirty="0"/>
          </a:p>
          <a:p>
            <a:endParaRPr lang="en-US" dirty="0"/>
          </a:p>
          <a:p>
            <a:r>
              <a:rPr lang="en-US" sz="3000" dirty="0"/>
              <a:t>The deployment of the keylogger system involves preparing the software for installation and usage in various environments. Here's an overview of the deployment process:</a:t>
            </a:r>
          </a:p>
          <a:p>
            <a:r>
              <a:rPr lang="en-US" sz="3000" b="1" dirty="0"/>
              <a:t>Installation:</a:t>
            </a:r>
          </a:p>
          <a:p>
            <a:pPr lvl="1"/>
            <a:r>
              <a:rPr lang="en-US" sz="3000" dirty="0"/>
              <a:t>Install necessary packages using pip:</a:t>
            </a:r>
          </a:p>
          <a:p>
            <a:pPr lvl="1"/>
            <a:r>
              <a:rPr lang="en-US" sz="3000" dirty="0">
                <a:solidFill>
                  <a:schemeClr val="bg1"/>
                </a:solidFill>
                <a:highlight>
                  <a:srgbClr val="000000"/>
                </a:highlight>
              </a:rPr>
              <a:t>C:\Users\name&gt;pip install </a:t>
            </a:r>
            <a:r>
              <a:rPr lang="en-US" sz="3000" dirty="0" err="1">
                <a:solidFill>
                  <a:schemeClr val="bg1"/>
                </a:solidFill>
                <a:highlight>
                  <a:srgbClr val="000000"/>
                </a:highlight>
              </a:rPr>
              <a:t>pynput</a:t>
            </a:r>
            <a:endParaRPr lang="en-US" sz="3000" dirty="0">
              <a:solidFill>
                <a:schemeClr val="bg1"/>
              </a:solidFill>
              <a:highlight>
                <a:srgbClr val="000000"/>
              </a:highlight>
            </a:endParaRPr>
          </a:p>
          <a:p>
            <a:pPr lvl="1"/>
            <a:r>
              <a:rPr lang="en-US" sz="3000" dirty="0"/>
              <a:t>Download the keylogger script (keylogger.py) onto the target system.</a:t>
            </a:r>
          </a:p>
          <a:p>
            <a:pPr algn="l"/>
            <a:r>
              <a:rPr lang="en-US" sz="3000" b="1" i="0" dirty="0">
                <a:solidFill>
                  <a:srgbClr val="0D0D0D"/>
                </a:solidFill>
                <a:effectLst/>
                <a:latin typeface="Söhne"/>
              </a:rPr>
              <a:t>Configuration:</a:t>
            </a:r>
          </a:p>
          <a:p>
            <a:pPr lvl="1">
              <a:buFont typeface="Arial" panose="020B0604020202020204" pitchFamily="34" charset="0"/>
              <a:buChar char="•"/>
            </a:pPr>
            <a:r>
              <a:rPr lang="en-US" sz="3000" b="0" i="0" dirty="0">
                <a:solidFill>
                  <a:srgbClr val="0D0D0D"/>
                </a:solidFill>
                <a:effectLst/>
                <a:latin typeface="Söhne"/>
              </a:rPr>
              <a:t>Modify any configuration options in the keylogger script as needed (e.g., output file path, logging settings).</a:t>
            </a:r>
          </a:p>
          <a:p>
            <a:pPr algn="l"/>
            <a:r>
              <a:rPr lang="en-US" sz="3000" b="1" i="0" dirty="0">
                <a:solidFill>
                  <a:srgbClr val="0D0D0D"/>
                </a:solidFill>
                <a:effectLst/>
                <a:latin typeface="Söhne"/>
              </a:rPr>
              <a:t>Execution:</a:t>
            </a:r>
          </a:p>
          <a:p>
            <a:pPr lvl="1">
              <a:buFont typeface="Arial" panose="020B0604020202020204" pitchFamily="34" charset="0"/>
              <a:buChar char="•"/>
            </a:pPr>
            <a:r>
              <a:rPr lang="en-US" sz="3000" b="0" i="0" dirty="0">
                <a:solidFill>
                  <a:srgbClr val="0D0D0D"/>
                </a:solidFill>
                <a:effectLst/>
                <a:latin typeface="Söhne"/>
              </a:rPr>
              <a:t>Open a terminal or command prompt.</a:t>
            </a:r>
          </a:p>
          <a:p>
            <a:pPr lvl="1">
              <a:buFont typeface="Arial" panose="020B0604020202020204" pitchFamily="34" charset="0"/>
              <a:buChar char="•"/>
            </a:pPr>
            <a:r>
              <a:rPr lang="en-US" sz="3000" b="0" i="0" dirty="0">
                <a:solidFill>
                  <a:srgbClr val="0D0D0D"/>
                </a:solidFill>
                <a:effectLst/>
                <a:latin typeface="Söhne"/>
              </a:rPr>
              <a:t>Navigate to the directory containing the keylogger script.</a:t>
            </a:r>
          </a:p>
          <a:p>
            <a:pPr lvl="1">
              <a:buFont typeface="Arial" panose="020B0604020202020204" pitchFamily="34" charset="0"/>
              <a:buChar char="•"/>
            </a:pPr>
            <a:r>
              <a:rPr lang="en-US" sz="3000" b="0" i="0" dirty="0">
                <a:solidFill>
                  <a:srgbClr val="0D0D0D"/>
                </a:solidFill>
                <a:effectLst/>
                <a:latin typeface="Söhne"/>
              </a:rPr>
              <a:t>Run the keylogger script using Python:</a:t>
            </a:r>
          </a:p>
          <a:p>
            <a:pPr lvl="1">
              <a:buFont typeface="Arial" panose="020B0604020202020204" pitchFamily="34" charset="0"/>
              <a:buChar char="•"/>
            </a:pPr>
            <a:r>
              <a:rPr lang="en-US" sz="3000" dirty="0">
                <a:solidFill>
                  <a:schemeClr val="bg1"/>
                </a:solidFill>
                <a:highlight>
                  <a:srgbClr val="000000"/>
                </a:highlight>
              </a:rPr>
              <a:t>C:\Users\name&gt;python keylogger.py</a:t>
            </a:r>
          </a:p>
          <a:p>
            <a:pPr lvl="1">
              <a:buFont typeface="Arial" panose="020B0604020202020204" pitchFamily="34" charset="0"/>
              <a:buChar char="•"/>
            </a:pPr>
            <a:endParaRPr lang="en-US" sz="1900" dirty="0">
              <a:solidFill>
                <a:schemeClr val="bg1"/>
              </a:solidFill>
              <a:highlight>
                <a:srgbClr val="000000"/>
              </a:highlight>
            </a:endParaRPr>
          </a:p>
          <a:p>
            <a:pPr lvl="1">
              <a:buFont typeface="Arial" panose="020B0604020202020204" pitchFamily="34" charset="0"/>
              <a:buChar char="•"/>
            </a:pPr>
            <a:endParaRPr lang="en-US" b="0" i="0" dirty="0">
              <a:solidFill>
                <a:srgbClr val="0D0D0D"/>
              </a:solidFill>
              <a:effectLst/>
              <a:latin typeface="Söhne"/>
            </a:endParaRPr>
          </a:p>
          <a:p>
            <a:pPr lvl="1">
              <a:buFont typeface="Arial" panose="020B0604020202020204" pitchFamily="34" charset="0"/>
              <a:buChar char="•"/>
            </a:pPr>
            <a:endParaRPr lang="en-US" b="0" i="0" dirty="0">
              <a:solidFill>
                <a:srgbClr val="0D0D0D"/>
              </a:solidFill>
              <a:effectLst/>
              <a:latin typeface="Söhne"/>
            </a:endParaRP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15587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1600" b="0" i="0" dirty="0">
                <a:solidFill>
                  <a:srgbClr val="0D0D0D"/>
                </a:solidFill>
                <a:effectLst/>
                <a:latin typeface="Söhne"/>
              </a:rPr>
              <a:t>Attached are the screenshots showcasing the execution of the keylogger system:</a:t>
            </a: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r>
              <a:rPr lang="en-IN" sz="2400" dirty="0"/>
              <a:t>										</a:t>
            </a:r>
            <a:br>
              <a:rPr lang="en-IN" sz="2400" dirty="0"/>
            </a:br>
            <a:endParaRPr lang="en-IN" sz="2400" dirty="0"/>
          </a:p>
        </p:txBody>
      </p:sp>
      <p:pic>
        <p:nvPicPr>
          <p:cNvPr id="4" name="Picture 3">
            <a:extLst>
              <a:ext uri="{FF2B5EF4-FFF2-40B4-BE49-F238E27FC236}">
                <a16:creationId xmlns:a16="http://schemas.microsoft.com/office/drawing/2014/main" id="{86B49032-B2A5-6555-640B-531E42284869}"/>
              </a:ext>
            </a:extLst>
          </p:cNvPr>
          <p:cNvPicPr>
            <a:picLocks noChangeAspect="1"/>
          </p:cNvPicPr>
          <p:nvPr/>
        </p:nvPicPr>
        <p:blipFill rotWithShape="1">
          <a:blip r:embed="rId2"/>
          <a:srcRect l="3348" t="1128" r="3052" b="4289"/>
          <a:stretch/>
        </p:blipFill>
        <p:spPr>
          <a:xfrm>
            <a:off x="1142651" y="2321117"/>
            <a:ext cx="2701216" cy="2684173"/>
          </a:xfrm>
          <a:prstGeom prst="rect">
            <a:avLst/>
          </a:prstGeom>
        </p:spPr>
      </p:pic>
      <p:pic>
        <p:nvPicPr>
          <p:cNvPr id="7" name="Picture 6">
            <a:extLst>
              <a:ext uri="{FF2B5EF4-FFF2-40B4-BE49-F238E27FC236}">
                <a16:creationId xmlns:a16="http://schemas.microsoft.com/office/drawing/2014/main" id="{49B39B18-8E14-DF31-FD0F-81E037AC91A3}"/>
              </a:ext>
            </a:extLst>
          </p:cNvPr>
          <p:cNvPicPr>
            <a:picLocks noChangeAspect="1"/>
          </p:cNvPicPr>
          <p:nvPr/>
        </p:nvPicPr>
        <p:blipFill rotWithShape="1">
          <a:blip r:embed="rId3"/>
          <a:srcRect l="3514" t="3462" r="2518" b="2190"/>
          <a:stretch/>
        </p:blipFill>
        <p:spPr>
          <a:xfrm>
            <a:off x="4342632" y="2381636"/>
            <a:ext cx="2600035" cy="2592665"/>
          </a:xfrm>
          <a:prstGeom prst="rect">
            <a:avLst/>
          </a:prstGeom>
        </p:spPr>
      </p:pic>
      <p:pic>
        <p:nvPicPr>
          <p:cNvPr id="9" name="Picture 8">
            <a:extLst>
              <a:ext uri="{FF2B5EF4-FFF2-40B4-BE49-F238E27FC236}">
                <a16:creationId xmlns:a16="http://schemas.microsoft.com/office/drawing/2014/main" id="{37303749-F4A5-5647-E631-5D75DBFA95B7}"/>
              </a:ext>
            </a:extLst>
          </p:cNvPr>
          <p:cNvPicPr>
            <a:picLocks noChangeAspect="1"/>
          </p:cNvPicPr>
          <p:nvPr/>
        </p:nvPicPr>
        <p:blipFill>
          <a:blip r:embed="rId4"/>
          <a:stretch>
            <a:fillRect/>
          </a:stretch>
        </p:blipFill>
        <p:spPr>
          <a:xfrm>
            <a:off x="7626040" y="2305187"/>
            <a:ext cx="2909456" cy="2667001"/>
          </a:xfrm>
          <a:prstGeom prst="rect">
            <a:avLst/>
          </a:prstGeom>
        </p:spPr>
      </p:pic>
      <p:sp>
        <p:nvSpPr>
          <p:cNvPr id="10" name="TextBox 9">
            <a:extLst>
              <a:ext uri="{FF2B5EF4-FFF2-40B4-BE49-F238E27FC236}">
                <a16:creationId xmlns:a16="http://schemas.microsoft.com/office/drawing/2014/main" id="{9B559F60-81B7-01E4-DBA7-6A35F98121AF}"/>
              </a:ext>
            </a:extLst>
          </p:cNvPr>
          <p:cNvSpPr txBox="1"/>
          <p:nvPr/>
        </p:nvSpPr>
        <p:spPr>
          <a:xfrm>
            <a:off x="1299457" y="5320748"/>
            <a:ext cx="2468209" cy="338554"/>
          </a:xfrm>
          <a:prstGeom prst="rect">
            <a:avLst/>
          </a:prstGeom>
          <a:noFill/>
        </p:spPr>
        <p:txBody>
          <a:bodyPr wrap="square" rtlCol="0">
            <a:spAutoFit/>
          </a:bodyPr>
          <a:lstStyle/>
          <a:p>
            <a:pPr algn="ctr"/>
            <a:r>
              <a:rPr lang="en-IN" sz="1600" dirty="0"/>
              <a:t>(Keylogger before starting)</a:t>
            </a:r>
          </a:p>
        </p:txBody>
      </p:sp>
      <p:sp>
        <p:nvSpPr>
          <p:cNvPr id="13" name="TextBox 12">
            <a:extLst>
              <a:ext uri="{FF2B5EF4-FFF2-40B4-BE49-F238E27FC236}">
                <a16:creationId xmlns:a16="http://schemas.microsoft.com/office/drawing/2014/main" id="{C99C0A35-3E11-8981-3D25-5AA242D855CB}"/>
              </a:ext>
            </a:extLst>
          </p:cNvPr>
          <p:cNvSpPr txBox="1"/>
          <p:nvPr/>
        </p:nvSpPr>
        <p:spPr>
          <a:xfrm>
            <a:off x="4491181" y="5322141"/>
            <a:ext cx="2302935" cy="338554"/>
          </a:xfrm>
          <a:prstGeom prst="rect">
            <a:avLst/>
          </a:prstGeom>
          <a:noFill/>
        </p:spPr>
        <p:txBody>
          <a:bodyPr wrap="square" rtlCol="0">
            <a:spAutoFit/>
          </a:bodyPr>
          <a:lstStyle/>
          <a:p>
            <a:pPr algn="ctr"/>
            <a:r>
              <a:rPr lang="en-IN" sz="1600" dirty="0"/>
              <a:t>(Keylogger after starting)</a:t>
            </a:r>
          </a:p>
        </p:txBody>
      </p:sp>
      <p:sp>
        <p:nvSpPr>
          <p:cNvPr id="14" name="TextBox 13">
            <a:extLst>
              <a:ext uri="{FF2B5EF4-FFF2-40B4-BE49-F238E27FC236}">
                <a16:creationId xmlns:a16="http://schemas.microsoft.com/office/drawing/2014/main" id="{078E73F9-31C7-454F-51E6-440DAB80C6C1}"/>
              </a:ext>
            </a:extLst>
          </p:cNvPr>
          <p:cNvSpPr txBox="1"/>
          <p:nvPr/>
        </p:nvSpPr>
        <p:spPr>
          <a:xfrm>
            <a:off x="7772399" y="5320748"/>
            <a:ext cx="2074334" cy="338554"/>
          </a:xfrm>
          <a:prstGeom prst="rect">
            <a:avLst/>
          </a:prstGeom>
          <a:noFill/>
        </p:spPr>
        <p:txBody>
          <a:bodyPr wrap="square" rtlCol="0">
            <a:spAutoFit/>
          </a:bodyPr>
          <a:lstStyle/>
          <a:p>
            <a:pPr algn="ctr"/>
            <a:r>
              <a:rPr lang="en-IN" sz="1600" dirty="0"/>
              <a:t>(Log File)</a:t>
            </a:r>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120</TotalTime>
  <Words>1418</Words>
  <Application>Microsoft Office PowerPoint</Application>
  <PresentationFormat>Widescreen</PresentationFormat>
  <Paragraphs>140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KEYLOGGER</vt:lpstr>
      <vt:lpstr>OUTLINE</vt:lpstr>
      <vt:lpstr>Problem Statement</vt:lpstr>
      <vt:lpstr>Proposed Solution</vt:lpstr>
      <vt:lpstr>PowerPoint Presentation</vt:lpstr>
      <vt:lpstr>System  Approach</vt:lpstr>
      <vt:lpstr>Algorithm</vt:lpstr>
      <vt:lpstr>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vm579833@gmail.com</cp:lastModifiedBy>
  <cp:revision>33</cp:revision>
  <dcterms:created xsi:type="dcterms:W3CDTF">2021-05-26T16:50:10Z</dcterms:created>
  <dcterms:modified xsi:type="dcterms:W3CDTF">2024-03-26T04:31:04Z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