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68" r:id="rId3"/>
    <p:sldId id="269" r:id="rId4"/>
    <p:sldId id="270" r:id="rId5"/>
    <p:sldId id="271" r:id="rId6"/>
    <p:sldId id="272" r:id="rId7"/>
    <p:sldId id="258" r:id="rId8"/>
    <p:sldId id="259"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29A810-B57E-4739-9BDF-3BA844DBC87C}">
          <p14:sldIdLst>
            <p14:sldId id="256"/>
            <p14:sldId id="268"/>
            <p14:sldId id="269"/>
            <p14:sldId id="270"/>
            <p14:sldId id="271"/>
            <p14:sldId id="272"/>
            <p14:sldId id="258"/>
            <p14:sldId id="259"/>
            <p14:sldId id="261"/>
            <p14:sldId id="262"/>
            <p14:sldId id="263"/>
            <p14:sldId id="264"/>
            <p14:sldId id="265"/>
            <p14:sldId id="266"/>
            <p14:sldId id="267"/>
          </p14:sldIdLst>
        </p14:section>
      </p14:sectionLst>
    </p:ext>
    <p:ext uri="{EFAFB233-063F-42B5-8137-9DF3F51BA10A}">
      <p15:sldGuideLst xmlns="" xmlns:p15="http://schemas.microsoft.com/office/powerpoint/2012/main">
        <p15:guide id="1" orient="horz" pos="74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23" d="100"/>
          <a:sy n="123" d="100"/>
        </p:scale>
        <p:origin x="-114" y="-48"/>
      </p:cViewPr>
      <p:guideLst>
        <p:guide orient="horz" pos="74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11/5/2019</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kotlin</a:t>
            </a:r>
            <a:endParaRPr lang="en-US" dirty="0"/>
          </a:p>
        </p:txBody>
      </p:sp>
      <p:sp>
        <p:nvSpPr>
          <p:cNvPr id="3" name="Subtitle 2"/>
          <p:cNvSpPr>
            <a:spLocks noGrp="1"/>
          </p:cNvSpPr>
          <p:nvPr>
            <p:ph type="subTitle" idx="1"/>
          </p:nvPr>
        </p:nvSpPr>
        <p:spPr/>
        <p:txBody>
          <a:bodyPr/>
          <a:lstStyle/>
          <a:p>
            <a:r>
              <a:rPr lang="ka-GE" b="1" dirty="0" smtClean="0"/>
              <a:t>კლასების </a:t>
            </a:r>
            <a:r>
              <a:rPr lang="ka-GE" b="1" dirty="0"/>
              <a:t>მემკვიდრეობითობა და </a:t>
            </a:r>
            <a:r>
              <a:rPr lang="en-US" b="1" dirty="0"/>
              <a:t>data </a:t>
            </a:r>
            <a:r>
              <a:rPr lang="ka-GE" b="1" dirty="0"/>
              <a:t>კლასები</a:t>
            </a:r>
            <a:endParaRPr lang="ka-GE" dirty="0"/>
          </a:p>
          <a:p>
            <a:r>
              <a:rPr lang="ka-GE" dirty="0"/>
              <a:t/>
            </a:r>
            <a:br>
              <a:rPr lang="ka-GE" dirty="0"/>
            </a:br>
            <a:endParaRPr lang="en-US" dirty="0"/>
          </a:p>
        </p:txBody>
      </p:sp>
    </p:spTree>
    <p:extLst>
      <p:ext uri="{BB962C8B-B14F-4D97-AF65-F5344CB8AC3E}">
        <p14:creationId xmlns:p14="http://schemas.microsoft.com/office/powerpoint/2010/main" val="1988947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Delegated properties</a:t>
            </a:r>
          </a:p>
        </p:txBody>
      </p:sp>
      <p:sp>
        <p:nvSpPr>
          <p:cNvPr id="5" name="TextBox 4"/>
          <p:cNvSpPr txBox="1"/>
          <p:nvPr/>
        </p:nvSpPr>
        <p:spPr>
          <a:xfrm>
            <a:off x="1108129" y="1456841"/>
            <a:ext cx="9066508" cy="1754326"/>
          </a:xfrm>
          <a:prstGeom prst="rect">
            <a:avLst/>
          </a:prstGeom>
          <a:noFill/>
        </p:spPr>
        <p:txBody>
          <a:bodyPr wrap="square" rtlCol="0">
            <a:spAutoFit/>
          </a:bodyPr>
          <a:lstStyle/>
          <a:p>
            <a:r>
              <a:rPr lang="ka-GE" dirty="0" smtClean="0"/>
              <a:t>თუ ჩვენ ვწერთ მარტივ </a:t>
            </a:r>
            <a:r>
              <a:rPr lang="en-US" dirty="0" smtClean="0"/>
              <a:t>ORM</a:t>
            </a:r>
            <a:r>
              <a:rPr lang="ka-GE" dirty="0" smtClean="0"/>
              <a:t>_ს</a:t>
            </a:r>
            <a:r>
              <a:rPr lang="en-US" dirty="0" smtClean="0"/>
              <a:t>. </a:t>
            </a:r>
            <a:r>
              <a:rPr lang="ka-GE" dirty="0" smtClean="0"/>
              <a:t>ჩვენი </a:t>
            </a:r>
            <a:r>
              <a:rPr lang="ka-GE" dirty="0"/>
              <a:t>მონაცემთა ბაზის ბიბლიოთეკა წარმოადგენს რიგს, როგორც კლასის ერთეულის მაგალითს, ფუნქციებით, როგორიცაა </a:t>
            </a:r>
            <a:r>
              <a:rPr lang="en-US" dirty="0" err="1"/>
              <a:t>getString</a:t>
            </a:r>
            <a:r>
              <a:rPr lang="en-US" dirty="0"/>
              <a:t> ("</a:t>
            </a:r>
            <a:r>
              <a:rPr lang="ka-GE" dirty="0"/>
              <a:t>სახელი") და </a:t>
            </a:r>
            <a:r>
              <a:rPr lang="en-US" dirty="0" err="1"/>
              <a:t>getLong</a:t>
            </a:r>
            <a:r>
              <a:rPr lang="en-US" dirty="0"/>
              <a:t> ("</a:t>
            </a:r>
            <a:r>
              <a:rPr lang="ka-GE" dirty="0"/>
              <a:t>ასაკი</a:t>
            </a:r>
            <a:r>
              <a:rPr lang="ka-GE" dirty="0" smtClean="0"/>
              <a:t>").</a:t>
            </a:r>
            <a:br>
              <a:rPr lang="ka-GE" dirty="0" smtClean="0"/>
            </a:br>
            <a:r>
              <a:rPr lang="ka-GE" dirty="0" smtClean="0"/>
              <a:t> </a:t>
            </a:r>
            <a:r>
              <a:rPr lang="ka-GE" dirty="0"/>
              <a:t>მოცემული სვეტებიდან აკრეფილი მნიშვნელობების მისაღებად. ჩვენ შეგვიძლია შევქმნათ აკრეფილი შესაფუთი </a:t>
            </a:r>
            <a:r>
              <a:rPr lang="ka-GE" dirty="0" smtClean="0"/>
              <a:t>კლასის </a:t>
            </a:r>
            <a:r>
              <a:rPr lang="ka-GE" dirty="0"/>
              <a:t>მსგავსი</a:t>
            </a:r>
            <a:r>
              <a:rPr lang="ka-GE" dirty="0" smtClean="0"/>
              <a:t>:</a:t>
            </a:r>
            <a:br>
              <a:rPr lang="ka-GE" dirty="0" smtClean="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61" y="2933215"/>
            <a:ext cx="38576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196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6874" y="1600200"/>
            <a:ext cx="10435525" cy="1576953"/>
          </a:xfrm>
        </p:spPr>
        <p:txBody>
          <a:bodyPr>
            <a:noAutofit/>
          </a:bodyPr>
          <a:lstStyle/>
          <a:p>
            <a:r>
              <a:rPr lang="ka-GE" sz="1800" dirty="0" smtClean="0"/>
              <a:t>თუ გვსურს </a:t>
            </a:r>
            <a:r>
              <a:rPr lang="en-US" sz="1800" dirty="0" smtClean="0"/>
              <a:t>lazy</a:t>
            </a:r>
            <a:r>
              <a:rPr lang="ka-GE" sz="1800" dirty="0" smtClean="0"/>
              <a:t> </a:t>
            </a:r>
            <a:r>
              <a:rPr lang="ka-GE" sz="1800" dirty="0"/>
              <a:t>დატვირთვა გავაკეთოთ ისე, რომ ჩვენ </a:t>
            </a:r>
            <a:r>
              <a:rPr lang="ka-GE" sz="1800" dirty="0" smtClean="0"/>
              <a:t>დრო </a:t>
            </a:r>
            <a:r>
              <a:rPr lang="ka-GE" sz="1800" dirty="0"/>
              <a:t>არ </a:t>
            </a:r>
            <a:r>
              <a:rPr lang="ka-GE" sz="1800" dirty="0" smtClean="0"/>
              <a:t>დავხარჯ</a:t>
            </a:r>
            <a:r>
              <a:rPr lang="en-US" sz="1800" dirty="0" err="1" smtClean="0"/>
              <a:t>oT</a:t>
            </a:r>
            <a:r>
              <a:rPr lang="ka-GE" sz="1800" dirty="0" smtClean="0"/>
              <a:t> </a:t>
            </a:r>
            <a:r>
              <a:rPr lang="ka-GE" sz="1800" dirty="0"/>
              <a:t>ველების მოპოვებაზე, რომლებიც არ იქნება გამოყენებული (</a:t>
            </a:r>
            <a:r>
              <a:rPr lang="ka-GE" sz="1800" dirty="0" smtClean="0"/>
              <a:t>მითუმეტეს</a:t>
            </a:r>
            <a:r>
              <a:rPr lang="ka-GE" sz="1800" dirty="0"/>
              <a:t>, თუ ზოგიერთი მათგანი შეიცავს უამრავ </a:t>
            </a:r>
            <a:r>
              <a:rPr lang="ka-GE" sz="1800" dirty="0" smtClean="0"/>
              <a:t>მონაცემს.) და ალბათ</a:t>
            </a:r>
            <a:r>
              <a:rPr lang="ka-GE" sz="1800" dirty="0"/>
              <a:t>, გვინდა, რომ მხარდაჭერილი იყოს ნაგულისხმევი </a:t>
            </a:r>
            <a:r>
              <a:rPr lang="ka-GE" sz="1800" dirty="0" smtClean="0"/>
              <a:t>მნიშვნელობებისთვის.ამ </a:t>
            </a:r>
            <a:r>
              <a:rPr lang="ka-GE" sz="1800" dirty="0"/>
              <a:t>ლოგიკის დანერგვა შეგვიძლია () ბლოკში, საჭიროა მისი </a:t>
            </a:r>
            <a:r>
              <a:rPr lang="en-US" sz="1800" dirty="0" smtClean="0"/>
              <a:t>property</a:t>
            </a:r>
            <a:r>
              <a:rPr lang="ka-GE" sz="1800" dirty="0" smtClean="0"/>
              <a:t> </a:t>
            </a:r>
            <a:r>
              <a:rPr lang="ka-GE" sz="1800" dirty="0"/>
              <a:t>დუბლირება. ალტერნატიულად, ჩვენ შეგვიძლია გამოვყოთ ლოგიკა ცალკეულ </a:t>
            </a:r>
            <a:r>
              <a:rPr lang="en-US" sz="1800" dirty="0" err="1"/>
              <a:t>StringProperty</a:t>
            </a:r>
            <a:r>
              <a:rPr lang="en-US" sz="1800" dirty="0"/>
              <a:t> </a:t>
            </a:r>
            <a:r>
              <a:rPr lang="ka-GE" sz="1800" dirty="0" smtClean="0"/>
              <a:t>კლასში</a:t>
            </a:r>
            <a:r>
              <a:rPr lang="en-US" sz="1800" dirty="0" smtClean="0"/>
              <a:t>:</a:t>
            </a:r>
            <a:r>
              <a:rPr lang="ka-GE" sz="1800" dirty="0" smtClean="0"/>
              <a:t/>
            </a:r>
            <a:br>
              <a:rPr lang="ka-GE" sz="1800" dirty="0" smtClean="0"/>
            </a:br>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563" y="3619406"/>
            <a:ext cx="3554036" cy="31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949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2047" y="1123627"/>
            <a:ext cx="7609668" cy="923330"/>
          </a:xfrm>
          <a:prstGeom prst="rect">
            <a:avLst/>
          </a:prstGeom>
          <a:noFill/>
        </p:spPr>
        <p:txBody>
          <a:bodyPr wrap="square" rtlCol="0">
            <a:spAutoFit/>
          </a:bodyPr>
          <a:lstStyle/>
          <a:p>
            <a:r>
              <a:rPr lang="ka-GE" dirty="0"/>
              <a:t>სამწუხაროდ, ამის გამოყენება დაგვჭირდება </a:t>
            </a:r>
            <a:r>
              <a:rPr lang="ka-GE" dirty="0" smtClean="0"/>
              <a:t>ტიპაჟით- </a:t>
            </a:r>
            <a:r>
              <a:rPr lang="en-US" dirty="0" err="1" smtClean="0"/>
              <a:t>p.name.value</a:t>
            </a:r>
            <a:r>
              <a:rPr lang="ka-GE" dirty="0" smtClean="0"/>
              <a:t>, </a:t>
            </a:r>
            <a:r>
              <a:rPr lang="ka-GE" dirty="0"/>
              <a:t>ჩვენ შეგვიძლია გავაკეთოთ შემდეგი, მაგრამ ეს ასევე არ არის კარგი, რადგან </a:t>
            </a:r>
            <a:r>
              <a:rPr lang="ka-GE" dirty="0" smtClean="0"/>
              <a:t>მას </a:t>
            </a:r>
            <a:r>
              <a:rPr lang="ka-GE" dirty="0"/>
              <a:t>შემოაქვს დამატებითი </a:t>
            </a:r>
            <a:r>
              <a:rPr lang="ka-GE" dirty="0" smtClean="0"/>
              <a:t>საკუთრება:</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35" y="2046957"/>
            <a:ext cx="51720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86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4041" y="1038386"/>
            <a:ext cx="7563173" cy="646331"/>
          </a:xfrm>
          <a:prstGeom prst="rect">
            <a:avLst/>
          </a:prstGeom>
          <a:noFill/>
        </p:spPr>
        <p:txBody>
          <a:bodyPr wrap="square" rtlCol="0">
            <a:spAutoFit/>
          </a:bodyPr>
          <a:lstStyle/>
          <a:p>
            <a:r>
              <a:rPr lang="ka-GE" dirty="0"/>
              <a:t>გამოსავალი არის დელეგირებული ქონება, რომლის საშუალებითაც შეგიძლიათ მიუთითოთ ქონების მიღების და დაყენების ქცევა</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1684717"/>
            <a:ext cx="54197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800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5037" y="860156"/>
            <a:ext cx="7803397" cy="646331"/>
          </a:xfrm>
          <a:prstGeom prst="rect">
            <a:avLst/>
          </a:prstGeom>
          <a:noFill/>
        </p:spPr>
        <p:txBody>
          <a:bodyPr wrap="square" rtlCol="0">
            <a:spAutoFit/>
          </a:bodyPr>
          <a:lstStyle/>
          <a:p>
            <a:r>
              <a:rPr lang="ka-GE" dirty="0"/>
              <a:t>დელეგირებული ქონების გამოყენება </a:t>
            </a:r>
            <a:r>
              <a:rPr lang="ka-GE" dirty="0" smtClean="0"/>
              <a:t>შეიძლება გამოვიყენოთ </a:t>
            </a:r>
            <a:r>
              <a:rPr lang="ka-GE" dirty="0"/>
              <a:t>პირადად ქონების </a:t>
            </a:r>
            <a:r>
              <a:rPr lang="ka-GE" dirty="0" smtClean="0"/>
              <a:t>განსახორციელებლად:</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19" y="1506487"/>
            <a:ext cx="45910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25919" y="2092271"/>
            <a:ext cx="7474542" cy="1200329"/>
          </a:xfrm>
          <a:prstGeom prst="rect">
            <a:avLst/>
          </a:prstGeom>
          <a:noFill/>
        </p:spPr>
        <p:txBody>
          <a:bodyPr wrap="square" rtlCol="0">
            <a:spAutoFit/>
          </a:bodyPr>
          <a:lstStyle/>
          <a:p>
            <a:r>
              <a:rPr lang="ka-GE" dirty="0"/>
              <a:t>როდესაც ვინმე წაიკითხავს </a:t>
            </a:r>
            <a:r>
              <a:rPr lang="en-US" dirty="0"/>
              <a:t>p.name- </a:t>
            </a:r>
            <a:r>
              <a:rPr lang="ka-GE" dirty="0"/>
              <a:t>ს, </a:t>
            </a:r>
            <a:r>
              <a:rPr lang="en-US" dirty="0" err="1"/>
              <a:t>getValue</a:t>
            </a:r>
            <a:r>
              <a:rPr lang="en-US" dirty="0"/>
              <a:t> () </a:t>
            </a:r>
            <a:r>
              <a:rPr lang="ka-GE" dirty="0"/>
              <a:t>მიიღება </a:t>
            </a:r>
            <a:r>
              <a:rPr lang="en-US" dirty="0"/>
              <a:t>p– </a:t>
            </a:r>
            <a:r>
              <a:rPr lang="ka-GE" dirty="0" smtClean="0"/>
              <a:t>ით</a:t>
            </a:r>
            <a:r>
              <a:rPr lang="ka-GE" dirty="0"/>
              <a:t>.</a:t>
            </a:r>
            <a:br>
              <a:rPr lang="ka-GE" dirty="0"/>
            </a:br>
            <a:r>
              <a:rPr lang="ka-GE" dirty="0"/>
              <a:t>მშვენიერი ჩაშენებული დელეგირებული საკუთრებაა ზარმაცი, რაც საეჭვო დატვირთვის ნიმუშია. მოწოდებული ლამბდას გამოხატვა შეფასდება მხოლოდ ერთხელ, ქონებაზე წვდომის დროს.</a:t>
            </a: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712" y="3311973"/>
            <a:ext cx="34575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866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8766" y="1038386"/>
            <a:ext cx="6501539" cy="3139321"/>
          </a:xfrm>
          <a:prstGeom prst="rect">
            <a:avLst/>
          </a:prstGeom>
          <a:noFill/>
        </p:spPr>
        <p:txBody>
          <a:bodyPr wrap="square" rtlCol="0">
            <a:spAutoFit/>
          </a:bodyPr>
          <a:lstStyle/>
          <a:p>
            <a:r>
              <a:rPr lang="ka-GE" dirty="0"/>
              <a:t>თუ </a:t>
            </a:r>
            <a:r>
              <a:rPr lang="ka-GE" dirty="0" smtClean="0"/>
              <a:t>გვსურს შევიზღუდოთ </a:t>
            </a:r>
            <a:r>
              <a:rPr lang="ka-GE" dirty="0"/>
              <a:t>საბაზისო კლასის ქვეკლასელების ნაკრები, </a:t>
            </a:r>
            <a:r>
              <a:rPr lang="ka-GE" dirty="0" smtClean="0"/>
              <a:t>შეგვიძლია გამოვაცხადოთ </a:t>
            </a:r>
            <a:r>
              <a:rPr lang="ka-GE" dirty="0"/>
              <a:t>საბაზისო კლასი </a:t>
            </a:r>
            <a:r>
              <a:rPr lang="ka-GE" dirty="0" smtClean="0"/>
              <a:t>დალუქულად </a:t>
            </a:r>
            <a:r>
              <a:rPr lang="ka-GE" dirty="0"/>
              <a:t>(რაც ასევე მას აბსტრაქტულად აქცევს), ამ შემთხვევაში მხოლოდ იმავე ფაილში </a:t>
            </a:r>
            <a:r>
              <a:rPr lang="ka-GE" dirty="0" smtClean="0"/>
              <a:t>შეგვეძლება </a:t>
            </a:r>
            <a:r>
              <a:rPr lang="ka-GE" dirty="0"/>
              <a:t>ქვეკლასელები გამოაცხადოთ. შემდგენელმა იცის </a:t>
            </a:r>
            <a:r>
              <a:rPr lang="ka-GE" dirty="0" smtClean="0"/>
              <a:t>შემდეგომი </a:t>
            </a:r>
            <a:r>
              <a:rPr lang="ka-GE" dirty="0"/>
              <a:t>შესაძლო ქვეკლასელთა სრული ნაკრები, რაც საშუალებას </a:t>
            </a:r>
            <a:r>
              <a:rPr lang="ka-GE" dirty="0" smtClean="0"/>
              <a:t>მოგვცემს ამომწურავად გავაკეთოთ </a:t>
            </a:r>
            <a:r>
              <a:rPr lang="ka-GE" dirty="0"/>
              <a:t>ყველა შესაძლო ქვეტიპის გამოხატვა სხვა საჭირო პუნქტის გარეშე (და თუ მომავალში </a:t>
            </a:r>
            <a:r>
              <a:rPr lang="ka-GE" dirty="0" smtClean="0"/>
              <a:t>დავამატებთ </a:t>
            </a:r>
            <a:r>
              <a:rPr lang="ka-GE" dirty="0"/>
              <a:t>სხვა ქვეკლასს და </a:t>
            </a:r>
            <a:r>
              <a:rPr lang="ka-GE" dirty="0" smtClean="0"/>
              <a:t>დავივიწყებთ </a:t>
            </a:r>
            <a:r>
              <a:rPr lang="ka-GE" dirty="0"/>
              <a:t>როდის </a:t>
            </a:r>
            <a:r>
              <a:rPr lang="ka-GE" dirty="0" smtClean="0"/>
              <a:t>განახლდება, </a:t>
            </a:r>
            <a:r>
              <a:rPr lang="en-US" dirty="0" smtClean="0"/>
              <a:t>when </a:t>
            </a:r>
            <a:r>
              <a:rPr lang="ka-GE" dirty="0" smtClean="0"/>
              <a:t>შემდგენელი გვამცნობს).</a:t>
            </a:r>
            <a:endParaRPr lang="en-US" dirty="0"/>
          </a:p>
        </p:txBody>
      </p:sp>
    </p:spTree>
    <p:extLst>
      <p:ext uri="{BB962C8B-B14F-4D97-AF65-F5344CB8AC3E}">
        <p14:creationId xmlns:p14="http://schemas.microsoft.com/office/powerpoint/2010/main" val="234959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05" y="402956"/>
            <a:ext cx="9414039" cy="528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7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63" y="233766"/>
            <a:ext cx="11010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25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89" y="273077"/>
            <a:ext cx="11001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71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48" y="85322"/>
            <a:ext cx="109918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16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84" y="279050"/>
            <a:ext cx="11039475"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35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579" y="83127"/>
            <a:ext cx="8791575" cy="683636"/>
          </a:xfrm>
        </p:spPr>
        <p:txBody>
          <a:bodyPr>
            <a:normAutofit fontScale="90000"/>
          </a:bodyPr>
          <a:lstStyle/>
          <a:p>
            <a:r>
              <a:rPr lang="en-US" dirty="0" smtClean="0"/>
              <a:t>subclass</a:t>
            </a:r>
            <a:endParaRPr lang="en-US" dirty="0"/>
          </a:p>
        </p:txBody>
      </p:sp>
      <p:sp>
        <p:nvSpPr>
          <p:cNvPr id="3" name="Subtitle 2"/>
          <p:cNvSpPr>
            <a:spLocks noGrp="1"/>
          </p:cNvSpPr>
          <p:nvPr>
            <p:ph type="subTitle" idx="1"/>
          </p:nvPr>
        </p:nvSpPr>
        <p:spPr/>
        <p:txBody>
          <a:bodyPr/>
          <a:lstStyle/>
          <a:p>
            <a:r>
              <a:rPr lang="ka-GE" dirty="0"/>
              <a:t/>
            </a:r>
            <a:br>
              <a:rPr lang="ka-GE" dirty="0"/>
            </a:br>
            <a:endParaRPr lang="en-US" dirty="0"/>
          </a:p>
        </p:txBody>
      </p:sp>
      <p:sp>
        <p:nvSpPr>
          <p:cNvPr id="5" name="TextBox 4"/>
          <p:cNvSpPr txBox="1"/>
          <p:nvPr/>
        </p:nvSpPr>
        <p:spPr>
          <a:xfrm>
            <a:off x="2138766" y="1278610"/>
            <a:ext cx="7950631" cy="3970318"/>
          </a:xfrm>
          <a:prstGeom prst="rect">
            <a:avLst/>
          </a:prstGeom>
          <a:noFill/>
        </p:spPr>
        <p:txBody>
          <a:bodyPr wrap="square" rtlCol="0">
            <a:spAutoFit/>
          </a:bodyPr>
          <a:lstStyle/>
          <a:p>
            <a:r>
              <a:rPr lang="ka-GE" dirty="0"/>
              <a:t>კოტლინი მხარს უჭერს </a:t>
            </a:r>
            <a:r>
              <a:rPr lang="en-US" dirty="0"/>
              <a:t>single-parent</a:t>
            </a:r>
            <a:r>
              <a:rPr lang="ka-GE" dirty="0"/>
              <a:t> კლასის მემკვიდრეობას - ასე რომ, თითოეულ კლასს (გარდა </a:t>
            </a:r>
            <a:r>
              <a:rPr lang="en-US" dirty="0"/>
              <a:t>root </a:t>
            </a:r>
            <a:r>
              <a:rPr lang="ka-GE" dirty="0"/>
              <a:t>კლასის </a:t>
            </a:r>
            <a:r>
              <a:rPr lang="en-US" dirty="0"/>
              <a:t>Any- </a:t>
            </a:r>
            <a:r>
              <a:rPr lang="ka-GE" dirty="0"/>
              <a:t>ისა) აქვს ზუსტად ერთი მშობლის კლასი, რომელსაც სუპერკლასი ჰქვია.კოტლინის კლასები დახურულია სტანდარტულად და შეუძლებელია მემკვიდრეობით მიღებული, თუ თქვენ აშკარად არ გამოაცხადებთ კლასს ღია ან აბსტრაქტულად. მხოლოდ ამის შემდეგ შეგვიძლია ქვეკლასები ამ კლასისგან გამოვაცხადოთ როგორც ახალი კლასი, რომელიც აღნიშნავს მის მშობელთა კლასს:</a:t>
            </a:r>
            <a:br>
              <a:rPr lang="ka-GE" dirty="0"/>
            </a:br>
            <a:r>
              <a:rPr lang="ka-GE" dirty="0"/>
              <a:t>ღია კლასის </a:t>
            </a:r>
            <a:r>
              <a:rPr lang="en-US" dirty="0" err="1" smtClean="0"/>
              <a:t>MotorVehicle</a:t>
            </a:r>
            <a:r>
              <a:rPr lang="ka-GE" dirty="0" smtClean="0"/>
              <a:t/>
            </a:r>
            <a:br>
              <a:rPr lang="ka-GE" dirty="0" smtClean="0"/>
            </a:br>
            <a:r>
              <a:rPr lang="ka-GE" dirty="0" smtClean="0"/>
              <a:t>კლასის </a:t>
            </a:r>
            <a:r>
              <a:rPr lang="ka-GE" dirty="0"/>
              <a:t>მანქანა: </a:t>
            </a:r>
            <a:r>
              <a:rPr lang="en-US" dirty="0" err="1" smtClean="0"/>
              <a:t>MotorVehicle</a:t>
            </a:r>
            <a:r>
              <a:rPr lang="en-US" dirty="0" smtClean="0"/>
              <a:t> </a:t>
            </a:r>
            <a:r>
              <a:rPr lang="ka-GE" dirty="0" smtClean="0"/>
              <a:t>()</a:t>
            </a:r>
            <a:endParaRPr lang="en-US" dirty="0"/>
          </a:p>
          <a:p>
            <a:r>
              <a:rPr lang="ka-GE" dirty="0"/>
              <a:t>კლასები, რომლებიც არ აცხადებენ სუპერკლასს, აშკარად მემკვიდრეობენ ვინმესგან. ქვეკლასელმა უნდა მოიწვიოს საბაზო კლასის ერთ-ერთი კონსტრუქტორი, რომელიც გადის რომელიმე პარამეტრს საკუთარი კონსტრუქტორისგან ან მუდმივი მნიშვნელობებით</a:t>
            </a:r>
            <a:r>
              <a:rPr lang="ka-GE"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752" y="5373473"/>
            <a:ext cx="46958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261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579" y="83127"/>
            <a:ext cx="8791575" cy="683636"/>
          </a:xfrm>
        </p:spPr>
        <p:txBody>
          <a:bodyPr>
            <a:normAutofit fontScale="90000"/>
          </a:bodyPr>
          <a:lstStyle/>
          <a:p>
            <a:r>
              <a:rPr lang="en-US" dirty="0" smtClean="0"/>
              <a:t>subclass</a:t>
            </a:r>
            <a:endParaRPr lang="en-US" dirty="0"/>
          </a:p>
        </p:txBody>
      </p:sp>
      <p:sp>
        <p:nvSpPr>
          <p:cNvPr id="3" name="Subtitle 2"/>
          <p:cNvSpPr>
            <a:spLocks noGrp="1"/>
          </p:cNvSpPr>
          <p:nvPr>
            <p:ph type="subTitle" idx="1"/>
          </p:nvPr>
        </p:nvSpPr>
        <p:spPr/>
        <p:txBody>
          <a:bodyPr/>
          <a:lstStyle/>
          <a:p>
            <a:r>
              <a:rPr lang="ka-GE" dirty="0"/>
              <a:t/>
            </a:r>
            <a:br>
              <a:rPr lang="ka-GE"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812" y="1275947"/>
            <a:ext cx="56864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360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7410" y="98626"/>
            <a:ext cx="4967206" cy="683636"/>
          </a:xfrm>
        </p:spPr>
        <p:txBody>
          <a:bodyPr>
            <a:normAutofit fontScale="90000"/>
          </a:bodyPr>
          <a:lstStyle/>
          <a:p>
            <a:r>
              <a:rPr lang="en-US" dirty="0"/>
              <a:t>Delegation</a:t>
            </a:r>
          </a:p>
        </p:txBody>
      </p:sp>
      <p:sp>
        <p:nvSpPr>
          <p:cNvPr id="3" name="Subtitle 2"/>
          <p:cNvSpPr>
            <a:spLocks noGrp="1"/>
          </p:cNvSpPr>
          <p:nvPr>
            <p:ph type="subTitle" idx="1"/>
          </p:nvPr>
        </p:nvSpPr>
        <p:spPr/>
        <p:txBody>
          <a:bodyPr/>
          <a:lstStyle/>
          <a:p>
            <a:r>
              <a:rPr lang="ka-GE" dirty="0"/>
              <a:t/>
            </a:r>
            <a:br>
              <a:rPr lang="ka-GE" dirty="0"/>
            </a:br>
            <a:endParaRPr lang="en-US" dirty="0"/>
          </a:p>
        </p:txBody>
      </p:sp>
      <p:sp>
        <p:nvSpPr>
          <p:cNvPr id="5" name="TextBox 4"/>
          <p:cNvSpPr txBox="1"/>
          <p:nvPr/>
        </p:nvSpPr>
        <p:spPr>
          <a:xfrm>
            <a:off x="1371600" y="1084881"/>
            <a:ext cx="8221851" cy="1200329"/>
          </a:xfrm>
          <a:prstGeom prst="rect">
            <a:avLst/>
          </a:prstGeom>
          <a:noFill/>
        </p:spPr>
        <p:txBody>
          <a:bodyPr wrap="square" rtlCol="0">
            <a:spAutoFit/>
          </a:bodyPr>
          <a:lstStyle/>
          <a:p>
            <a:r>
              <a:rPr lang="ka-GE" dirty="0"/>
              <a:t>თუ </a:t>
            </a:r>
            <a:r>
              <a:rPr lang="ka-GE" dirty="0" smtClean="0"/>
              <a:t>აღმოვაჩენთ</a:t>
            </a:r>
            <a:r>
              <a:rPr lang="ka-GE" dirty="0"/>
              <a:t>, რომ ინტერფეისი, რომლის განხორციელებაც </a:t>
            </a:r>
            <a:r>
              <a:rPr lang="ka-GE" dirty="0" smtClean="0"/>
              <a:t>გვსურს </a:t>
            </a:r>
            <a:r>
              <a:rPr lang="ka-GE" dirty="0"/>
              <a:t>კლასში, უკვე </a:t>
            </a:r>
            <a:r>
              <a:rPr lang="ka-GE" dirty="0" smtClean="0"/>
              <a:t>განხორციელებული, </a:t>
            </a:r>
            <a:r>
              <a:rPr lang="ka-GE" dirty="0"/>
              <a:t>კლასის ერთ-ერთი </a:t>
            </a:r>
            <a:r>
              <a:rPr lang="ka-GE" dirty="0" smtClean="0"/>
              <a:t>თვისებაა, შეგვიძლია დავრეგისტრირდეთ </a:t>
            </a:r>
            <a:r>
              <a:rPr lang="ka-GE" dirty="0"/>
              <a:t>ამ </a:t>
            </a:r>
            <a:r>
              <a:rPr lang="ka-GE" dirty="0" smtClean="0"/>
              <a:t>ინტერფეისის </a:t>
            </a:r>
            <a:r>
              <a:rPr lang="ka-GE" dirty="0"/>
              <a:t>იმ </a:t>
            </a:r>
            <a:r>
              <a:rPr lang="ka-GE" dirty="0" smtClean="0"/>
              <a:t>საკუთრებასთან, </a:t>
            </a:r>
            <a:r>
              <a:rPr lang="ka-GE" dirty="0"/>
              <a:t>რომელსაც </a:t>
            </a:r>
            <a:r>
              <a:rPr lang="ka-GE" dirty="0" smtClean="0"/>
              <a:t>ვანხორციელებთ:</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622" y="2340729"/>
            <a:ext cx="46672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5329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391</TotalTime>
  <Words>323</Words>
  <Application>Microsoft Office PowerPoint</Application>
  <PresentationFormat>Custom</PresentationFormat>
  <Paragraphs>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kotlin</vt:lpstr>
      <vt:lpstr>PowerPoint Presentation</vt:lpstr>
      <vt:lpstr>PowerPoint Presentation</vt:lpstr>
      <vt:lpstr>PowerPoint Presentation</vt:lpstr>
      <vt:lpstr>PowerPoint Presentation</vt:lpstr>
      <vt:lpstr>PowerPoint Presentation</vt:lpstr>
      <vt:lpstr>subclass</vt:lpstr>
      <vt:lpstr>subclass</vt:lpstr>
      <vt:lpstr>Delegation</vt:lpstr>
      <vt:lpstr>Delegated properties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dc:title>
  <dc:creator>valeri</dc:creator>
  <cp:lastModifiedBy>Geo Computers</cp:lastModifiedBy>
  <cp:revision>20</cp:revision>
  <dcterms:created xsi:type="dcterms:W3CDTF">2019-11-03T14:46:38Z</dcterms:created>
  <dcterms:modified xsi:type="dcterms:W3CDTF">2019-11-04T20:23:52Z</dcterms:modified>
</cp:coreProperties>
</file>