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2" r:id="rId2"/>
    <p:sldId id="266" r:id="rId3"/>
    <p:sldId id="259" r:id="rId4"/>
    <p:sldId id="261" r:id="rId5"/>
    <p:sldId id="262" r:id="rId6"/>
    <p:sldId id="283" r:id="rId7"/>
    <p:sldId id="284" r:id="rId8"/>
    <p:sldId id="282" r:id="rId9"/>
    <p:sldId id="267" r:id="rId10"/>
    <p:sldId id="285" r:id="rId11"/>
    <p:sldId id="280" r:id="rId12"/>
    <p:sldId id="281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830"/>
  </p:normalViewPr>
  <p:slideViewPr>
    <p:cSldViewPr snapToGrid="0">
      <p:cViewPr varScale="1">
        <p:scale>
          <a:sx n="91" d="100"/>
          <a:sy n="91" d="100"/>
        </p:scale>
        <p:origin x="208" y="65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numFmt formatCode="_(* #,##0.0_);_(* \(#,##0.0\);_(* &quot;-&quot;??_);_(@_)" sourceLinked="1"/>
        <c:majorTickMark val="none"/>
        <c:minorTickMark val="none"/>
        <c:tickLblPos val="nextTo"/>
        <c:spPr>
          <a:noFill/>
          <a:ln w="254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518358375396048E-2"/>
          <c:y val="0.91065800605540348"/>
          <c:w val="0.24541970273187527"/>
          <c:h val="8.60622419454972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numFmt formatCode="_(* #,##0.0_);_(* \(#,##0.0\);_(* &quot;-&quot;??_);_(@_)" sourceLinked="1"/>
        <c:majorTickMark val="none"/>
        <c:minorTickMark val="none"/>
        <c:tickLblPos val="nextTo"/>
        <c:spPr>
          <a:noFill/>
          <a:ln w="254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518358375396048E-2"/>
          <c:y val="0.91065800605540348"/>
          <c:w val="0.24541970273187527"/>
          <c:h val="8.60622419454972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numFmt formatCode="_(* #,##0.0_);_(* \(#,##0.0\);_(* &quot;-&quot;??_);_(@_)" sourceLinked="1"/>
        <c:majorTickMark val="none"/>
        <c:minorTickMark val="none"/>
        <c:tickLblPos val="nextTo"/>
        <c:spPr>
          <a:noFill/>
          <a:ln w="254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518358375396048E-2"/>
          <c:y val="0.91065800605540348"/>
          <c:w val="0.24541970273187527"/>
          <c:h val="8.60622419454972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numFmt formatCode="_(* #,##0.0_);_(* \(#,##0.0\);_(* &quot;-&quot;??_);_(@_)" sourceLinked="1"/>
        <c:majorTickMark val="none"/>
        <c:minorTickMark val="none"/>
        <c:tickLblPos val="nextTo"/>
        <c:spPr>
          <a:noFill/>
          <a:ln w="254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518358375396048E-2"/>
          <c:y val="0.91065800605540348"/>
          <c:w val="0.24541970273187527"/>
          <c:h val="8.60622419454972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8FE81FEC-2664-411F-AEB3-065F29F52751}">
      <dgm:prSet custT="1"/>
      <dgm:spPr/>
      <dgm:t>
        <a:bodyPr lIns="182880" tIns="182880" rIns="182880" bIns="182880" rtlCol="0" anchor="ctr"/>
        <a:lstStyle>
          <a:defPPr>
            <a:defRPr lang="en-GB"/>
          </a:defPPr>
        </a:lstStyle>
        <a:p>
          <a:pPr marL="0" rtl="0">
            <a:lnSpc>
              <a:spcPct val="100000"/>
            </a:lnSpc>
            <a:buNone/>
          </a:pPr>
          <a:r>
            <a:rPr lang="en-GB" sz="24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CONCLUSION</a:t>
          </a:r>
          <a:endParaRPr lang="en-GB" sz="2400" b="1" i="0" kern="1200" dirty="0">
            <a:solidFill>
              <a:srgbClr val="AC5B4C"/>
            </a:solidFill>
            <a:latin typeface="Gill Sans Nova" panose="020B0602020104020203" pitchFamily="34" charset="0"/>
            <a:ea typeface="+mn-ea"/>
            <a:cs typeface="Gill Sans SemiBold" panose="020B0502020104020203" pitchFamily="34" charset="-79"/>
          </a:endParaRP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/>
          <a:endParaRPr lang="en-GB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30A490C8-22B4-4D68-875C-0F0DE2FF864D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>
            <a:lnSpc>
              <a:spcPct val="100000"/>
            </a:lnSpc>
          </a:pPr>
          <a:r>
            <a:rPr lang="en-GB" sz="24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OBJECTIVES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/>
          <a:endParaRPr lang="en-GB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A2322D3A-7AC2-4C5C-9D7E-EAB2313D47D4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/>
          <a:endParaRPr lang="en-GB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/>
          <a:endParaRPr lang="en-GB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>
            <a:lnSpc>
              <a:spcPct val="100000"/>
            </a:lnSpc>
          </a:pPr>
          <a:r>
            <a:rPr lang="en-GB" sz="24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RECOMMENDATIONS</a:t>
          </a:r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0EC0C300-11E4-45CF-8418-973585107209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>
            <a:lnSpc>
              <a:spcPct val="100000"/>
            </a:lnSpc>
          </a:pPr>
          <a:r>
            <a:rPr lang="en-GB" sz="24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DATA QUALITY ISSUES</a:t>
          </a:r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50418D2B-9486-42DE-AFDD-1D31420040FF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>
            <a:lnSpc>
              <a:spcPct val="100000"/>
            </a:lnSpc>
          </a:pPr>
          <a:r>
            <a:rPr lang="en-GB" sz="24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IMPORTANT INFORMATION TO CONSIDER </a:t>
          </a:r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/>
          <a:endParaRPr lang="en-GB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5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10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10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5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5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10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10" custScaleX="100000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5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5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10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10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5"/>
      <dgm:spPr/>
    </dgm:pt>
    <dgm:pt modelId="{60ED89A1-904B-E446-B340-02B3D3D2D4CF}" type="pres">
      <dgm:prSet presAssocID="{0EC0C300-11E4-45CF-8418-973585107209}" presName="vertSpace2b" presStyleCnt="0"/>
      <dgm:spPr/>
    </dgm:pt>
    <dgm:pt modelId="{C60B052C-8895-B64E-8F55-A22B06C26711}" type="pres">
      <dgm:prSet presAssocID="{4F85505A-81B6-4FDA-A144-900B71DAD946}" presName="thickLine" presStyleLbl="alignNode1" presStyleIdx="3" presStyleCnt="5"/>
      <dgm:spPr/>
    </dgm:pt>
    <dgm:pt modelId="{6824B304-8D35-7546-835D-37EF75EF130E}" type="pres">
      <dgm:prSet presAssocID="{4F85505A-81B6-4FDA-A144-900B71DAD946}" presName="horz1" presStyleCnt="0"/>
      <dgm:spPr/>
    </dgm:pt>
    <dgm:pt modelId="{C9B957BF-3762-C444-A889-9188DFC903DF}" type="pres">
      <dgm:prSet presAssocID="{4F85505A-81B6-4FDA-A144-900B71DAD946}" presName="tx1" presStyleLbl="revTx" presStyleIdx="6" presStyleCnt="10"/>
      <dgm:spPr/>
    </dgm:pt>
    <dgm:pt modelId="{D251ECF4-3488-2542-8086-F83F675146E2}" type="pres">
      <dgm:prSet presAssocID="{4F85505A-81B6-4FDA-A144-900B71DAD946}" presName="vert1" presStyleCnt="0"/>
      <dgm:spPr/>
    </dgm:pt>
    <dgm:pt modelId="{53DFB678-703B-1646-A2C9-814631074136}" type="pres">
      <dgm:prSet presAssocID="{FEB4A941-E9FA-4A86-A673-85FF34B35F20}" presName="vertSpace2a" presStyleCnt="0"/>
      <dgm:spPr/>
    </dgm:pt>
    <dgm:pt modelId="{C9124C8C-8A51-3E49-8F20-C1A448FD817F}" type="pres">
      <dgm:prSet presAssocID="{FEB4A941-E9FA-4A86-A673-85FF34B35F20}" presName="horz2" presStyleCnt="0"/>
      <dgm:spPr/>
    </dgm:pt>
    <dgm:pt modelId="{5B977E52-1DC2-D846-AA85-F463E40EE7D6}" type="pres">
      <dgm:prSet presAssocID="{FEB4A941-E9FA-4A86-A673-85FF34B35F20}" presName="horzSpace2" presStyleCnt="0"/>
      <dgm:spPr/>
    </dgm:pt>
    <dgm:pt modelId="{B09F43E3-E283-364B-BDDC-AEA3B436FB56}" type="pres">
      <dgm:prSet presAssocID="{FEB4A941-E9FA-4A86-A673-85FF34B35F20}" presName="tx2" presStyleLbl="revTx" presStyleIdx="7" presStyleCnt="10"/>
      <dgm:spPr/>
    </dgm:pt>
    <dgm:pt modelId="{78FAB02E-902A-0246-8841-E18990A6BDCD}" type="pres">
      <dgm:prSet presAssocID="{FEB4A941-E9FA-4A86-A673-85FF34B35F20}" presName="vert2" presStyleCnt="0"/>
      <dgm:spPr/>
    </dgm:pt>
    <dgm:pt modelId="{2A380769-BA5B-F344-93A6-E05188F7C102}" type="pres">
      <dgm:prSet presAssocID="{FEB4A941-E9FA-4A86-A673-85FF34B35F20}" presName="thinLine2b" presStyleLbl="callout" presStyleIdx="3" presStyleCnt="5"/>
      <dgm:spPr/>
    </dgm:pt>
    <dgm:pt modelId="{1666CBCE-44EA-144B-B2DC-553B1D1FA875}" type="pres">
      <dgm:prSet presAssocID="{FEB4A941-E9FA-4A86-A673-85FF34B35F20}" presName="vertSpace2b" presStyleCnt="0"/>
      <dgm:spPr/>
    </dgm:pt>
    <dgm:pt modelId="{43609A61-BA80-5948-B85C-CB38B2D0E047}" type="pres">
      <dgm:prSet presAssocID="{A2322D3A-7AC2-4C5C-9D7E-EAB2313D47D4}" presName="thickLine" presStyleLbl="alignNode1" presStyleIdx="4" presStyleCnt="5"/>
      <dgm:spPr/>
    </dgm:pt>
    <dgm:pt modelId="{755CA152-7A11-B547-85AC-95C6503B0509}" type="pres">
      <dgm:prSet presAssocID="{A2322D3A-7AC2-4C5C-9D7E-EAB2313D47D4}" presName="horz1" presStyleCnt="0"/>
      <dgm:spPr/>
    </dgm:pt>
    <dgm:pt modelId="{6FFE689B-A07F-6149-B2E3-6757BAD42DB9}" type="pres">
      <dgm:prSet presAssocID="{A2322D3A-7AC2-4C5C-9D7E-EAB2313D47D4}" presName="tx1" presStyleLbl="revTx" presStyleIdx="8" presStyleCnt="10" custScaleX="100503"/>
      <dgm:spPr/>
    </dgm:pt>
    <dgm:pt modelId="{C5F03895-AABE-2543-93DF-22AEB1203220}" type="pres">
      <dgm:prSet presAssocID="{A2322D3A-7AC2-4C5C-9D7E-EAB2313D47D4}" presName="vert1" presStyleCnt="0"/>
      <dgm:spPr/>
    </dgm:pt>
    <dgm:pt modelId="{1B4605F0-5552-F241-97AF-C59A6A8D8608}" type="pres">
      <dgm:prSet presAssocID="{8FE81FEC-2664-411F-AEB3-065F29F52751}" presName="vertSpace2a" presStyleCnt="0"/>
      <dgm:spPr/>
    </dgm:pt>
    <dgm:pt modelId="{B3892077-82DE-2B46-B97B-882D9BAC3AA6}" type="pres">
      <dgm:prSet presAssocID="{8FE81FEC-2664-411F-AEB3-065F29F52751}" presName="horz2" presStyleCnt="0"/>
      <dgm:spPr/>
    </dgm:pt>
    <dgm:pt modelId="{D85BDADF-3D02-C949-8AD1-025541606F09}" type="pres">
      <dgm:prSet presAssocID="{8FE81FEC-2664-411F-AEB3-065F29F52751}" presName="horzSpace2" presStyleCnt="0"/>
      <dgm:spPr/>
    </dgm:pt>
    <dgm:pt modelId="{FBD01AEA-A8F9-FE4D-9602-487EAF61F09B}" type="pres">
      <dgm:prSet presAssocID="{8FE81FEC-2664-411F-AEB3-065F29F52751}" presName="tx2" presStyleLbl="revTx" presStyleIdx="9" presStyleCnt="10" custScaleX="98198" custLinFactNeighborX="-1478" custLinFactNeighborY="3011"/>
      <dgm:spPr/>
    </dgm:pt>
    <dgm:pt modelId="{1DA1CE23-8C39-3D4F-A89C-4024EB35CFC1}" type="pres">
      <dgm:prSet presAssocID="{8FE81FEC-2664-411F-AEB3-065F29F52751}" presName="vert2" presStyleCnt="0"/>
      <dgm:spPr/>
    </dgm:pt>
    <dgm:pt modelId="{098E18BB-B50B-7944-A588-57FAEF8C3BE4}" type="pres">
      <dgm:prSet presAssocID="{8FE81FEC-2664-411F-AEB3-065F29F52751}" presName="thinLine2b" presStyleLbl="callout" presStyleIdx="4" presStyleCnt="5"/>
      <dgm:spPr/>
    </dgm:pt>
    <dgm:pt modelId="{DB6E8C3B-99BF-2D4B-BAB0-99514E5BFDCA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B1D962D-409E-D840-8C70-0D3A99E96A69}" type="presOf" srcId="{E9682B4F-0217-4B50-923E-C104AA24290F}" destId="{12C6F6CB-CEC3-A749-930B-00502DB5A1B0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DF2DE63F-500F-5842-AC4E-C1EC03F88395}" type="presOf" srcId="{A2322D3A-7AC2-4C5C-9D7E-EAB2313D47D4}" destId="{6FFE689B-A07F-6149-B2E3-6757BAD42DB9}" srcOrd="0" destOrd="0" presId="urn:microsoft.com/office/officeart/2008/layout/Lined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864E7292-9A7E-3F43-81DD-D653DF53DEF3}" type="presOf" srcId="{0EC0C300-11E4-45CF-8418-973585107209}" destId="{DAF6D365-7021-E74E-8AD3-AB3AC6A0D057}" srcOrd="0" destOrd="0" presId="urn:microsoft.com/office/officeart/2008/layout/LinedList"/>
    <dgm:cxn modelId="{3F5D38A5-AF8F-B44D-AEB3-C86078AC4A7E}" type="presOf" srcId="{4F85505A-81B6-4FDA-A144-900B71DAD946}" destId="{C9B957BF-3762-C444-A889-9188DFC903DF}" srcOrd="0" destOrd="0" presId="urn:microsoft.com/office/officeart/2008/layout/LinedList"/>
    <dgm:cxn modelId="{E1D3D9B5-E888-2A48-989F-530AD91CD6D9}" type="presOf" srcId="{FEB4A941-E9FA-4A86-A673-85FF34B35F20}" destId="{B09F43E3-E283-364B-BDDC-AEA3B436FB56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4D650CE9-A7A6-9546-889D-728D9A26FF98}" type="presOf" srcId="{8FE81FEC-2664-411F-AEB3-065F29F52751}" destId="{FBD01AEA-A8F9-FE4D-9602-487EAF61F09B}" srcOrd="0" destOrd="0" presId="urn:microsoft.com/office/officeart/2008/layout/LinedList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  <dgm:cxn modelId="{69066118-8321-C84B-8730-7891EA85D306}" type="presParOf" srcId="{6564C5E9-1595-624A-93AF-6AD41D06A4F7}" destId="{04EDAAE1-E9CA-2F45-BA18-8E6050569C72}" srcOrd="4" destOrd="0" presId="urn:microsoft.com/office/officeart/2008/layout/LinedList"/>
    <dgm:cxn modelId="{D6DFF9EC-81C7-9844-A64E-782F3175A529}" type="presParOf" srcId="{6564C5E9-1595-624A-93AF-6AD41D06A4F7}" destId="{C9E76191-5F12-BF45-AE9C-6FAE2221EFF8}" srcOrd="5" destOrd="0" presId="urn:microsoft.com/office/officeart/2008/layout/LinedList"/>
    <dgm:cxn modelId="{55D167D0-1FFB-3B47-B1CA-DDF79D4312A2}" type="presParOf" srcId="{C9E76191-5F12-BF45-AE9C-6FAE2221EFF8}" destId="{12C6F6CB-CEC3-A749-930B-00502DB5A1B0}" srcOrd="0" destOrd="0" presId="urn:microsoft.com/office/officeart/2008/layout/LinedList"/>
    <dgm:cxn modelId="{CFB7884C-ECCD-C44C-B410-02F07DBD2DAE}" type="presParOf" srcId="{C9E76191-5F12-BF45-AE9C-6FAE2221EFF8}" destId="{52E4ABEF-FAC6-8548-9F4D-4E473158A2BE}" srcOrd="1" destOrd="0" presId="urn:microsoft.com/office/officeart/2008/layout/LinedList"/>
    <dgm:cxn modelId="{2AF9A08E-58ED-DE4A-AC76-7328589F18EE}" type="presParOf" srcId="{52E4ABEF-FAC6-8548-9F4D-4E473158A2BE}" destId="{B0D3DAFD-9D46-1543-B3B5-D71843B5B4DB}" srcOrd="0" destOrd="0" presId="urn:microsoft.com/office/officeart/2008/layout/LinedList"/>
    <dgm:cxn modelId="{ED118803-C0D1-EF46-8EAB-BC486A2A10C1}" type="presParOf" srcId="{52E4ABEF-FAC6-8548-9F4D-4E473158A2BE}" destId="{4C9CCEC2-ABF3-194E-B533-02A4276A931F}" srcOrd="1" destOrd="0" presId="urn:microsoft.com/office/officeart/2008/layout/LinedList"/>
    <dgm:cxn modelId="{DE1306D4-F250-6043-9FE2-0CA42CCCE1B5}" type="presParOf" srcId="{4C9CCEC2-ABF3-194E-B533-02A4276A931F}" destId="{AAE7011B-BADF-3944-9735-AFBCAC4F810D}" srcOrd="0" destOrd="0" presId="urn:microsoft.com/office/officeart/2008/layout/LinedList"/>
    <dgm:cxn modelId="{D315A992-7B4B-9646-870A-59A4DEDFF73C}" type="presParOf" srcId="{4C9CCEC2-ABF3-194E-B533-02A4276A931F}" destId="{DAF6D365-7021-E74E-8AD3-AB3AC6A0D057}" srcOrd="1" destOrd="0" presId="urn:microsoft.com/office/officeart/2008/layout/LinedList"/>
    <dgm:cxn modelId="{8CBA91F6-2DC8-D543-BB9F-8D33B34760EF}" type="presParOf" srcId="{4C9CCEC2-ABF3-194E-B533-02A4276A931F}" destId="{EC170AFD-CC2D-3946-BDA9-5D66425E90C2}" srcOrd="2" destOrd="0" presId="urn:microsoft.com/office/officeart/2008/layout/LinedList"/>
    <dgm:cxn modelId="{042001ED-F371-B94A-A941-B8385E523028}" type="presParOf" srcId="{52E4ABEF-FAC6-8548-9F4D-4E473158A2BE}" destId="{9071E8DC-DDBE-CD4E-9B99-FF7E5F21CEFF}" srcOrd="2" destOrd="0" presId="urn:microsoft.com/office/officeart/2008/layout/LinedList"/>
    <dgm:cxn modelId="{FFD0C568-9F11-1947-9F33-012793B26F51}" type="presParOf" srcId="{52E4ABEF-FAC6-8548-9F4D-4E473158A2BE}" destId="{60ED89A1-904B-E446-B340-02B3D3D2D4CF}" srcOrd="3" destOrd="0" presId="urn:microsoft.com/office/officeart/2008/layout/LinedList"/>
    <dgm:cxn modelId="{DCF1C88C-7C89-224A-91BB-CDA93AC9D676}" type="presParOf" srcId="{6564C5E9-1595-624A-93AF-6AD41D06A4F7}" destId="{C60B052C-8895-B64E-8F55-A22B06C26711}" srcOrd="6" destOrd="0" presId="urn:microsoft.com/office/officeart/2008/layout/LinedList"/>
    <dgm:cxn modelId="{B22A98C9-0179-F54E-9D8B-AD7F06FE77A8}" type="presParOf" srcId="{6564C5E9-1595-624A-93AF-6AD41D06A4F7}" destId="{6824B304-8D35-7546-835D-37EF75EF130E}" srcOrd="7" destOrd="0" presId="urn:microsoft.com/office/officeart/2008/layout/LinedList"/>
    <dgm:cxn modelId="{9C61EBA2-C34D-4049-8F2F-50F833365412}" type="presParOf" srcId="{6824B304-8D35-7546-835D-37EF75EF130E}" destId="{C9B957BF-3762-C444-A889-9188DFC903DF}" srcOrd="0" destOrd="0" presId="urn:microsoft.com/office/officeart/2008/layout/LinedList"/>
    <dgm:cxn modelId="{DF079F42-9293-DC49-8D57-CD67858A0C3C}" type="presParOf" srcId="{6824B304-8D35-7546-835D-37EF75EF130E}" destId="{D251ECF4-3488-2542-8086-F83F675146E2}" srcOrd="1" destOrd="0" presId="urn:microsoft.com/office/officeart/2008/layout/LinedList"/>
    <dgm:cxn modelId="{8BCA8774-34E5-0443-9BFD-0C0EE85744CE}" type="presParOf" srcId="{D251ECF4-3488-2542-8086-F83F675146E2}" destId="{53DFB678-703B-1646-A2C9-814631074136}" srcOrd="0" destOrd="0" presId="urn:microsoft.com/office/officeart/2008/layout/LinedList"/>
    <dgm:cxn modelId="{897FA970-6784-9C4D-89E1-C4F3446CD18F}" type="presParOf" srcId="{D251ECF4-3488-2542-8086-F83F675146E2}" destId="{C9124C8C-8A51-3E49-8F20-C1A448FD817F}" srcOrd="1" destOrd="0" presId="urn:microsoft.com/office/officeart/2008/layout/LinedList"/>
    <dgm:cxn modelId="{01FD9C25-9318-4A47-8FCF-70BB794A28E5}" type="presParOf" srcId="{C9124C8C-8A51-3E49-8F20-C1A448FD817F}" destId="{5B977E52-1DC2-D846-AA85-F463E40EE7D6}" srcOrd="0" destOrd="0" presId="urn:microsoft.com/office/officeart/2008/layout/LinedList"/>
    <dgm:cxn modelId="{7A2AF9E0-E5C6-E64B-8E9E-E2D2A84C6456}" type="presParOf" srcId="{C9124C8C-8A51-3E49-8F20-C1A448FD817F}" destId="{B09F43E3-E283-364B-BDDC-AEA3B436FB56}" srcOrd="1" destOrd="0" presId="urn:microsoft.com/office/officeart/2008/layout/LinedList"/>
    <dgm:cxn modelId="{E66D9ACF-D587-D743-9756-BBCAD7F00FC5}" type="presParOf" srcId="{C9124C8C-8A51-3E49-8F20-C1A448FD817F}" destId="{78FAB02E-902A-0246-8841-E18990A6BDCD}" srcOrd="2" destOrd="0" presId="urn:microsoft.com/office/officeart/2008/layout/LinedList"/>
    <dgm:cxn modelId="{366B00D7-7FB9-634F-ADBF-4663F91C9C1D}" type="presParOf" srcId="{D251ECF4-3488-2542-8086-F83F675146E2}" destId="{2A380769-BA5B-F344-93A6-E05188F7C102}" srcOrd="2" destOrd="0" presId="urn:microsoft.com/office/officeart/2008/layout/LinedList"/>
    <dgm:cxn modelId="{3368227B-84D3-AC4F-8180-3F1F9F735031}" type="presParOf" srcId="{D251ECF4-3488-2542-8086-F83F675146E2}" destId="{1666CBCE-44EA-144B-B2DC-553B1D1FA875}" srcOrd="3" destOrd="0" presId="urn:microsoft.com/office/officeart/2008/layout/LinedList"/>
    <dgm:cxn modelId="{DAE02A30-FF3C-9D4D-94EE-99B024F0F5C9}" type="presParOf" srcId="{6564C5E9-1595-624A-93AF-6AD41D06A4F7}" destId="{43609A61-BA80-5948-B85C-CB38B2D0E047}" srcOrd="8" destOrd="0" presId="urn:microsoft.com/office/officeart/2008/layout/LinedList"/>
    <dgm:cxn modelId="{9EDF8B15-436D-EB49-ADB5-26FA79653E5D}" type="presParOf" srcId="{6564C5E9-1595-624A-93AF-6AD41D06A4F7}" destId="{755CA152-7A11-B547-85AC-95C6503B0509}" srcOrd="9" destOrd="0" presId="urn:microsoft.com/office/officeart/2008/layout/LinedList"/>
    <dgm:cxn modelId="{14909C5D-8573-D747-BB99-89CC9D5AF74A}" type="presParOf" srcId="{755CA152-7A11-B547-85AC-95C6503B0509}" destId="{6FFE689B-A07F-6149-B2E3-6757BAD42DB9}" srcOrd="0" destOrd="0" presId="urn:microsoft.com/office/officeart/2008/layout/LinedList"/>
    <dgm:cxn modelId="{D799CCFC-4B98-4E4B-A428-D7DDFF969B23}" type="presParOf" srcId="{755CA152-7A11-B547-85AC-95C6503B0509}" destId="{C5F03895-AABE-2543-93DF-22AEB1203220}" srcOrd="1" destOrd="0" presId="urn:microsoft.com/office/officeart/2008/layout/LinedList"/>
    <dgm:cxn modelId="{E1F7D45B-EE79-F44A-A20F-7A572EC371B5}" type="presParOf" srcId="{C5F03895-AABE-2543-93DF-22AEB1203220}" destId="{1B4605F0-5552-F241-97AF-C59A6A8D8608}" srcOrd="0" destOrd="0" presId="urn:microsoft.com/office/officeart/2008/layout/LinedList"/>
    <dgm:cxn modelId="{7F70C191-6023-EB49-973E-1DF160132004}" type="presParOf" srcId="{C5F03895-AABE-2543-93DF-22AEB1203220}" destId="{B3892077-82DE-2B46-B97B-882D9BAC3AA6}" srcOrd="1" destOrd="0" presId="urn:microsoft.com/office/officeart/2008/layout/LinedList"/>
    <dgm:cxn modelId="{E2DF0640-9691-2D43-AE99-D0A9D618C137}" type="presParOf" srcId="{B3892077-82DE-2B46-B97B-882D9BAC3AA6}" destId="{D85BDADF-3D02-C949-8AD1-025541606F09}" srcOrd="0" destOrd="0" presId="urn:microsoft.com/office/officeart/2008/layout/LinedList"/>
    <dgm:cxn modelId="{BF084401-893F-D74F-9955-84A8B3C483A8}" type="presParOf" srcId="{B3892077-82DE-2B46-B97B-882D9BAC3AA6}" destId="{FBD01AEA-A8F9-FE4D-9602-487EAF61F09B}" srcOrd="1" destOrd="0" presId="urn:microsoft.com/office/officeart/2008/layout/LinedList"/>
    <dgm:cxn modelId="{3A17E715-BFA4-8F4C-8B80-4C99F4A768BF}" type="presParOf" srcId="{B3892077-82DE-2B46-B97B-882D9BAC3AA6}" destId="{1DA1CE23-8C39-3D4F-A89C-4024EB35CFC1}" srcOrd="2" destOrd="0" presId="urn:microsoft.com/office/officeart/2008/layout/LinedList"/>
    <dgm:cxn modelId="{BD4BA07D-3E90-E745-8A1B-A83A96CA4787}" type="presParOf" srcId="{C5F03895-AABE-2543-93DF-22AEB1203220}" destId="{098E18BB-B50B-7944-A588-57FAEF8C3BE4}" srcOrd="2" destOrd="0" presId="urn:microsoft.com/office/officeart/2008/layout/LinedList"/>
    <dgm:cxn modelId="{4CBEAA44-0DAE-6345-ADEC-15CDF54195B3}" type="presParOf" srcId="{C5F03895-AABE-2543-93DF-22AEB1203220}" destId="{DB6E8C3B-99BF-2D4B-BAB0-99514E5BFDCA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47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473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473"/>
        <a:ext cx="2103120" cy="775145"/>
      </dsp:txXfrm>
    </dsp:sp>
    <dsp:sp modelId="{4B7883FE-9BF1-834B-9E55-433D1207CAF9}">
      <dsp:nvSpPr>
        <dsp:cNvPr id="0" name=""/>
        <dsp:cNvSpPr/>
      </dsp:nvSpPr>
      <dsp:spPr>
        <a:xfrm>
          <a:off x="2260854" y="35672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OBJECTIVES</a:t>
          </a:r>
        </a:p>
      </dsp:txBody>
      <dsp:txXfrm>
        <a:off x="2260854" y="35672"/>
        <a:ext cx="8254746" cy="703989"/>
      </dsp:txXfrm>
    </dsp:sp>
    <dsp:sp modelId="{F855322D-A55D-8B49-879F-C673DBB2B4C9}">
      <dsp:nvSpPr>
        <dsp:cNvPr id="0" name=""/>
        <dsp:cNvSpPr/>
      </dsp:nvSpPr>
      <dsp:spPr>
        <a:xfrm>
          <a:off x="2103120" y="739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775618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3031"/>
                <a:satOff val="16383"/>
                <a:lumOff val="25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3031"/>
                <a:satOff val="16383"/>
                <a:lumOff val="25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3031"/>
                <a:satOff val="16383"/>
                <a:lumOff val="25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775618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775618"/>
        <a:ext cx="2103120" cy="775145"/>
      </dsp:txXfrm>
    </dsp:sp>
    <dsp:sp modelId="{040275F6-8CD8-B443-8E15-E2EA8C115BE0}">
      <dsp:nvSpPr>
        <dsp:cNvPr id="0" name=""/>
        <dsp:cNvSpPr/>
      </dsp:nvSpPr>
      <dsp:spPr>
        <a:xfrm>
          <a:off x="2260854" y="810818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IMPORTANT INFORMATION TO CONSIDER </a:t>
          </a:r>
        </a:p>
      </dsp:txBody>
      <dsp:txXfrm>
        <a:off x="2260854" y="810818"/>
        <a:ext cx="8254746" cy="703989"/>
      </dsp:txXfrm>
    </dsp:sp>
    <dsp:sp modelId="{1103FC42-5419-864B-A44F-32D393A0563C}">
      <dsp:nvSpPr>
        <dsp:cNvPr id="0" name=""/>
        <dsp:cNvSpPr/>
      </dsp:nvSpPr>
      <dsp:spPr>
        <a:xfrm>
          <a:off x="2103120" y="151480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155076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062"/>
                <a:satOff val="32765"/>
                <a:lumOff val="50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6062"/>
                <a:satOff val="32765"/>
                <a:lumOff val="50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6062"/>
                <a:satOff val="32765"/>
                <a:lumOff val="50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1550764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1550764"/>
        <a:ext cx="2103120" cy="775145"/>
      </dsp:txXfrm>
    </dsp:sp>
    <dsp:sp modelId="{DAF6D365-7021-E74E-8AD3-AB3AC6A0D057}">
      <dsp:nvSpPr>
        <dsp:cNvPr id="0" name=""/>
        <dsp:cNvSpPr/>
      </dsp:nvSpPr>
      <dsp:spPr>
        <a:xfrm>
          <a:off x="2260854" y="1585964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DATA QUALITY ISSUES</a:t>
          </a:r>
        </a:p>
      </dsp:txBody>
      <dsp:txXfrm>
        <a:off x="2260854" y="1585964"/>
        <a:ext cx="8254746" cy="703989"/>
      </dsp:txXfrm>
    </dsp:sp>
    <dsp:sp modelId="{9071E8DC-DDBE-CD4E-9B99-FF7E5F21CEFF}">
      <dsp:nvSpPr>
        <dsp:cNvPr id="0" name=""/>
        <dsp:cNvSpPr/>
      </dsp:nvSpPr>
      <dsp:spPr>
        <a:xfrm>
          <a:off x="2103120" y="22899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052C-8895-B64E-8F55-A22B06C26711}">
      <dsp:nvSpPr>
        <dsp:cNvPr id="0" name=""/>
        <dsp:cNvSpPr/>
      </dsp:nvSpPr>
      <dsp:spPr>
        <a:xfrm>
          <a:off x="0" y="232591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9093"/>
                <a:satOff val="49148"/>
                <a:lumOff val="76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9093"/>
                <a:satOff val="49148"/>
                <a:lumOff val="76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9093"/>
                <a:satOff val="49148"/>
                <a:lumOff val="76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957BF-3762-C444-A889-9188DFC903DF}">
      <dsp:nvSpPr>
        <dsp:cNvPr id="0" name=""/>
        <dsp:cNvSpPr/>
      </dsp:nvSpPr>
      <dsp:spPr>
        <a:xfrm>
          <a:off x="0" y="2325910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2325910"/>
        <a:ext cx="2103120" cy="775145"/>
      </dsp:txXfrm>
    </dsp:sp>
    <dsp:sp modelId="{B09F43E3-E283-364B-BDDC-AEA3B436FB56}">
      <dsp:nvSpPr>
        <dsp:cNvPr id="0" name=""/>
        <dsp:cNvSpPr/>
      </dsp:nvSpPr>
      <dsp:spPr>
        <a:xfrm>
          <a:off x="2260854" y="2361109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RECOMMENDATIONS</a:t>
          </a:r>
        </a:p>
      </dsp:txBody>
      <dsp:txXfrm>
        <a:off x="2260854" y="2361109"/>
        <a:ext cx="8254746" cy="703989"/>
      </dsp:txXfrm>
    </dsp:sp>
    <dsp:sp modelId="{2A380769-BA5B-F344-93A6-E05188F7C102}">
      <dsp:nvSpPr>
        <dsp:cNvPr id="0" name=""/>
        <dsp:cNvSpPr/>
      </dsp:nvSpPr>
      <dsp:spPr>
        <a:xfrm>
          <a:off x="2103120" y="306509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09A61-BA80-5948-B85C-CB38B2D0E047}">
      <dsp:nvSpPr>
        <dsp:cNvPr id="0" name=""/>
        <dsp:cNvSpPr/>
      </dsp:nvSpPr>
      <dsp:spPr>
        <a:xfrm>
          <a:off x="0" y="3101056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FE689B-A07F-6149-B2E3-6757BAD42DB9}">
      <dsp:nvSpPr>
        <dsp:cNvPr id="0" name=""/>
        <dsp:cNvSpPr/>
      </dsp:nvSpPr>
      <dsp:spPr>
        <a:xfrm>
          <a:off x="0" y="3101056"/>
          <a:ext cx="210957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b="0" i="0" kern="120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3101056"/>
        <a:ext cx="2109570" cy="775145"/>
      </dsp:txXfrm>
    </dsp:sp>
    <dsp:sp modelId="{FBD01AEA-A8F9-FE4D-9602-487EAF61F09B}">
      <dsp:nvSpPr>
        <dsp:cNvPr id="0" name=""/>
        <dsp:cNvSpPr/>
      </dsp:nvSpPr>
      <dsp:spPr>
        <a:xfrm>
          <a:off x="2145229" y="3157452"/>
          <a:ext cx="8090163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CONCLUSION</a:t>
          </a:r>
          <a:endParaRPr lang="en-GB" sz="2400" b="1" i="0" kern="1200" dirty="0">
            <a:solidFill>
              <a:srgbClr val="AC5B4C"/>
            </a:solidFill>
            <a:latin typeface="Gill Sans Nova" panose="020B0602020104020203" pitchFamily="34" charset="0"/>
            <a:ea typeface="+mn-ea"/>
            <a:cs typeface="Gill Sans SemiBold" panose="020B0502020104020203" pitchFamily="34" charset="-79"/>
          </a:endParaRPr>
        </a:p>
      </dsp:txBody>
      <dsp:txXfrm>
        <a:off x="2145229" y="3157452"/>
        <a:ext cx="8090163" cy="703989"/>
      </dsp:txXfrm>
    </dsp:sp>
    <dsp:sp modelId="{098E18BB-B50B-7944-A588-57FAEF8C3BE4}">
      <dsp:nvSpPr>
        <dsp:cNvPr id="0" name=""/>
        <dsp:cNvSpPr/>
      </dsp:nvSpPr>
      <dsp:spPr>
        <a:xfrm>
          <a:off x="2109570" y="3840245"/>
          <a:ext cx="8396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0.06104</cdr:y>
    </cdr:from>
    <cdr:to>
      <cdr:x>0.84984</cdr:x>
      <cdr:y>0.20844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01014413-61CB-A588-D902-90985B12E93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273495"/>
          <a:ext cx="9283700" cy="6604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0.03134</cdr:x>
      <cdr:y>0.23406</cdr:y>
    </cdr:from>
    <cdr:to>
      <cdr:x>0.823</cdr:x>
      <cdr:y>1</cdr:y>
    </cdr:to>
    <cdr:pic>
      <cdr:nvPicPr>
        <cdr:cNvPr id="10" name="Picture 9">
          <a:extLst xmlns:a="http://schemas.openxmlformats.org/drawingml/2006/main">
            <a:ext uri="{FF2B5EF4-FFF2-40B4-BE49-F238E27FC236}">
              <a16:creationId xmlns:a16="http://schemas.microsoft.com/office/drawing/2014/main" id="{D9AAC282-E9FB-1FAD-2684-A904C21A47D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323556" y="1184147"/>
          <a:ext cx="8173329" cy="3874945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0.92506</cdr:x>
      <cdr:y>0.17035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E6FC6977-8AFC-EA4A-56F4-BE7418E92BA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576263" y="-1716257"/>
          <a:ext cx="8661400" cy="692012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0.03912</cdr:x>
      <cdr:y>0.21471</cdr:y>
    </cdr:from>
    <cdr:to>
      <cdr:x>0.89703</cdr:x>
      <cdr:y>1</cdr:y>
    </cdr:to>
    <cdr:pic>
      <cdr:nvPicPr>
        <cdr:cNvPr id="5" name="Picture 4">
          <a:extLst xmlns:a="http://schemas.openxmlformats.org/drawingml/2006/main">
            <a:ext uri="{FF2B5EF4-FFF2-40B4-BE49-F238E27FC236}">
              <a16:creationId xmlns:a16="http://schemas.microsoft.com/office/drawing/2014/main" id="{9E9D9CBF-2A73-E2A3-3B34-7CFACF74F3B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366271" y="918218"/>
          <a:ext cx="8032653" cy="3358362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0.16257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0F45139C-E4E6-DAA6-B355-FDE67B0B2C0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9410700" cy="6604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0.03148</cdr:x>
      <cdr:y>0.17246</cdr:y>
    </cdr:from>
    <cdr:to>
      <cdr:x>0.86858</cdr:x>
      <cdr:y>1</cdr:y>
    </cdr:to>
    <cdr:pic>
      <cdr:nvPicPr>
        <cdr:cNvPr id="9" name="Picture 8">
          <a:extLst xmlns:a="http://schemas.openxmlformats.org/drawingml/2006/main">
            <a:ext uri="{FF2B5EF4-FFF2-40B4-BE49-F238E27FC236}">
              <a16:creationId xmlns:a16="http://schemas.microsoft.com/office/drawing/2014/main" id="{365944D9-6332-2282-5954-FC3B5DEEC1C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310002" y="823163"/>
          <a:ext cx="8243667" cy="3950004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0.16257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ECC97102-AEE7-83B8-D5E2-E0C6C8B2535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3830300" cy="6604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0.03148</cdr:x>
      <cdr:y>0.17118</cdr:y>
    </cdr:from>
    <cdr:to>
      <cdr:x>0.89001</cdr:x>
      <cdr:y>1</cdr:y>
    </cdr:to>
    <cdr:pic>
      <cdr:nvPicPr>
        <cdr:cNvPr id="4" name="Picture 3">
          <a:extLst xmlns:a="http://schemas.openxmlformats.org/drawingml/2006/main">
            <a:ext uri="{FF2B5EF4-FFF2-40B4-BE49-F238E27FC236}">
              <a16:creationId xmlns:a16="http://schemas.microsoft.com/office/drawing/2014/main" id="{843071BF-622A-623A-67C9-2E28A55133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310002" y="759657"/>
          <a:ext cx="8454683" cy="3677998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D913024-4032-4B4F-8680-09D5E08EDB6E}" type="datetimeFigureOut">
              <a:rPr lang="en-GB" smtClean="0"/>
              <a:t>21/03/2023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49E357A0-8177-46BC-BFCE-19D99E3453C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2AE225E-43E0-7047-8ADB-DD9EBB41B4D0}" type="datetimeFigureOut">
              <a:rPr lang="en-GB" noProof="0" smtClean="0"/>
              <a:t>21/03/2023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7C366290-4595-5745-A50F-D5EC13BAC60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8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306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3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89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680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7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86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7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39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GB"/>
              <a:t>Click to edit Master subtitle style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FD871EAC-1AFE-FA4A-B65A-CC160A90A347}" type="datetime1">
              <a:rPr lang="en-GB" smtClean="0"/>
              <a:t>21/03/2023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Analysis of Outpatient Antenatal Clinic Appointments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8C1F5086-ECD0-FC4D-A64A-72C50EFF3414}" type="datetime1">
              <a:rPr lang="en-GB" smtClean="0"/>
              <a:t>21/03/2023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Analysis of Outpatient Antenatal Clinic Appointments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4A6CB7AD-FCB7-0942-8B15-497F48E6C998}" type="datetime1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Analysis of Outpatient Antenatal Clinic Appointments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GB"/>
              <a:t>Click to edit Master subtitle style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3506205-22DC-994B-9B6C-676D3663C4B1}" type="datetime1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Analysis of Outpatient Antenatal Clinic Appointments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C417DCF9-BB0A-4240-B0D4-190D8FC44F19}" type="datetime1">
              <a:rPr lang="en-GB" smtClean="0"/>
              <a:t>21/03/2023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Analysis of Outpatient Antenatal Clinic Appointments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3F6CB683-217E-4847-80D4-13A991AC131A}" type="datetime1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Analysis of Outpatient Antenatal Clinic Appointments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en-GB" sz="2400" cap="all" baseline="0"/>
            </a:lvl1pPr>
            <a:lvl2pPr marL="457200" indent="0" algn="r">
              <a:buNone/>
              <a:defRPr lang="en-GB" sz="1800">
                <a:latin typeface="+mj-lt"/>
              </a:defRPr>
            </a:lvl2pPr>
            <a:lvl3pPr marL="914400" indent="0" algn="r">
              <a:buNone/>
              <a:defRPr lang="en-GB"/>
            </a:lvl3pPr>
            <a:lvl4pPr marL="1371600" indent="0" algn="r">
              <a:buNone/>
              <a:defRPr lang="en-GB"/>
            </a:lvl4pPr>
            <a:lvl5pPr marL="1828800" indent="0" algn="r">
              <a:buNone/>
              <a:defRPr lang="en-GB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F36337FD-7D8E-7445-B253-173D72732BB6}" type="datetime1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Analysis of Outpatient Antenatal Clinic Appointments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en-GB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en-GB" sz="2400">
                <a:solidFill>
                  <a:schemeClr val="accent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E5830F5-39F2-D847-AEE4-8DF238795DC7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Analysis of Outpatient Antenatal Clinic Appointments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0EEFA46A-5586-C346-BE84-42EDBB539DB5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Analysis of Outpatient Antenatal Clinic Appointments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6F6587C4-2ED5-FD4D-8882-6A1A961CFC8F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Analysis of Outpatient Antenatal Clinic Appointments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07CD382E-3533-BF4D-AA0B-CAFEB8EF5B42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Analysis of Outpatient Antenatal Clinic Appointments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40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en-GB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FFC295F9-9DB0-1D4A-862B-AB37E73213A9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Analysis of Outpatient Antenatal Clinic Appointments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fld id="{42EA852F-F957-E540-9939-F029DF0168B8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Analysis of Outpatient Antenatal Clinic Appointments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800" b="1" dirty="0"/>
              <a:t>Analysis of Outpatient Antenatal Clinic Appointments’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b="1" dirty="0"/>
              <a:t>Chikaodili Deng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Recommendations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1FA6CFEE-6BCF-9A44-B8EA-ED9C9EB344E8}" type="datetime1">
              <a:rPr lang="en-GB" smtClean="0"/>
              <a:t>21/03/2023</a:t>
            </a:fld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000" dirty="0"/>
              <a:t>Analysis of Outpatient Antenatal Clinic Appointments data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7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AA0E269-E229-7B31-5A70-6A0C3FA9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02" y="1922763"/>
            <a:ext cx="10072637" cy="402336"/>
          </a:xfrm>
        </p:spPr>
        <p:txBody>
          <a:bodyPr rtlCol="0">
            <a:noAutofit/>
          </a:bodyPr>
          <a:lstStyle>
            <a:defPPr>
              <a:defRPr lang="en-GB"/>
            </a:defPPr>
          </a:lstStyle>
          <a:p>
            <a:pPr rtl="0"/>
            <a:r>
              <a:rPr lang="en-GB" sz="2400" b="1" cap="none" dirty="0"/>
              <a:t>Reduce the days’ notice for clinic appointment.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03DCF9C1-DF35-A83E-1FF3-F2011EB12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560" y="3866444"/>
            <a:ext cx="6464808" cy="402336"/>
          </a:xfrm>
        </p:spPr>
        <p:txBody>
          <a:bodyPr rtlCol="0">
            <a:noAutofit/>
          </a:bodyPr>
          <a:lstStyle>
            <a:defPPr>
              <a:defRPr lang="en-GB"/>
            </a:defPPr>
          </a:lstStyle>
          <a:p>
            <a:pPr rtl="0"/>
            <a:r>
              <a:rPr lang="en-GB" sz="2400" b="1" cap="none" dirty="0"/>
              <a:t>Harmonize data from different sources.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3036042-A524-8A35-CA46-B4FDC93E7E12}"/>
              </a:ext>
            </a:extLst>
          </p:cNvPr>
          <p:cNvSpPr txBox="1">
            <a:spLocks/>
          </p:cNvSpPr>
          <p:nvPr/>
        </p:nvSpPr>
        <p:spPr>
          <a:xfrm>
            <a:off x="637891" y="2558138"/>
            <a:ext cx="7850476" cy="402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cap="none" dirty="0"/>
              <a:t>Send out reminders before the appointment time.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60300758-6BDC-065D-2BE6-E2E0FE90F254}"/>
              </a:ext>
            </a:extLst>
          </p:cNvPr>
          <p:cNvSpPr txBox="1">
            <a:spLocks/>
          </p:cNvSpPr>
          <p:nvPr/>
        </p:nvSpPr>
        <p:spPr>
          <a:xfrm>
            <a:off x="618275" y="3227832"/>
            <a:ext cx="10903165" cy="402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cap="none" dirty="0"/>
              <a:t>Sensitize clients on the importance of antenatal care.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54048FA-2CF8-ACD8-60C4-0DDACA4E6E58}"/>
              </a:ext>
            </a:extLst>
          </p:cNvPr>
          <p:cNvSpPr txBox="1">
            <a:spLocks/>
          </p:cNvSpPr>
          <p:nvPr/>
        </p:nvSpPr>
        <p:spPr>
          <a:xfrm>
            <a:off x="637891" y="4483194"/>
            <a:ext cx="7850476" cy="402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cap="none" dirty="0"/>
              <a:t>Use standardized instruments for data capture.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26D8-8A24-8A43-458F-DD98AEE0A102}"/>
              </a:ext>
            </a:extLst>
          </p:cNvPr>
          <p:cNvSpPr txBox="1">
            <a:spLocks/>
          </p:cNvSpPr>
          <p:nvPr/>
        </p:nvSpPr>
        <p:spPr>
          <a:xfrm>
            <a:off x="639702" y="5148072"/>
            <a:ext cx="10072637" cy="402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cap="none" dirty="0"/>
              <a:t>Identify and adopt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287096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000" dirty="0"/>
              <a:t>Conclusion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782460"/>
            <a:ext cx="4572000" cy="4070729"/>
          </a:xfrm>
        </p:spPr>
        <p:txBody>
          <a:bodyPr rtlCol="0">
            <a:normAutofit fontScale="92500" lnSpcReduction="20000"/>
          </a:bodyPr>
          <a:lstStyle>
            <a:defPPr>
              <a:defRPr lang="en-GB"/>
            </a:defPPr>
          </a:lstStyle>
          <a:p>
            <a:pPr marL="0" lvl="0" rtl="0">
              <a:lnSpc>
                <a:spcPct val="100000"/>
              </a:lnSpc>
            </a:pPr>
            <a:r>
              <a:rPr lang="en-GB" sz="2400" b="1" i="0" dirty="0">
                <a:solidFill>
                  <a:schemeClr val="accent2"/>
                </a:solidFill>
                <a:latin typeface="Gill Sans Nova" panose="020B0602020104020203" pitchFamily="34" charset="0"/>
                <a:cs typeface="Gill Sans SemiBold" panose="020B0502020104020203" pitchFamily="34" charset="-79"/>
              </a:rPr>
              <a:t>Other audiences to present this information to and type of presentation.</a:t>
            </a:r>
          </a:p>
          <a:p>
            <a:pPr marL="0" lvl="0" rtl="0">
              <a:lnSpc>
                <a:spcPct val="100000"/>
              </a:lnSpc>
            </a:pPr>
            <a:endParaRPr lang="en-GB" sz="2400" b="1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endParaRPr>
          </a:p>
          <a:p>
            <a:pPr marL="342900" lvl="0" indent="-342900" rtl="0">
              <a:lnSpc>
                <a:spcPct val="100000"/>
              </a:lnSpc>
              <a:buFontTx/>
              <a:buChar char="-"/>
            </a:pPr>
            <a:r>
              <a:rPr lang="en-GB" sz="2400" b="1" i="0" dirty="0">
                <a:solidFill>
                  <a:schemeClr val="accent2"/>
                </a:solidFill>
                <a:latin typeface="Gill Sans Nova" panose="020B0602020104020203" pitchFamily="34" charset="0"/>
                <a:cs typeface="Gill Sans SemiBold" panose="020B0502020104020203" pitchFamily="34" charset="-79"/>
              </a:rPr>
              <a:t>Medical Officers and Consultants (30 minutes punchy power point presentation)</a:t>
            </a:r>
          </a:p>
          <a:p>
            <a:pPr marL="342900" lvl="0" indent="-342900" rtl="0">
              <a:lnSpc>
                <a:spcPct val="100000"/>
              </a:lnSpc>
              <a:buFontTx/>
              <a:buChar char="-"/>
            </a:pPr>
            <a:endParaRPr lang="en-GB" sz="24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endParaRPr>
          </a:p>
          <a:p>
            <a:pPr lvl="0" rtl="0">
              <a:lnSpc>
                <a:spcPct val="100000"/>
              </a:lnSpc>
            </a:pPr>
            <a:r>
              <a:rPr lang="en-GB" sz="2400" b="1" i="0" dirty="0">
                <a:solidFill>
                  <a:schemeClr val="accent2"/>
                </a:solidFill>
                <a:latin typeface="Gill Sans Nova" panose="020B0602020104020203" pitchFamily="34" charset="0"/>
                <a:cs typeface="Gill Sans SemiBold" panose="020B0502020104020203" pitchFamily="34" charset="-79"/>
              </a:rPr>
              <a:t>-  Management Authorities</a:t>
            </a:r>
          </a:p>
          <a:p>
            <a:pPr lvl="0" rtl="0">
              <a:lnSpc>
                <a:spcPct val="100000"/>
              </a:lnSpc>
            </a:pPr>
            <a:r>
              <a:rPr lang="en-GB" sz="2400" b="1" i="0" dirty="0">
                <a:solidFill>
                  <a:schemeClr val="accent2"/>
                </a:solidFill>
                <a:latin typeface="Gill Sans Nova" panose="020B0602020104020203" pitchFamily="34" charset="0"/>
                <a:cs typeface="Gill Sans SemiBold" panose="020B0502020104020203" pitchFamily="34" charset="-79"/>
              </a:rPr>
              <a:t>   (Fact sheets, advocacy kit)</a:t>
            </a:r>
          </a:p>
          <a:p>
            <a:pPr marL="342900" lvl="0" indent="-342900" rtl="0">
              <a:lnSpc>
                <a:spcPct val="100000"/>
              </a:lnSpc>
              <a:buFontTx/>
              <a:buChar char="-"/>
            </a:pPr>
            <a:endParaRPr lang="en-GB" sz="24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endParaRPr>
          </a:p>
          <a:p>
            <a:pPr marL="342900" lvl="0" indent="-342900" rtl="0">
              <a:lnSpc>
                <a:spcPct val="100000"/>
              </a:lnSpc>
              <a:buFontTx/>
              <a:buChar char="-"/>
            </a:pPr>
            <a:r>
              <a:rPr lang="en-GB" sz="2400" b="1" dirty="0">
                <a:solidFill>
                  <a:schemeClr val="accent2"/>
                </a:solidFill>
                <a:latin typeface="Gill Sans Nova" panose="020B0602020104020203" pitchFamily="34" charset="0"/>
                <a:cs typeface="Gill Sans SemiBold" panose="020B0502020104020203" pitchFamily="34" charset="-79"/>
              </a:rPr>
              <a:t>Beneficiaries and clients (Flyers, fact sheets)</a:t>
            </a:r>
            <a:endParaRPr lang="en-GB" sz="24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endParaRPr>
          </a:p>
          <a:p>
            <a:pPr marL="0" lvl="0" rtl="0">
              <a:lnSpc>
                <a:spcPct val="100000"/>
              </a:lnSpc>
            </a:pPr>
            <a:endParaRPr lang="en-GB" sz="2400" b="1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endParaRPr>
          </a:p>
          <a:p>
            <a:pPr marL="0" lvl="0" rtl="0">
              <a:lnSpc>
                <a:spcPct val="100000"/>
              </a:lnSpc>
            </a:pPr>
            <a:endParaRPr lang="en-GB" sz="2400" b="1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endParaRPr>
          </a:p>
          <a:p>
            <a:pPr marL="0" lvl="0" rtl="0">
              <a:lnSpc>
                <a:spcPct val="100000"/>
              </a:lnSpc>
            </a:pPr>
            <a:endParaRPr lang="en-GB" sz="24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endParaRPr>
          </a:p>
          <a:p>
            <a:pPr rtl="0"/>
            <a:endParaRPr lang="en-GB" dirty="0"/>
          </a:p>
        </p:txBody>
      </p:sp>
      <p:pic>
        <p:nvPicPr>
          <p:cNvPr id="8" name="Picture Placeholder 7" descr="Person harvesting lettuce from a garden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32" r="32"/>
          <a:stretch>
            <a:fillRect/>
          </a:stretch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A8372CD8-6DBC-2A47-96D0-CFA30BE18E45}" type="datetime1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000" dirty="0"/>
              <a:t>Analysis of Outpatient Antenatal Clinic Appointments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Thank you 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 sz="1200" dirty="0"/>
              <a:t>mchikky@yahoo.com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Presentation Outline</a:t>
            </a:r>
          </a:p>
        </p:txBody>
      </p:sp>
      <p:graphicFrame>
        <p:nvGraphicFramePr>
          <p:cNvPr id="14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500507"/>
              </p:ext>
            </p:extLst>
          </p:nvPr>
        </p:nvGraphicFramePr>
        <p:xfrm>
          <a:off x="576263" y="1901825"/>
          <a:ext cx="105156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D96938E-8B11-D048-860B-E9665712407D}" type="datetime1">
              <a:rPr lang="en-GB" smtClean="0"/>
              <a:t>21/03/2023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928" y="6464808"/>
            <a:ext cx="3438144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000" dirty="0"/>
              <a:t>Analysis of Outpatient Antenatal Clinic Appointments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Objectives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5880999" cy="4070729"/>
          </a:xfrm>
        </p:spPr>
        <p:txBody>
          <a:bodyPr rtlCol="0">
            <a:noAutofit/>
          </a:bodyPr>
          <a:lstStyle>
            <a:defPPr>
              <a:defRPr lang="en-GB"/>
            </a:defPPr>
          </a:lstStyle>
          <a:p>
            <a:pPr marL="342900" lvl="0" indent="-342900">
              <a:buFontTx/>
              <a:buChar char="-"/>
            </a:pPr>
            <a:r>
              <a:rPr lang="en-GB" sz="2400" b="1" dirty="0">
                <a:solidFill>
                  <a:schemeClr val="accent2"/>
                </a:solidFill>
                <a:latin typeface="Gill Sans Nova" panose="020B0602020104020203" pitchFamily="34" charset="0"/>
                <a:cs typeface="Gill Sans SemiBold" panose="020B0502020104020203" pitchFamily="34" charset="-79"/>
              </a:rPr>
              <a:t>Analyse outpatient antenatal clinic</a:t>
            </a:r>
          </a:p>
          <a:p>
            <a:pPr lvl="0"/>
            <a:r>
              <a:rPr lang="en-GB" sz="2400" b="1" dirty="0">
                <a:solidFill>
                  <a:schemeClr val="accent2"/>
                </a:solidFill>
                <a:latin typeface="Gill Sans Nova" panose="020B0602020104020203" pitchFamily="34" charset="0"/>
                <a:cs typeface="Gill Sans SemiBold" panose="020B0502020104020203" pitchFamily="34" charset="-79"/>
              </a:rPr>
              <a:t>    appointments for maternity service </a:t>
            </a:r>
          </a:p>
          <a:p>
            <a:pPr lvl="0"/>
            <a:r>
              <a:rPr lang="en-GB" sz="2400" b="1" dirty="0">
                <a:solidFill>
                  <a:schemeClr val="accent2"/>
                </a:solidFill>
                <a:latin typeface="Gill Sans Nova" panose="020B0602020104020203" pitchFamily="34" charset="0"/>
                <a:cs typeface="Gill Sans SemiBold" panose="020B0502020104020203" pitchFamily="34" charset="-79"/>
              </a:rPr>
              <a:t>    over a 6-month period.</a:t>
            </a:r>
          </a:p>
          <a:p>
            <a:pPr lvl="0"/>
            <a:endParaRPr lang="en-GB" sz="2400" b="1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endParaRPr>
          </a:p>
          <a:p>
            <a:pPr marL="342900" lvl="0" indent="-342900" rtl="0">
              <a:lnSpc>
                <a:spcPct val="100000"/>
              </a:lnSpc>
              <a:buFontTx/>
              <a:buChar char="-"/>
            </a:pPr>
            <a:r>
              <a:rPr lang="en-GB" sz="2400" b="1" dirty="0">
                <a:solidFill>
                  <a:schemeClr val="accent2"/>
                </a:solidFill>
                <a:latin typeface="Gill Sans Nova" panose="020B0602020104020203" pitchFamily="34" charset="0"/>
                <a:cs typeface="Gill Sans SemiBold" panose="020B0502020104020203" pitchFamily="34" charset="-79"/>
              </a:rPr>
              <a:t>Support the service in assessing their efficiency in running these clinics.</a:t>
            </a:r>
          </a:p>
          <a:p>
            <a:pPr marL="0" lvl="0" rtl="0">
              <a:lnSpc>
                <a:spcPct val="100000"/>
              </a:lnSpc>
            </a:pPr>
            <a:endParaRPr lang="en-GB" sz="2400" b="1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endParaRP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B5038DA8-426C-184D-88FD-0221DA3E5376}" type="datetime1">
              <a:rPr lang="en-GB" smtClean="0"/>
              <a:t>21/03/2023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000" dirty="0"/>
              <a:t>Analysis of Outpatient Antenatal Clinic Appointments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Important Information to consider</a:t>
            </a:r>
            <a:endParaRPr lang="en-GB" sz="4000" dirty="0"/>
          </a:p>
        </p:txBody>
      </p:sp>
      <p:graphicFrame>
        <p:nvGraphicFramePr>
          <p:cNvPr id="8" name="Content Placeholder 5" descr="Bar chart">
            <a:extLst>
              <a:ext uri="{FF2B5EF4-FFF2-40B4-BE49-F238E27FC236}">
                <a16:creationId xmlns:a16="http://schemas.microsoft.com/office/drawing/2014/main" id="{19FBC95D-B600-B1AC-D5BA-3F204E3FE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21651"/>
              </p:ext>
            </p:extLst>
          </p:nvPr>
        </p:nvGraphicFramePr>
        <p:xfrm>
          <a:off x="671732" y="1094818"/>
          <a:ext cx="10324279" cy="5059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B0F871BE-E74E-884A-97D0-03767055B460}" type="datetime1">
              <a:rPr lang="en-GB" smtClean="0"/>
              <a:t>21/03/2023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000" dirty="0"/>
              <a:t>Analysis of Outpatient Antenatal Clinic Appointments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Important Information to consider</a:t>
            </a:r>
            <a:endParaRPr lang="en-GB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D5AA25F4-98EF-0740-8204-C5ACB84D222E}" type="datetime1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000" dirty="0"/>
              <a:t>Analysis of Outpatient Antenatal Clinic Appointments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5</a:t>
            </a:r>
          </a:p>
        </p:txBody>
      </p:sp>
      <p:graphicFrame>
        <p:nvGraphicFramePr>
          <p:cNvPr id="7" name="Content Placeholder 5" descr="Bar chart">
            <a:extLst>
              <a:ext uri="{FF2B5EF4-FFF2-40B4-BE49-F238E27FC236}">
                <a16:creationId xmlns:a16="http://schemas.microsoft.com/office/drawing/2014/main" id="{0C2303DA-94D2-690D-7230-D5D700AD0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53586"/>
              </p:ext>
            </p:extLst>
          </p:nvPr>
        </p:nvGraphicFramePr>
        <p:xfrm>
          <a:off x="576263" y="1716256"/>
          <a:ext cx="9363075" cy="443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Important Information to consider</a:t>
            </a:r>
            <a:endParaRPr lang="en-GB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D5AA25F4-98EF-0740-8204-C5ACB84D222E}" type="datetime1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000" dirty="0"/>
              <a:t>Analysis of Outpatient Antenatal Clinic Appointments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5</a:t>
            </a:r>
          </a:p>
        </p:txBody>
      </p:sp>
      <p:graphicFrame>
        <p:nvGraphicFramePr>
          <p:cNvPr id="7" name="Content Placeholder 5" descr="Bar chart">
            <a:extLst>
              <a:ext uri="{FF2B5EF4-FFF2-40B4-BE49-F238E27FC236}">
                <a16:creationId xmlns:a16="http://schemas.microsoft.com/office/drawing/2014/main" id="{0C2303DA-94D2-690D-7230-D5D700AD0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355270"/>
              </p:ext>
            </p:extLst>
          </p:nvPr>
        </p:nvGraphicFramePr>
        <p:xfrm>
          <a:off x="576263" y="1380744"/>
          <a:ext cx="9847897" cy="4773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209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Important Information to consider</a:t>
            </a:r>
            <a:endParaRPr lang="en-GB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D5AA25F4-98EF-0740-8204-C5ACB84D222E}" type="datetime1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000" dirty="0"/>
              <a:t>Analysis of Outpatient Antenatal Clinic Appointments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5</a:t>
            </a:r>
          </a:p>
        </p:txBody>
      </p:sp>
      <p:graphicFrame>
        <p:nvGraphicFramePr>
          <p:cNvPr id="7" name="Content Placeholder 5" descr="Bar chart">
            <a:extLst>
              <a:ext uri="{FF2B5EF4-FFF2-40B4-BE49-F238E27FC236}">
                <a16:creationId xmlns:a16="http://schemas.microsoft.com/office/drawing/2014/main" id="{0C2303DA-94D2-690D-7230-D5D700AD0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229606"/>
              </p:ext>
            </p:extLst>
          </p:nvPr>
        </p:nvGraphicFramePr>
        <p:xfrm>
          <a:off x="576072" y="1603715"/>
          <a:ext cx="9847897" cy="4550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354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Other information to Highlight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1FA6CFEE-6BCF-9A44-B8EA-ED9C9EB344E8}" type="datetime1">
              <a:rPr lang="en-GB" smtClean="0"/>
              <a:t>21/03/2023</a:t>
            </a:fld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1000" dirty="0"/>
              <a:t>Analysis of Outpatient Antenatal Clinic Appointments data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7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092640-27E9-3307-5E76-CE26222C1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" y="1899138"/>
            <a:ext cx="8650224" cy="425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Data Quality Issues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2400" cap="none" dirty="0"/>
              <a:t>Duplicates</a:t>
            </a:r>
          </a:p>
          <a:p>
            <a:pPr rtl="0"/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2400" cap="none" dirty="0"/>
              <a:t>Incomplete information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2400" cap="none" dirty="0"/>
              <a:t>Inconsistent formats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2400" cap="none" dirty="0"/>
              <a:t>Missing data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2400" cap="none" dirty="0"/>
              <a:t>Absence of 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23_TF11964407_Win32" id="{B93CAFD1-3682-48B9-AB4D-B17AE97EAEF6}" vid="{42E63F67-4AC8-49A2-8D09-A38E4C6451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276</Words>
  <Application>Microsoft Macintosh PowerPoint</Application>
  <PresentationFormat>Widescreen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Analysis of Outpatient Antenatal Clinic Appointments’ Data</vt:lpstr>
      <vt:lpstr>Presentation Outline</vt:lpstr>
      <vt:lpstr>Objectives</vt:lpstr>
      <vt:lpstr>Important Information to consider</vt:lpstr>
      <vt:lpstr>Important Information to consider</vt:lpstr>
      <vt:lpstr>Important Information to consider</vt:lpstr>
      <vt:lpstr>Important Information to consider</vt:lpstr>
      <vt:lpstr>Other information to Highlight</vt:lpstr>
      <vt:lpstr>Data Quality Issues</vt:lpstr>
      <vt:lpstr>Recommendations</vt:lpstr>
      <vt:lpstr>Conclusion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Outpatient Antenatal Clinic Appointments Data</dc:title>
  <dc:creator>Chika Mchikky</dc:creator>
  <cp:lastModifiedBy>Chika Mchikky</cp:lastModifiedBy>
  <cp:revision>6</cp:revision>
  <dcterms:created xsi:type="dcterms:W3CDTF">2023-03-19T16:22:52Z</dcterms:created>
  <dcterms:modified xsi:type="dcterms:W3CDTF">2023-03-21T05:34:11Z</dcterms:modified>
</cp:coreProperties>
</file>