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/>
  <p:notesSz cx="9144000" cy="5143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0525" y="448486"/>
            <a:ext cx="640294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6234" y="448486"/>
            <a:ext cx="7851530" cy="1126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45025" y="1779083"/>
            <a:ext cx="3811904" cy="1115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699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69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" y="639"/>
            <a:ext cx="5154295" cy="5134610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700" y="5134249"/>
                </a:moveTo>
                <a:lnTo>
                  <a:pt x="2576849" y="5134249"/>
                </a:lnTo>
                <a:lnTo>
                  <a:pt x="0" y="2567124"/>
                </a:lnTo>
                <a:lnTo>
                  <a:pt x="0" y="0"/>
                </a:lnTo>
                <a:lnTo>
                  <a:pt x="5153700" y="513424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142264"/>
            <a:ext cx="3997325" cy="3982720"/>
          </a:xfrm>
          <a:custGeom>
            <a:avLst/>
            <a:gdLst/>
            <a:ahLst/>
            <a:cxnLst/>
            <a:rect l="l" t="t" r="r" b="b"/>
            <a:pathLst>
              <a:path w="3997325" h="3982720">
                <a:moveTo>
                  <a:pt x="3996899" y="3982212"/>
                </a:moveTo>
                <a:lnTo>
                  <a:pt x="2349137" y="3982212"/>
                </a:lnTo>
                <a:lnTo>
                  <a:pt x="0" y="1641706"/>
                </a:lnTo>
                <a:lnTo>
                  <a:pt x="0" y="0"/>
                </a:lnTo>
                <a:lnTo>
                  <a:pt x="3996899" y="3982212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96" y="490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1150049" y="2291520"/>
                </a:lnTo>
                <a:lnTo>
                  <a:pt x="0" y="1145760"/>
                </a:lnTo>
                <a:lnTo>
                  <a:pt x="0" y="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0145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2821" y="588326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0" y="0"/>
                </a:lnTo>
                <a:lnTo>
                  <a:pt x="1150049" y="0"/>
                </a:lnTo>
                <a:lnTo>
                  <a:pt x="2300099" y="114576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10175" y="1631105"/>
            <a:ext cx="4015104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10" dirty="0">
                <a:solidFill>
                  <a:srgbClr val="FFFFFF"/>
                </a:solidFill>
              </a:rPr>
              <a:t>The </a:t>
            </a:r>
            <a:r>
              <a:rPr sz="4000" spc="55" dirty="0">
                <a:solidFill>
                  <a:srgbClr val="FFFFFF"/>
                </a:solidFill>
              </a:rPr>
              <a:t>Battle </a:t>
            </a:r>
            <a:r>
              <a:rPr sz="4000" spc="15" dirty="0">
                <a:solidFill>
                  <a:srgbClr val="FFFFFF"/>
                </a:solidFill>
              </a:rPr>
              <a:t>of  </a:t>
            </a:r>
            <a:r>
              <a:rPr sz="4000" spc="100" dirty="0">
                <a:solidFill>
                  <a:srgbClr val="FFFFFF"/>
                </a:solidFill>
              </a:rPr>
              <a:t>Neighborhoods</a:t>
            </a:r>
            <a:endParaRPr sz="4000"/>
          </a:p>
        </p:txBody>
      </p:sp>
      <p:sp>
        <p:nvSpPr>
          <p:cNvPr id="9" name="Text Box 8"/>
          <p:cNvSpPr txBox="1"/>
          <p:nvPr/>
        </p:nvSpPr>
        <p:spPr>
          <a:xfrm>
            <a:off x="5857240" y="3634740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By:-Mayur Chilamwar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0525" y="448486"/>
            <a:ext cx="7125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Proportion</a:t>
            </a:r>
            <a:r>
              <a:rPr spc="-340" dirty="0"/>
              <a:t> </a:t>
            </a:r>
            <a:r>
              <a:rPr spc="10" dirty="0"/>
              <a:t>of</a:t>
            </a:r>
            <a:r>
              <a:rPr spc="-335" dirty="0"/>
              <a:t> </a:t>
            </a:r>
            <a:r>
              <a:rPr spc="40" dirty="0"/>
              <a:t>Data</a:t>
            </a:r>
            <a:r>
              <a:rPr spc="-340" dirty="0"/>
              <a:t> </a:t>
            </a:r>
            <a:r>
              <a:rPr spc="85" dirty="0"/>
              <a:t>Segmented</a:t>
            </a:r>
            <a:endParaRPr spc="85" dirty="0"/>
          </a:p>
        </p:txBody>
      </p:sp>
      <p:sp>
        <p:nvSpPr>
          <p:cNvPr id="5" name="object 5"/>
          <p:cNvSpPr/>
          <p:nvPr/>
        </p:nvSpPr>
        <p:spPr>
          <a:xfrm>
            <a:off x="828675" y="1803150"/>
            <a:ext cx="7696199" cy="23621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736600" marR="5080">
              <a:lnSpc>
                <a:spcPct val="101000"/>
              </a:lnSpc>
              <a:spcBef>
                <a:spcPts val="70"/>
              </a:spcBef>
            </a:pPr>
            <a:r>
              <a:rPr spc="90" dirty="0"/>
              <a:t>Neighborhoods </a:t>
            </a:r>
            <a:r>
              <a:rPr spc="85" dirty="0"/>
              <a:t>Segmented</a:t>
            </a:r>
            <a:r>
              <a:rPr spc="-790" dirty="0"/>
              <a:t> </a:t>
            </a:r>
            <a:r>
              <a:rPr spc="5" dirty="0"/>
              <a:t>by  </a:t>
            </a:r>
            <a:r>
              <a:rPr spc="-5" dirty="0"/>
              <a:t>Colors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1912948" y="1711913"/>
            <a:ext cx="4944880" cy="300993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0525" y="448486"/>
            <a:ext cx="66109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FFFFFF"/>
                </a:solidFill>
              </a:rPr>
              <a:t>Bar</a:t>
            </a:r>
            <a:r>
              <a:rPr spc="-340" dirty="0">
                <a:solidFill>
                  <a:srgbClr val="FFFFFF"/>
                </a:solidFill>
              </a:rPr>
              <a:t> </a:t>
            </a:r>
            <a:r>
              <a:rPr spc="25" dirty="0">
                <a:solidFill>
                  <a:srgbClr val="FFFFFF"/>
                </a:solidFill>
              </a:rPr>
              <a:t>Chart</a:t>
            </a:r>
            <a:r>
              <a:rPr spc="-340" dirty="0">
                <a:solidFill>
                  <a:srgbClr val="FFFFFF"/>
                </a:solidFill>
              </a:rPr>
              <a:t> </a:t>
            </a:r>
            <a:r>
              <a:rPr spc="30" dirty="0">
                <a:solidFill>
                  <a:srgbClr val="FFFFFF"/>
                </a:solidFill>
              </a:rPr>
              <a:t>(Frequent</a:t>
            </a:r>
            <a:r>
              <a:rPr spc="-340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Venues)</a:t>
            </a:r>
            <a:endParaRPr spc="-25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63337" y="1125450"/>
            <a:ext cx="7107225" cy="379104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0525" y="448486"/>
            <a:ext cx="6369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FFFFFF"/>
                </a:solidFill>
              </a:rPr>
              <a:t>Bar</a:t>
            </a:r>
            <a:r>
              <a:rPr spc="-335" dirty="0">
                <a:solidFill>
                  <a:srgbClr val="FFFFFF"/>
                </a:solidFill>
              </a:rPr>
              <a:t> </a:t>
            </a:r>
            <a:r>
              <a:rPr spc="25" dirty="0">
                <a:solidFill>
                  <a:srgbClr val="FFFFFF"/>
                </a:solidFill>
              </a:rPr>
              <a:t>Chart</a:t>
            </a:r>
            <a:r>
              <a:rPr spc="-335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(Without</a:t>
            </a:r>
            <a:r>
              <a:rPr spc="-335" dirty="0">
                <a:solidFill>
                  <a:srgbClr val="FFFFFF"/>
                </a:solidFill>
              </a:rPr>
              <a:t> </a:t>
            </a:r>
            <a:r>
              <a:rPr spc="-30" dirty="0">
                <a:solidFill>
                  <a:srgbClr val="FFFFFF"/>
                </a:solidFill>
              </a:rPr>
              <a:t>Garden)</a:t>
            </a:r>
            <a:endParaRPr spc="-30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63337" y="1125450"/>
            <a:ext cx="7107225" cy="379104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48486"/>
            <a:ext cx="2581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FFFFFF"/>
                </a:solidFill>
              </a:rPr>
              <a:t>Conclusion</a:t>
            </a:r>
            <a:endParaRPr spc="6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749" y="1331725"/>
            <a:ext cx="6944359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43510" indent="-367030">
              <a:lnSpc>
                <a:spcPct val="115000"/>
              </a:lnSpc>
              <a:spcBef>
                <a:spcPts val="100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spc="-1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I: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Neighborhoods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have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around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parks,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bus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lines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sandwich  </a:t>
            </a:r>
            <a:r>
              <a:rPr sz="1800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places.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II: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Neighborhoods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have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around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parks,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playgrounds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trails.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379095" marR="5080" indent="-367030">
              <a:lnSpc>
                <a:spcPct val="115000"/>
              </a:lnSpc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spc="-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III:</a:t>
            </a:r>
            <a:r>
              <a:rPr sz="1800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Neighborhoods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sz="1800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have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around</a:t>
            </a:r>
            <a:r>
              <a:rPr sz="1800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coffee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shops,</a:t>
            </a:r>
            <a:r>
              <a:rPr sz="1800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pubs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italian  </a:t>
            </a:r>
            <a:r>
              <a:rPr sz="18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restaurants.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IV: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Neighborhood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have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around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gardens.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379095" marR="606425" indent="-367030">
              <a:lnSpc>
                <a:spcPct val="115000"/>
              </a:lnSpc>
              <a:buClr>
                <a:srgbClr val="FFFFFF"/>
              </a:buClr>
              <a:buFont typeface="Arial" panose="020B0604020202020204"/>
              <a:buChar char="●"/>
              <a:tabLst>
                <a:tab pos="422275" algn="l"/>
                <a:tab pos="423545" algn="l"/>
              </a:tabLst>
            </a:pPr>
            <a:r>
              <a:rPr dirty="0"/>
              <a:t>	</a:t>
            </a:r>
            <a:r>
              <a:rPr sz="1800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V:</a:t>
            </a:r>
            <a:r>
              <a:rPr sz="1800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Neighborhoods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have</a:t>
            </a:r>
            <a:r>
              <a:rPr sz="1800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around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coffee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shops,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parks</a:t>
            </a:r>
            <a:r>
              <a:rPr sz="1800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and  </a:t>
            </a:r>
            <a:r>
              <a:rPr sz="1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bakeries.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48486"/>
            <a:ext cx="2479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FFFFFF"/>
                </a:solidFill>
              </a:rPr>
              <a:t>Motivation</a:t>
            </a:r>
            <a:endParaRPr spc="50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2224" y="1331725"/>
            <a:ext cx="7221220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6205">
              <a:lnSpc>
                <a:spcPct val="115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Suppose</a:t>
            </a:r>
            <a:r>
              <a:rPr sz="1800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person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wants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move</a:t>
            </a:r>
            <a:r>
              <a:rPr sz="1800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New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York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Toronto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sz="1800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job.  </a:t>
            </a:r>
            <a:r>
              <a:rPr sz="1800" spc="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person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does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not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know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anything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about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Toronto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he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would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like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to  </a:t>
            </a:r>
            <a:r>
              <a:rPr sz="18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move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into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place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similar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place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where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he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lives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now.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15000"/>
              </a:lnSpc>
              <a:spcBef>
                <a:spcPts val="1575"/>
              </a:spcBef>
            </a:pPr>
            <a:r>
              <a:rPr sz="1800" spc="-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possible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create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system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can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help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our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user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showing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him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  similarities</a:t>
            </a:r>
            <a:r>
              <a:rPr sz="1800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between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two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countries?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00850" y="3298050"/>
            <a:ext cx="2335550" cy="17501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0525" y="448486"/>
            <a:ext cx="2433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Objectives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25" y="1387676"/>
            <a:ext cx="735330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00"/>
              </a:spcBef>
            </a:pPr>
            <a:r>
              <a:rPr sz="1800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Develop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system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able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show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similarities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terms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neighborhoods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  </a:t>
            </a:r>
            <a:r>
              <a:rPr sz="18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order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help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user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decide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whether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move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near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center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Toronto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or  </a:t>
            </a:r>
            <a:r>
              <a:rPr sz="1800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not.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4847" y="2875162"/>
            <a:ext cx="2265174" cy="17013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6400" y="0"/>
            <a:ext cx="4737735" cy="4734560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599" y="4733999"/>
                </a:moveTo>
                <a:lnTo>
                  <a:pt x="0" y="0"/>
                </a:lnTo>
                <a:lnTo>
                  <a:pt x="2393956" y="0"/>
                </a:lnTo>
                <a:lnTo>
                  <a:pt x="4737599" y="2341862"/>
                </a:lnTo>
                <a:lnTo>
                  <a:pt x="4737599" y="47339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46825" y="0"/>
            <a:ext cx="4286885" cy="4298315"/>
          </a:xfrm>
          <a:custGeom>
            <a:avLst/>
            <a:gdLst/>
            <a:ahLst/>
            <a:cxnLst/>
            <a:rect l="l" t="t" r="r" b="b"/>
            <a:pathLst>
              <a:path w="4286884" h="4298315">
                <a:moveTo>
                  <a:pt x="4286699" y="4298099"/>
                </a:moveTo>
                <a:lnTo>
                  <a:pt x="0" y="0"/>
                </a:lnTo>
                <a:lnTo>
                  <a:pt x="4286699" y="0"/>
                </a:lnTo>
                <a:lnTo>
                  <a:pt x="4286699" y="42980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18399" y="123646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89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49856" y="14439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40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87080" y="246946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800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800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22114" y="267695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75341" y="1862017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08099" y="206950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61140" y="247781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65266" y="2692963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145081" y="33087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047599" y="309501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404399" y="808800"/>
                </a:lnTo>
                <a:lnTo>
                  <a:pt x="0" y="404400"/>
                </a:lnTo>
                <a:lnTo>
                  <a:pt x="0" y="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76648" y="33025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27413" y="371080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62448" y="391829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102490" y="371847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334532" y="3925959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288290" y="433426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896875" y="2386113"/>
            <a:ext cx="2073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25" dirty="0">
                <a:solidFill>
                  <a:srgbClr val="FFFFFF"/>
                </a:solidFill>
              </a:rPr>
              <a:t>PROPOSAL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48486"/>
            <a:ext cx="2280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FFFFFF"/>
                </a:solidFill>
              </a:rPr>
              <a:t>Approach</a:t>
            </a:r>
            <a:endParaRPr spc="9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749" y="1331725"/>
            <a:ext cx="5609590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Neighborhoods</a:t>
            </a:r>
            <a:r>
              <a:rPr sz="1800" spc="-4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are downloaded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Venues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are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requested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using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Foursquare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API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categories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venues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are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encoded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using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Hot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spc="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K-means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algorithm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used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sz="1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finding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similarities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800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elbow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method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used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sz="1800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select</a:t>
            </a:r>
            <a:r>
              <a:rPr sz="1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0400" y="3137050"/>
            <a:ext cx="1650999" cy="1650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30600" y="3192837"/>
            <a:ext cx="1884599" cy="1402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6400" y="0"/>
            <a:ext cx="4737735" cy="4735195"/>
          </a:xfrm>
          <a:custGeom>
            <a:avLst/>
            <a:gdLst/>
            <a:ahLst/>
            <a:cxnLst/>
            <a:rect l="l" t="t" r="r" b="b"/>
            <a:pathLst>
              <a:path w="4737734" h="4735195">
                <a:moveTo>
                  <a:pt x="4737599" y="4734599"/>
                </a:moveTo>
                <a:lnTo>
                  <a:pt x="0" y="0"/>
                </a:lnTo>
                <a:lnTo>
                  <a:pt x="2393956" y="0"/>
                </a:lnTo>
                <a:lnTo>
                  <a:pt x="4737599" y="2342159"/>
                </a:lnTo>
                <a:lnTo>
                  <a:pt x="4737599" y="47345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46825" y="0"/>
            <a:ext cx="4286885" cy="4298950"/>
          </a:xfrm>
          <a:custGeom>
            <a:avLst/>
            <a:gdLst/>
            <a:ahLst/>
            <a:cxnLst/>
            <a:rect l="l" t="t" r="r" b="b"/>
            <a:pathLst>
              <a:path w="4286884" h="4298950">
                <a:moveTo>
                  <a:pt x="4286699" y="4298699"/>
                </a:moveTo>
                <a:lnTo>
                  <a:pt x="0" y="0"/>
                </a:lnTo>
                <a:lnTo>
                  <a:pt x="4286699" y="0"/>
                </a:lnTo>
                <a:lnTo>
                  <a:pt x="4286699" y="42986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18399" y="123664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89" h="808989">
                <a:moveTo>
                  <a:pt x="808799" y="808800"/>
                </a:moveTo>
                <a:lnTo>
                  <a:pt x="404399" y="808800"/>
                </a:lnTo>
                <a:lnTo>
                  <a:pt x="0" y="404400"/>
                </a:lnTo>
                <a:lnTo>
                  <a:pt x="0" y="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49856" y="1444077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40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87080" y="246974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800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800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22114" y="2677179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75341" y="1862243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08099" y="206968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61140" y="24780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65266" y="269319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145081" y="330903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047599" y="309534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76648" y="330278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27413" y="37111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62448" y="391862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102490" y="37188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334532" y="392629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288290" y="433470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896875" y="2386088"/>
            <a:ext cx="165353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</a:rPr>
              <a:t>RESULTS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0525" y="448486"/>
            <a:ext cx="5208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FFFFFF"/>
                </a:solidFill>
              </a:rPr>
              <a:t>Geographical</a:t>
            </a:r>
            <a:r>
              <a:rPr spc="-365" dirty="0">
                <a:solidFill>
                  <a:srgbClr val="FFFFFF"/>
                </a:solidFill>
              </a:rPr>
              <a:t> </a:t>
            </a:r>
            <a:r>
              <a:rPr spc="65" dirty="0">
                <a:solidFill>
                  <a:srgbClr val="FFFFFF"/>
                </a:solidFill>
              </a:rPr>
              <a:t>Location</a:t>
            </a:r>
            <a:endParaRPr spc="65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9571" y="1820869"/>
            <a:ext cx="8693827" cy="253522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0525" y="448486"/>
            <a:ext cx="3150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Selection </a:t>
            </a:r>
            <a:r>
              <a:rPr spc="10" dirty="0"/>
              <a:t>of</a:t>
            </a:r>
            <a:r>
              <a:rPr spc="-740" dirty="0"/>
              <a:t> </a:t>
            </a:r>
            <a:r>
              <a:rPr spc="65" dirty="0"/>
              <a:t>K</a:t>
            </a:r>
            <a:endParaRPr spc="65" dirty="0"/>
          </a:p>
        </p:txBody>
      </p:sp>
      <p:sp>
        <p:nvSpPr>
          <p:cNvPr id="5" name="object 5"/>
          <p:cNvSpPr/>
          <p:nvPr/>
        </p:nvSpPr>
        <p:spPr>
          <a:xfrm>
            <a:off x="433077" y="1627043"/>
            <a:ext cx="3755651" cy="27088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algn="just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The best number of </a:t>
            </a:r>
            <a:r>
              <a:rPr dirty="0"/>
              <a:t>cluster  </a:t>
            </a:r>
            <a:r>
              <a:rPr spc="-5" dirty="0"/>
              <a:t>is 5. That is, where the  elbow is located. After</a:t>
            </a:r>
            <a:r>
              <a:rPr spc="275" dirty="0"/>
              <a:t> </a:t>
            </a:r>
            <a:r>
              <a:rPr spc="-5" dirty="0"/>
              <a:t>that,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4645025" y="2864933"/>
            <a:ext cx="2884170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865"/>
              </a:lnSpc>
              <a:spcBef>
                <a:spcPts val="100"/>
              </a:spcBef>
              <a:tabLst>
                <a:tab pos="708025" algn="l"/>
                <a:tab pos="175641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th</a:t>
            </a:r>
            <a:r>
              <a:rPr sz="2400" dirty="0">
                <a:latin typeface="Arial" panose="020B0604020202020204"/>
                <a:cs typeface="Arial" panose="020B0604020202020204"/>
              </a:rPr>
              <a:t>e	mean	squared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R="63500" algn="r">
              <a:lnSpc>
                <a:spcPts val="2865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without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89743" y="2864933"/>
            <a:ext cx="669290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865"/>
              </a:lnSpc>
              <a:spcBef>
                <a:spcPts val="10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error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R="5080" algn="r">
              <a:lnSpc>
                <a:spcPts val="2865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big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5025" y="3226883"/>
            <a:ext cx="127889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decrease  </a:t>
            </a:r>
            <a:r>
              <a:rPr sz="2400" dirty="0">
                <a:latin typeface="Arial" panose="020B0604020202020204"/>
                <a:cs typeface="Arial" panose="020B0604020202020204"/>
              </a:rPr>
              <a:t>changes.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736600" marR="5080">
              <a:lnSpc>
                <a:spcPct val="101000"/>
              </a:lnSpc>
              <a:spcBef>
                <a:spcPts val="70"/>
              </a:spcBef>
            </a:pPr>
            <a:r>
              <a:rPr spc="50" dirty="0">
                <a:solidFill>
                  <a:srgbClr val="FFFFFF"/>
                </a:solidFill>
              </a:rPr>
              <a:t>Geographical</a:t>
            </a:r>
            <a:r>
              <a:rPr spc="-370" dirty="0">
                <a:solidFill>
                  <a:srgbClr val="FFFFFF"/>
                </a:solidFill>
              </a:rPr>
              <a:t> </a:t>
            </a:r>
            <a:r>
              <a:rPr spc="65" dirty="0">
                <a:solidFill>
                  <a:srgbClr val="FFFFFF"/>
                </a:solidFill>
              </a:rPr>
              <a:t>Location  </a:t>
            </a:r>
            <a:r>
              <a:rPr spc="-60" dirty="0">
                <a:solidFill>
                  <a:srgbClr val="FFFFFF"/>
                </a:solidFill>
              </a:rPr>
              <a:t>(Clustered)</a:t>
            </a:r>
            <a:endParaRPr spc="-60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9571" y="1820870"/>
            <a:ext cx="8693827" cy="253522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1416</Words>
  <Application>WPS Presentation</Application>
  <PresentationFormat>On-screen Show (4:3)</PresentationFormat>
  <Paragraphs>57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SimSun</vt:lpstr>
      <vt:lpstr>Wingdings</vt:lpstr>
      <vt:lpstr>Verdana</vt:lpstr>
      <vt:lpstr>Arial</vt:lpstr>
      <vt:lpstr>Tahoma</vt:lpstr>
      <vt:lpstr>Calibri</vt:lpstr>
      <vt:lpstr>Microsoft YaHei</vt:lpstr>
      <vt:lpstr>Arial Unicode MS</vt:lpstr>
      <vt:lpstr>Sitka Subheading</vt:lpstr>
      <vt:lpstr>Sitka Small</vt:lpstr>
      <vt:lpstr>Tahoma</vt:lpstr>
      <vt:lpstr>Sylfaen</vt:lpstr>
      <vt:lpstr>Sitka Display</vt:lpstr>
      <vt:lpstr>Office Theme</vt:lpstr>
      <vt:lpstr>The Battle of  Neighborhoods</vt:lpstr>
      <vt:lpstr>Motivation</vt:lpstr>
      <vt:lpstr>PowerPoint 演示文稿</vt:lpstr>
      <vt:lpstr>PROPOSAL</vt:lpstr>
      <vt:lpstr>Approach</vt:lpstr>
      <vt:lpstr>RESULTS</vt:lpstr>
      <vt:lpstr>Geographical Location</vt:lpstr>
      <vt:lpstr>Selection of K</vt:lpstr>
      <vt:lpstr>Geographical Location  (Clustered)</vt:lpstr>
      <vt:lpstr>Proportion of Data Segmented</vt:lpstr>
      <vt:lpstr>Neighborhoods Segmented by  Colors</vt:lpstr>
      <vt:lpstr>Bar Chart (Frequent Venues)</vt:lpstr>
      <vt:lpstr>Bar Chart (Without Garden)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 Neighborhoods</dc:title>
  <dc:creator/>
  <cp:lastModifiedBy>mchil</cp:lastModifiedBy>
  <cp:revision>1</cp:revision>
  <dcterms:created xsi:type="dcterms:W3CDTF">2021-03-10T04:26:38Z</dcterms:created>
  <dcterms:modified xsi:type="dcterms:W3CDTF">2021-03-10T04:26:38Z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KSOProductBuildVer">
    <vt:lpwstr>1033-11.2.0.10017</vt:lpwstr>
  </property>
</Properties>
</file>