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fif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6" r:id="rId2"/>
    <p:sldId id="256" r:id="rId3"/>
    <p:sldId id="257" r:id="rId4"/>
    <p:sldId id="259" r:id="rId5"/>
    <p:sldId id="261" r:id="rId6"/>
    <p:sldId id="262" r:id="rId7"/>
    <p:sldId id="263" r:id="rId8"/>
    <p:sldId id="265" r:id="rId9"/>
    <p:sldId id="267" r:id="rId10"/>
    <p:sldId id="268" r:id="rId11"/>
    <p:sldId id="269" r:id="rId12"/>
    <p:sldId id="270" r:id="rId13"/>
    <p:sldId id="271" r:id="rId14"/>
    <p:sldId id="273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ABEAB98E-3017-4626-BC6B-C2C0E699D11D}">
          <p14:sldIdLst>
            <p14:sldId id="266"/>
            <p14:sldId id="256"/>
            <p14:sldId id="257"/>
            <p14:sldId id="259"/>
            <p14:sldId id="261"/>
            <p14:sldId id="262"/>
            <p14:sldId id="263"/>
            <p14:sldId id="265"/>
            <p14:sldId id="267"/>
            <p14:sldId id="268"/>
            <p14:sldId id="269"/>
            <p14:sldId id="270"/>
            <p14:sldId id="271"/>
          </p14:sldIdLst>
        </p14:section>
        <p14:section name="Section sans titre" id="{4626B8DB-DDA0-475A-9703-C80E76083FFE}">
          <p14:sldIdLst>
            <p14:sldId id="273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C00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f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7.jf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f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fif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7.jfif"/><Relationship Id="rId7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fif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f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7.jfif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fif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15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fif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8DF5B7A-7785-49C6-B4EB-252FF28C2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78BD0529-90E2-47B4-8D13-CEE11A154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AE127430-162B-43FD-A02F-6E8AD8FD9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7A6023CB-BCF4-4A3C-B04B-EFF677921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98B0FCF0-0865-45E1-977A-5BFDD0EFC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C1FF2792-ADB4-44D2-B7EF-6E3503725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B7B0F0A2-D4CD-4EA5-96E9-9E282F25C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BBC4912-27C6-4C5E-9C40-AE9B6644E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127E474D-BE64-49E8-8C82-691642D0B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A385E451-43CB-441B-83EE-28ACB6BCB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BF91B89-051C-49D8-9029-83A1F52B0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42329880-D64F-4074-ABE4-348FDC7FB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2FAD4595-5B16-442B-A756-924FB136A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F9B151E-1B34-4FA6-A53D-B92F787D9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617ED8F6-0AA2-4080-ADCB-6C7CE1759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76F017FD-AF02-4E22-A564-5DCC93F5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61F8A187-FAA8-4625-AC70-EE2C7499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6D431C21-669A-42BC-A2DF-9092CA729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D143DDDF-3A80-4C43-BBCF-8EC128010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313BFF88-4BDD-4CC4-A514-C7D655779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BA235B4A-F8AD-4C1E-9074-356253813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281D9204-5CB0-44D1-B01F-5FFF6B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4DD213C5-5C2A-403A-AAEF-E495E64AE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3D07FF46-5E32-4BEE-B85D-107AD341D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4E5AE900-6815-4A65-9A96-CA280B3A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45EA57FC-ADA4-45DD-98E7-B0615C530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9FFA7C60-EEB5-45DC-B964-20A76F776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7D84F46B-82DB-461C-88AC-F6C66B593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666F66A-AB1A-4EFE-97CC-B8F6996FF8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18" r="526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6CCEBED-5A1D-444F-AF3B-E1C9A0BE52A9}"/>
              </a:ext>
            </a:extLst>
          </p:cNvPr>
          <p:cNvSpPr/>
          <p:nvPr/>
        </p:nvSpPr>
        <p:spPr>
          <a:xfrm>
            <a:off x="2100044" y="714375"/>
            <a:ext cx="7991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Algerian" panose="04020705040A02060702" pitchFamily="82" charset="0"/>
              </a:rPr>
              <a:t>MISSION 1 : </a:t>
            </a:r>
            <a:r>
              <a:rPr lang="fr-FR" sz="2400" dirty="0">
                <a:solidFill>
                  <a:schemeClr val="accent6"/>
                </a:solidFill>
                <a:latin typeface="Algerian" panose="04020705040A02060702" pitchFamily="82" charset="0"/>
              </a:rPr>
              <a:t>ETUDIER</a:t>
            </a:r>
            <a:r>
              <a:rPr lang="fr-FR" sz="2400" dirty="0">
                <a:latin typeface="Algerian" panose="04020705040A02060702" pitchFamily="82" charset="0"/>
              </a:rPr>
              <a:t>,</a:t>
            </a:r>
            <a:r>
              <a:rPr lang="fr-FR" sz="2400" dirty="0">
                <a:solidFill>
                  <a:srgbClr val="0070C0"/>
                </a:solidFill>
                <a:latin typeface="Algerian" panose="04020705040A02060702" pitchFamily="82" charset="0"/>
              </a:rPr>
              <a:t> </a:t>
            </a:r>
            <a:r>
              <a:rPr lang="fr-FR" sz="2400" dirty="0">
                <a:solidFill>
                  <a:srgbClr val="C5C000"/>
                </a:solidFill>
                <a:latin typeface="Algerian" panose="04020705040A02060702" pitchFamily="82" charset="0"/>
              </a:rPr>
              <a:t>PRÉSENTER</a:t>
            </a:r>
            <a:r>
              <a:rPr lang="fr-FR" sz="2400" dirty="0">
                <a:solidFill>
                  <a:srgbClr val="0070C0"/>
                </a:solidFill>
                <a:latin typeface="Algerian" panose="04020705040A02060702" pitchFamily="82" charset="0"/>
              </a:rPr>
              <a:t> </a:t>
            </a:r>
            <a:r>
              <a:rPr lang="fr-FR" sz="2400" dirty="0">
                <a:latin typeface="Algerian" panose="04020705040A02060702" pitchFamily="82" charset="0"/>
              </a:rPr>
              <a:t>ET</a:t>
            </a:r>
            <a:r>
              <a:rPr lang="fr-FR" sz="2400" dirty="0">
                <a:solidFill>
                  <a:srgbClr val="0070C0"/>
                </a:solidFill>
                <a:latin typeface="Algerian" panose="04020705040A02060702" pitchFamily="82" charset="0"/>
              </a:rPr>
              <a:t> </a:t>
            </a:r>
            <a:r>
              <a:rPr lang="fr-FR" sz="2400" dirty="0">
                <a:solidFill>
                  <a:srgbClr val="00B050"/>
                </a:solidFill>
                <a:latin typeface="Algerian" panose="04020705040A02060702" pitchFamily="82" charset="0"/>
              </a:rPr>
              <a:t>PROPOSER</a:t>
            </a:r>
            <a:r>
              <a:rPr lang="fr-FR" sz="2400" dirty="0">
                <a:solidFill>
                  <a:srgbClr val="0070C0"/>
                </a:solidFill>
                <a:latin typeface="Algerian" panose="04020705040A02060702" pitchFamily="82" charset="0"/>
              </a:rPr>
              <a:t> </a:t>
            </a:r>
            <a:r>
              <a:rPr lang="fr-FR" sz="2400" dirty="0">
                <a:latin typeface="Algerian" panose="04020705040A02060702" pitchFamily="82" charset="0"/>
              </a:rPr>
              <a:t>UNE SOLUTION DE PARTAGE DE DOCUMENTS EN LIGNE</a:t>
            </a:r>
            <a:endParaRPr lang="fr-FR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4F7F89-2EC8-4A9A-AC77-1F8F8D5FF49D}"/>
              </a:ext>
            </a:extLst>
          </p:cNvPr>
          <p:cNvSpPr/>
          <p:nvPr/>
        </p:nvSpPr>
        <p:spPr>
          <a:xfrm>
            <a:off x="244633" y="2639097"/>
            <a:ext cx="2316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dirty="0">
                <a:latin typeface="Bradley Hand ITC" panose="03070402050302030203" pitchFamily="66" charset="0"/>
              </a:rPr>
              <a:t>Google drive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E4A21D-52CE-46B0-B5FE-7550FF571D5B}"/>
              </a:ext>
            </a:extLst>
          </p:cNvPr>
          <p:cNvSpPr/>
          <p:nvPr/>
        </p:nvSpPr>
        <p:spPr>
          <a:xfrm>
            <a:off x="4554125" y="2358196"/>
            <a:ext cx="18517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dirty="0">
                <a:latin typeface="Bradley Hand ITC" panose="03070402050302030203" pitchFamily="66" charset="0"/>
                <a:cs typeface="Arabic Typesetting" panose="020B0604020202020204" pitchFamily="66" charset="-78"/>
              </a:rPr>
              <a:t>P CLOUD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DB34CCD-11A2-444E-A76B-BCFD33A91222}"/>
              </a:ext>
            </a:extLst>
          </p:cNvPr>
          <p:cNvSpPr/>
          <p:nvPr/>
        </p:nvSpPr>
        <p:spPr>
          <a:xfrm>
            <a:off x="8724058" y="2358196"/>
            <a:ext cx="16001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dirty="0">
                <a:latin typeface="Bradley Hand ITC" panose="03070402050302030203" pitchFamily="66" charset="0"/>
              </a:rPr>
              <a:t>Drop box</a:t>
            </a:r>
          </a:p>
        </p:txBody>
      </p:sp>
      <p:pic>
        <p:nvPicPr>
          <p:cNvPr id="47" name="Graphique 46" descr="Enveloppe">
            <a:extLst>
              <a:ext uri="{FF2B5EF4-FFF2-40B4-BE49-F238E27FC236}">
                <a16:creationId xmlns:a16="http://schemas.microsoft.com/office/drawing/2014/main" id="{212F3AB7-4583-48C5-9CAD-C94E13F5C0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182" y="593184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989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BAA5724F-EA05-4D42-AFBF-5905C02BEA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/>
          </a:blip>
          <a:srcRect t="12569" b="11418"/>
          <a:stretch/>
        </p:blipFill>
        <p:spPr>
          <a:xfrm>
            <a:off x="-47685" y="0"/>
            <a:ext cx="12191980" cy="6857990"/>
          </a:xfrm>
          <a:prstGeom prst="rect">
            <a:avLst/>
          </a:prstGeom>
        </p:spPr>
      </p:pic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72827DDA-14B4-4EEA-9C3E-BEC92311AE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98126" y="626059"/>
            <a:ext cx="894144" cy="867735"/>
          </a:xfrm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A70A02E7-AEAB-4265-B759-F461A25C3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72" y="758112"/>
            <a:ext cx="21836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3200" dirty="0">
                <a:solidFill>
                  <a:srgbClr val="0070C0"/>
                </a:solidFill>
              </a:rPr>
              <a:t>DROPBOX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4968F45-D047-478E-B692-1D685CB6E0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4893" y="107526"/>
            <a:ext cx="8117107" cy="6725955"/>
          </a:xfrm>
          <a:prstGeom prst="rect">
            <a:avLst/>
          </a:prstGeom>
        </p:spPr>
      </p:pic>
      <p:pic>
        <p:nvPicPr>
          <p:cNvPr id="10" name="Graphique 9" descr="Enveloppe ouverte">
            <a:extLst>
              <a:ext uri="{FF2B5EF4-FFF2-40B4-BE49-F238E27FC236}">
                <a16:creationId xmlns:a16="http://schemas.microsoft.com/office/drawing/2014/main" id="{FAA5FCAE-52D2-4D6A-931A-145EDA5C92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6491" y="581493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6032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CE724DE4-BCA1-4D55-9A35-FF3452B37E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/>
          </a:blip>
          <a:srcRect t="12569" b="11418"/>
          <a:stretch/>
        </p:blipFill>
        <p:spPr>
          <a:xfrm>
            <a:off x="-47685" y="0"/>
            <a:ext cx="12191980" cy="6857990"/>
          </a:xfrm>
          <a:prstGeom prst="rect">
            <a:avLst/>
          </a:prstGeom>
        </p:spPr>
      </p:pic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AE33A24-0A04-477A-B8BC-BEFD434DD5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47270" y="1308535"/>
            <a:ext cx="5010462" cy="4763413"/>
          </a:xfrm>
        </p:spPr>
      </p:pic>
      <p:pic>
        <p:nvPicPr>
          <p:cNvPr id="10" name="Espace réservé du contenu 5">
            <a:extLst>
              <a:ext uri="{FF2B5EF4-FFF2-40B4-BE49-F238E27FC236}">
                <a16:creationId xmlns:a16="http://schemas.microsoft.com/office/drawing/2014/main" id="{DC6873B6-F4D9-4300-9645-441C2A1915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8126" y="626059"/>
            <a:ext cx="894144" cy="867735"/>
          </a:xfrm>
          <a:prstGeom prst="rect">
            <a:avLst/>
          </a:prstGeom>
        </p:spPr>
      </p:pic>
      <p:sp>
        <p:nvSpPr>
          <p:cNvPr id="11" name="Titre 3">
            <a:extLst>
              <a:ext uri="{FF2B5EF4-FFF2-40B4-BE49-F238E27FC236}">
                <a16:creationId xmlns:a16="http://schemas.microsoft.com/office/drawing/2014/main" id="{A1AEC94F-36D2-4667-B1D3-DB3BAD05F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72" y="758112"/>
            <a:ext cx="21836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3200" dirty="0">
                <a:solidFill>
                  <a:srgbClr val="0070C0"/>
                </a:solidFill>
              </a:rPr>
              <a:t>DROPBOX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382E53-457B-42E7-A73C-FCC984C4508C}"/>
              </a:ext>
            </a:extLst>
          </p:cNvPr>
          <p:cNvSpPr/>
          <p:nvPr/>
        </p:nvSpPr>
        <p:spPr>
          <a:xfrm>
            <a:off x="269791" y="2074170"/>
            <a:ext cx="4456669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cap="all" dirty="0">
                <a:solidFill>
                  <a:srgbClr val="FF0000"/>
                </a:solidFill>
                <a:latin typeface="Sitka Display" panose="02000505000000020004" pitchFamily="2" charset="0"/>
              </a:rPr>
              <a:t>SPÉCIFICATIONS DROPBOX</a:t>
            </a:r>
          </a:p>
          <a:p>
            <a:endParaRPr lang="fr-FR" sz="2800" b="1" i="0" cap="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itka Display" panose="02000505000000020004" pitchFamily="2" charset="0"/>
            </a:endParaRPr>
          </a:p>
          <a:p>
            <a:r>
              <a:rPr lang="fr-FR" sz="2800" b="1" i="0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Display" panose="02000505000000020004" pitchFamily="2" charset="0"/>
              </a:rPr>
              <a:t>Bas</a:t>
            </a:r>
            <a:r>
              <a:rPr lang="fr-FR" sz="2800" b="1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Display" panose="02000505000000020004" pitchFamily="2" charset="0"/>
              </a:rPr>
              <a:t>ic gratuit – 2go</a:t>
            </a:r>
          </a:p>
          <a:p>
            <a:r>
              <a:rPr lang="fr-FR" sz="2800" b="1" i="0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Display" panose="02000505000000020004" pitchFamily="2" charset="0"/>
              </a:rPr>
              <a:t>Plus – </a:t>
            </a:r>
            <a:r>
              <a:rPr lang="fr-FR" sz="2800" b="1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Display" panose="02000505000000020004" pitchFamily="2" charset="0"/>
              </a:rPr>
              <a:t>2 to</a:t>
            </a:r>
          </a:p>
          <a:p>
            <a:r>
              <a:rPr lang="fr-FR" sz="2800" b="1" i="0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Display" panose="02000505000000020004" pitchFamily="2" charset="0"/>
              </a:rPr>
              <a:t>Family – </a:t>
            </a:r>
            <a:r>
              <a:rPr lang="fr-FR" sz="2800" b="1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Display" panose="02000505000000020004" pitchFamily="2" charset="0"/>
              </a:rPr>
              <a:t>2 to</a:t>
            </a:r>
          </a:p>
          <a:p>
            <a:r>
              <a:rPr lang="fr-FR" sz="2800" b="1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Display" panose="02000505000000020004" pitchFamily="2" charset="0"/>
              </a:rPr>
              <a:t>Pro – 3to</a:t>
            </a:r>
          </a:p>
          <a:p>
            <a:r>
              <a:rPr lang="fr-FR" sz="2800" b="1" i="0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Display" panose="02000505000000020004" pitchFamily="2" charset="0"/>
              </a:rPr>
              <a:t>Standard – 5 to</a:t>
            </a:r>
          </a:p>
          <a:p>
            <a:r>
              <a:rPr lang="fr-FR" sz="2800" b="1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Display" panose="02000505000000020004" pitchFamily="2" charset="0"/>
              </a:rPr>
              <a:t>Advanced - illimites</a:t>
            </a:r>
            <a:endParaRPr lang="fr-FR" sz="2800" b="1" i="0" cap="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itka Display" panose="02000505000000020004" pitchFamily="2" charset="0"/>
            </a:endParaRPr>
          </a:p>
        </p:txBody>
      </p:sp>
      <p:pic>
        <p:nvPicPr>
          <p:cNvPr id="17" name="Graphique 16" descr="Enveloppe">
            <a:extLst>
              <a:ext uri="{FF2B5EF4-FFF2-40B4-BE49-F238E27FC236}">
                <a16:creationId xmlns:a16="http://schemas.microsoft.com/office/drawing/2014/main" id="{9DD2E08C-2284-4329-A705-702D391BE2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182" y="593184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1742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1D598972-4C10-46DA-A09B-4B4FC7AC41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/>
          </a:blip>
          <a:srcRect t="12569" b="11418"/>
          <a:stretch/>
        </p:blipFill>
        <p:spPr>
          <a:xfrm>
            <a:off x="-47685" y="0"/>
            <a:ext cx="12191980" cy="6857990"/>
          </a:xfrm>
          <a:prstGeom prst="rect">
            <a:avLst/>
          </a:prstGeom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866E91AF-C2A8-4994-980A-63EBC4C71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471" y="1794938"/>
            <a:ext cx="30450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i="0" cap="all" dirty="0">
                <a:solidFill>
                  <a:srgbClr val="FF0000"/>
                </a:solidFill>
                <a:effectLst/>
                <a:latin typeface="Sitka Display" panose="02000505000000020004" pitchFamily="2" charset="0"/>
              </a:rPr>
              <a:t>Les avis clients</a:t>
            </a:r>
          </a:p>
        </p:txBody>
      </p:sp>
      <p:pic>
        <p:nvPicPr>
          <p:cNvPr id="5" name="Espace réservé du contenu 5">
            <a:extLst>
              <a:ext uri="{FF2B5EF4-FFF2-40B4-BE49-F238E27FC236}">
                <a16:creationId xmlns:a16="http://schemas.microsoft.com/office/drawing/2014/main" id="{8D27C7B4-49A8-4E75-93A9-59C05648B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6338" y="626059"/>
            <a:ext cx="894144" cy="867735"/>
          </a:xfrm>
          <a:prstGeom prst="rect">
            <a:avLst/>
          </a:prstGeom>
        </p:spPr>
      </p:pic>
      <p:sp>
        <p:nvSpPr>
          <p:cNvPr id="6" name="Titre 3">
            <a:extLst>
              <a:ext uri="{FF2B5EF4-FFF2-40B4-BE49-F238E27FC236}">
                <a16:creationId xmlns:a16="http://schemas.microsoft.com/office/drawing/2014/main" id="{7B763195-3DE0-4670-9EE1-9E4D1A368643}"/>
              </a:ext>
            </a:extLst>
          </p:cNvPr>
          <p:cNvSpPr txBox="1">
            <a:spLocks/>
          </p:cNvSpPr>
          <p:nvPr/>
        </p:nvSpPr>
        <p:spPr>
          <a:xfrm>
            <a:off x="3726784" y="758112"/>
            <a:ext cx="2183611" cy="58477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3200" dirty="0">
                <a:solidFill>
                  <a:srgbClr val="0070C0"/>
                </a:solidFill>
              </a:rPr>
              <a:t>DROPBOX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7E47D92-24C6-4B9D-AD93-DECFB18DA0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471" y="2460771"/>
            <a:ext cx="10188604" cy="259451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3EB05DB-CCE0-4AAB-9F04-097F10A53A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5485" y="1881435"/>
            <a:ext cx="2183612" cy="43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5254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2044681C-58F7-452B-B96D-00DB146A07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/>
          </a:blip>
          <a:srcRect t="12569" b="11418"/>
          <a:stretch/>
        </p:blipFill>
        <p:spPr>
          <a:xfrm>
            <a:off x="-47685" y="0"/>
            <a:ext cx="12191980" cy="6857990"/>
          </a:xfrm>
          <a:prstGeom prst="rect">
            <a:avLst/>
          </a:prstGeom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866E91AF-C2A8-4994-980A-63EBC4C71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471" y="1794938"/>
            <a:ext cx="30450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i="0" cap="all" dirty="0">
                <a:solidFill>
                  <a:srgbClr val="FF0000"/>
                </a:solidFill>
                <a:effectLst/>
                <a:latin typeface="Sitka Display" panose="02000505000000020004" pitchFamily="2" charset="0"/>
              </a:rPr>
              <a:t>Les avis clients</a:t>
            </a:r>
          </a:p>
        </p:txBody>
      </p:sp>
      <p:pic>
        <p:nvPicPr>
          <p:cNvPr id="5" name="Espace réservé du contenu 5">
            <a:extLst>
              <a:ext uri="{FF2B5EF4-FFF2-40B4-BE49-F238E27FC236}">
                <a16:creationId xmlns:a16="http://schemas.microsoft.com/office/drawing/2014/main" id="{8D27C7B4-49A8-4E75-93A9-59C05648B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6338" y="626059"/>
            <a:ext cx="894144" cy="867735"/>
          </a:xfrm>
          <a:prstGeom prst="rect">
            <a:avLst/>
          </a:prstGeom>
        </p:spPr>
      </p:pic>
      <p:sp>
        <p:nvSpPr>
          <p:cNvPr id="6" name="Titre 3">
            <a:extLst>
              <a:ext uri="{FF2B5EF4-FFF2-40B4-BE49-F238E27FC236}">
                <a16:creationId xmlns:a16="http://schemas.microsoft.com/office/drawing/2014/main" id="{7B763195-3DE0-4670-9EE1-9E4D1A368643}"/>
              </a:ext>
            </a:extLst>
          </p:cNvPr>
          <p:cNvSpPr txBox="1">
            <a:spLocks/>
          </p:cNvSpPr>
          <p:nvPr/>
        </p:nvSpPr>
        <p:spPr>
          <a:xfrm>
            <a:off x="3726784" y="758112"/>
            <a:ext cx="2183611" cy="58477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3200" dirty="0">
                <a:solidFill>
                  <a:srgbClr val="0070C0"/>
                </a:solidFill>
              </a:rPr>
              <a:t>DROPBOX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1321DA5-D146-42BC-B360-DDFF291DD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604" y="3274944"/>
            <a:ext cx="5900359" cy="345642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06141E2E-4488-4092-84D1-B65C2767B6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6963" y="1546238"/>
            <a:ext cx="5151514" cy="518512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88339DC-F2BF-4970-8455-5DAFACB4AD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5485" y="1881435"/>
            <a:ext cx="2183612" cy="436723"/>
          </a:xfrm>
          <a:prstGeom prst="rect">
            <a:avLst/>
          </a:prstGeom>
        </p:spPr>
      </p:pic>
      <p:pic>
        <p:nvPicPr>
          <p:cNvPr id="13" name="Graphique 12" descr="Enveloppe ouverte">
            <a:extLst>
              <a:ext uri="{FF2B5EF4-FFF2-40B4-BE49-F238E27FC236}">
                <a16:creationId xmlns:a16="http://schemas.microsoft.com/office/drawing/2014/main" id="{A073932C-5571-4AE4-855B-46E9DB8BD2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6491" y="581493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4199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4E59EB-E7BE-4240-A443-4307F52C3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0724" y="648749"/>
            <a:ext cx="4499485" cy="525710"/>
          </a:xfrm>
        </p:spPr>
        <p:txBody>
          <a:bodyPr>
            <a:normAutofit fontScale="85000" lnSpcReduction="10000"/>
          </a:bodyPr>
          <a:lstStyle/>
          <a:p>
            <a:r>
              <a:rPr lang="fr-FR" sz="2800" dirty="0">
                <a:latin typeface="Algerian" panose="04020705040A02060702" pitchFamily="82" charset="0"/>
              </a:rPr>
              <a:t>Pourquoi choisir PCLOUD 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0FAA07-3523-4A14-AEEB-7CF82C75FD2B}"/>
              </a:ext>
            </a:extLst>
          </p:cNvPr>
          <p:cNvSpPr/>
          <p:nvPr/>
        </p:nvSpPr>
        <p:spPr>
          <a:xfrm>
            <a:off x="1760290" y="1694576"/>
            <a:ext cx="867142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2C2C2C"/>
                </a:solidFill>
                <a:latin typeface="Roboto"/>
              </a:rPr>
              <a:t>PCLOUD est l'endroit sécurisé dans le cloud pour stocker, synchroniser et collaborer sur des fichiers avec votre équipe. Le service offre des outils faciles à utiliser qui vous aident à :</a:t>
            </a:r>
            <a:br>
              <a:rPr lang="fr-FR" dirty="0">
                <a:solidFill>
                  <a:srgbClr val="2C2C2C"/>
                </a:solidFill>
                <a:latin typeface="Roboto"/>
              </a:rPr>
            </a:br>
            <a:endParaRPr lang="fr-FR" dirty="0">
              <a:solidFill>
                <a:srgbClr val="2C2C2C"/>
              </a:solidFill>
              <a:latin typeface="Robo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C2C2C"/>
                </a:solidFill>
                <a:latin typeface="Roboto"/>
              </a:rPr>
              <a:t>stocker tous vos fichiers dans un seul endroit sécurisé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C2C2C"/>
                </a:solidFill>
                <a:latin typeface="Roboto"/>
              </a:rPr>
              <a:t>accéder à tout ce qui est important depuis chaque appareil et en avoir un aperçu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C2C2C"/>
                </a:solidFill>
                <a:latin typeface="Roboto"/>
              </a:rPr>
              <a:t>organiser les employés en équipes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C2C2C"/>
                </a:solidFill>
                <a:latin typeface="Roboto"/>
              </a:rPr>
              <a:t>contrôler le niveau d'accès et suivre l'activité des utilisateurs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C2C2C"/>
                </a:solidFill>
                <a:latin typeface="Roboto"/>
              </a:rPr>
              <a:t>collaborer, tout en préservant la confidentialité des fichiers grâce au chiffrement côté client</a:t>
            </a:r>
          </a:p>
          <a:p>
            <a:r>
              <a:rPr lang="fr-FR" dirty="0">
                <a:solidFill>
                  <a:srgbClr val="2C2C2C"/>
                </a:solidFill>
                <a:latin typeface="Roboto"/>
              </a:rPr>
              <a:t>pCloud Business permet de mettre facilement votre équipe sur la même longueur d'onde, tout en donnant aux administrateurs informatiques un contrôle total sur les autorisations d'accès et la visibilité.</a:t>
            </a:r>
            <a:endParaRPr lang="fr-FR" b="0" i="0" dirty="0">
              <a:solidFill>
                <a:srgbClr val="2C2C2C"/>
              </a:solidFill>
              <a:effectLst/>
              <a:latin typeface="Roboto"/>
            </a:endParaRPr>
          </a:p>
        </p:txBody>
      </p:sp>
      <p:pic>
        <p:nvPicPr>
          <p:cNvPr id="6" name="Graphique 5" descr="Enveloppe">
            <a:extLst>
              <a:ext uri="{FF2B5EF4-FFF2-40B4-BE49-F238E27FC236}">
                <a16:creationId xmlns:a16="http://schemas.microsoft.com/office/drawing/2014/main" id="{D4455A82-BDA4-41D5-B8B3-F3E1909A2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82" y="593184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979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581C82A9-8EF8-4B64-B863-68F80B28D9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/>
          </a:blip>
          <a:srcRect t="12569" b="11418"/>
          <a:stretch/>
        </p:blipFill>
        <p:spPr>
          <a:xfrm>
            <a:off x="-47685" y="0"/>
            <a:ext cx="12191980" cy="6857990"/>
          </a:xfrm>
          <a:prstGeom prst="rect">
            <a:avLst/>
          </a:prstGeom>
        </p:spPr>
      </p:pic>
      <p:pic>
        <p:nvPicPr>
          <p:cNvPr id="12" name="Espace réservé du contenu 9">
            <a:extLst>
              <a:ext uri="{FF2B5EF4-FFF2-40B4-BE49-F238E27FC236}">
                <a16:creationId xmlns:a16="http://schemas.microsoft.com/office/drawing/2014/main" id="{DCB10B51-AEE5-4999-AACE-FD47E1D45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728" y="3523591"/>
            <a:ext cx="4905375" cy="914400"/>
          </a:xfrm>
          <a:prstGeom prst="rect">
            <a:avLst/>
          </a:prstGeom>
        </p:spPr>
      </p:pic>
      <p:pic>
        <p:nvPicPr>
          <p:cNvPr id="13" name="Picture 2" descr="Afficher l’image source">
            <a:extLst>
              <a:ext uri="{FF2B5EF4-FFF2-40B4-BE49-F238E27FC236}">
                <a16:creationId xmlns:a16="http://schemas.microsoft.com/office/drawing/2014/main" id="{7B32774E-967F-4140-BCA8-6A3180786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364" y="624221"/>
            <a:ext cx="1368491" cy="76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DE14ED7-346B-4AD8-BA2A-A3465D251E9A}"/>
              </a:ext>
            </a:extLst>
          </p:cNvPr>
          <p:cNvSpPr/>
          <p:nvPr/>
        </p:nvSpPr>
        <p:spPr>
          <a:xfrm>
            <a:off x="4118053" y="685943"/>
            <a:ext cx="3632726" cy="28007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dirty="0">
                <a:solidFill>
                  <a:srgbClr val="0070C0"/>
                </a:solidFill>
              </a:rPr>
              <a:t>P CLOUD</a:t>
            </a:r>
          </a:p>
          <a:p>
            <a:endParaRPr lang="fr-FR" sz="3600" dirty="0">
              <a:solidFill>
                <a:srgbClr val="0070C0"/>
              </a:solidFill>
            </a:endParaRPr>
          </a:p>
          <a:p>
            <a:endParaRPr lang="fr-FR" sz="3600" dirty="0">
              <a:solidFill>
                <a:srgbClr val="0070C0"/>
              </a:solidFill>
            </a:endParaRPr>
          </a:p>
          <a:p>
            <a:r>
              <a:rPr lang="fr-FR" sz="3600" dirty="0">
                <a:solidFill>
                  <a:srgbClr val="0070C0"/>
                </a:solidFill>
              </a:rPr>
              <a:t>Avis personnel :</a:t>
            </a:r>
          </a:p>
          <a:p>
            <a:endParaRPr lang="fr-FR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840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C1D1F24C-BA9D-41EE-B46F-6C4F5B35D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3BF36D0-FC1D-42B2-97D9-96DA36B1A2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/>
          </a:blip>
          <a:srcRect t="12569" b="1141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C13B8118-80AF-4C0C-BC64-74291987F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E28C34FD-C8AB-4444-9244-37247B99B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12">
              <a:extLst>
                <a:ext uri="{FF2B5EF4-FFF2-40B4-BE49-F238E27FC236}">
                  <a16:creationId xmlns:a16="http://schemas.microsoft.com/office/drawing/2014/main" id="{F9BFF7D6-B77B-44E9-A782-9D298C9901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514D6296-625A-4CC9-BEB9-D738BF2A2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CF7A54B1-9C64-4395-9A06-3DCAFBD40C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15">
              <a:extLst>
                <a:ext uri="{FF2B5EF4-FFF2-40B4-BE49-F238E27FC236}">
                  <a16:creationId xmlns:a16="http://schemas.microsoft.com/office/drawing/2014/main" id="{A06A8912-6544-446B-8B15-C7E68BF5E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16">
              <a:extLst>
                <a:ext uri="{FF2B5EF4-FFF2-40B4-BE49-F238E27FC236}">
                  <a16:creationId xmlns:a16="http://schemas.microsoft.com/office/drawing/2014/main" id="{23046646-4195-4B9A-8E43-22B520F8F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1" name="Freeform 17">
              <a:extLst>
                <a:ext uri="{FF2B5EF4-FFF2-40B4-BE49-F238E27FC236}">
                  <a16:creationId xmlns:a16="http://schemas.microsoft.com/office/drawing/2014/main" id="{B0BBADBF-6D90-44AD-9068-FF03855DA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2" name="Freeform 18">
              <a:extLst>
                <a:ext uri="{FF2B5EF4-FFF2-40B4-BE49-F238E27FC236}">
                  <a16:creationId xmlns:a16="http://schemas.microsoft.com/office/drawing/2014/main" id="{75227888-5A01-404B-AE4D-D79B05A86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3" name="Freeform 19">
              <a:extLst>
                <a:ext uri="{FF2B5EF4-FFF2-40B4-BE49-F238E27FC236}">
                  <a16:creationId xmlns:a16="http://schemas.microsoft.com/office/drawing/2014/main" id="{B7ACB41F-3710-4051-AB65-5FC82C5FB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4" name="Freeform 20">
              <a:extLst>
                <a:ext uri="{FF2B5EF4-FFF2-40B4-BE49-F238E27FC236}">
                  <a16:creationId xmlns:a16="http://schemas.microsoft.com/office/drawing/2014/main" id="{F28F1156-1F03-4A29-9016-C29EA17BC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5" name="Freeform 21">
              <a:extLst>
                <a:ext uri="{FF2B5EF4-FFF2-40B4-BE49-F238E27FC236}">
                  <a16:creationId xmlns:a16="http://schemas.microsoft.com/office/drawing/2014/main" id="{F7C0D23E-7680-4D6E-B35D-244D3E77E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6" name="Freeform 22">
              <a:extLst>
                <a:ext uri="{FF2B5EF4-FFF2-40B4-BE49-F238E27FC236}">
                  <a16:creationId xmlns:a16="http://schemas.microsoft.com/office/drawing/2014/main" id="{D1F7FFBA-E04A-40A4-8F92-AAD6EF8A4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682A63C-D8DD-4678-AB79-2858655FB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000" dirty="0">
                <a:latin typeface="Algerian" panose="04020705040A02060702" pitchFamily="82" charset="0"/>
              </a:rPr>
              <a:t>MISSION 1 : ETUDIER, PRÉSENTER ET PROPOSER UNE SOLUTION DE PARTAGE DE DOCUMENTS EN LIGNE</a:t>
            </a:r>
            <a:br>
              <a:rPr lang="fr-FR" sz="3000" dirty="0">
                <a:latin typeface="Algerian" panose="04020705040A02060702" pitchFamily="82" charset="0"/>
              </a:rPr>
            </a:br>
            <a:br>
              <a:rPr lang="fr-FR" sz="3000" dirty="0">
                <a:latin typeface="Algerian" panose="04020705040A02060702" pitchFamily="82" charset="0"/>
              </a:rPr>
            </a:br>
            <a:endParaRPr lang="fr-FR" sz="3000" dirty="0">
              <a:latin typeface="Algerian" panose="04020705040A02060702" pitchFamily="82" charset="0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02F7C86-D374-4969-AB87-CA4108CE9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9" name="Freeform 27">
              <a:extLst>
                <a:ext uri="{FF2B5EF4-FFF2-40B4-BE49-F238E27FC236}">
                  <a16:creationId xmlns:a16="http://schemas.microsoft.com/office/drawing/2014/main" id="{D99BC819-B2EA-4CCC-8B23-CF42F48D6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28">
              <a:extLst>
                <a:ext uri="{FF2B5EF4-FFF2-40B4-BE49-F238E27FC236}">
                  <a16:creationId xmlns:a16="http://schemas.microsoft.com/office/drawing/2014/main" id="{1EA0AE3F-610C-4727-B82A-D91B4282E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29">
              <a:extLst>
                <a:ext uri="{FF2B5EF4-FFF2-40B4-BE49-F238E27FC236}">
                  <a16:creationId xmlns:a16="http://schemas.microsoft.com/office/drawing/2014/main" id="{1AED653B-8E26-4407-B55E-5EF634840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0">
              <a:extLst>
                <a:ext uri="{FF2B5EF4-FFF2-40B4-BE49-F238E27FC236}">
                  <a16:creationId xmlns:a16="http://schemas.microsoft.com/office/drawing/2014/main" id="{21EB9336-97C9-4E84-94CF-D3F74080F2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31">
              <a:extLst>
                <a:ext uri="{FF2B5EF4-FFF2-40B4-BE49-F238E27FC236}">
                  <a16:creationId xmlns:a16="http://schemas.microsoft.com/office/drawing/2014/main" id="{69BF6CA2-569A-4C82-A2AE-CDCF36CCB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4" name="Freeform 32">
              <a:extLst>
                <a:ext uri="{FF2B5EF4-FFF2-40B4-BE49-F238E27FC236}">
                  <a16:creationId xmlns:a16="http://schemas.microsoft.com/office/drawing/2014/main" id="{421FFC08-FE31-4A95-B2F5-68A06B97A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5" name="Freeform 33">
              <a:extLst>
                <a:ext uri="{FF2B5EF4-FFF2-40B4-BE49-F238E27FC236}">
                  <a16:creationId xmlns:a16="http://schemas.microsoft.com/office/drawing/2014/main" id="{2422EB91-1B28-4E12-A747-0ACA5D9E2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6" name="Freeform 34">
              <a:extLst>
                <a:ext uri="{FF2B5EF4-FFF2-40B4-BE49-F238E27FC236}">
                  <a16:creationId xmlns:a16="http://schemas.microsoft.com/office/drawing/2014/main" id="{6077349A-7224-44B1-9F3A-E1BDCB43B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7" name="Freeform 35">
              <a:extLst>
                <a:ext uri="{FF2B5EF4-FFF2-40B4-BE49-F238E27FC236}">
                  <a16:creationId xmlns:a16="http://schemas.microsoft.com/office/drawing/2014/main" id="{A05A2443-1E41-4A29-927D-4C9D7FA8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8" name="Freeform 36">
              <a:extLst>
                <a:ext uri="{FF2B5EF4-FFF2-40B4-BE49-F238E27FC236}">
                  <a16:creationId xmlns:a16="http://schemas.microsoft.com/office/drawing/2014/main" id="{849DD9E0-80A6-4A4C-91DD-CF69D1C33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9" name="Freeform 37">
              <a:extLst>
                <a:ext uri="{FF2B5EF4-FFF2-40B4-BE49-F238E27FC236}">
                  <a16:creationId xmlns:a16="http://schemas.microsoft.com/office/drawing/2014/main" id="{04A5B2BC-E2EA-4553-8199-C4F3B86D8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0" name="Freeform 38">
              <a:extLst>
                <a:ext uri="{FF2B5EF4-FFF2-40B4-BE49-F238E27FC236}">
                  <a16:creationId xmlns:a16="http://schemas.microsoft.com/office/drawing/2014/main" id="{69AA136B-030C-4644-821E-3247A1841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9DEDD006-D91C-4989-B39C-EEEA43F86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4" name="Freeform 33">
            <a:extLst>
              <a:ext uri="{FF2B5EF4-FFF2-40B4-BE49-F238E27FC236}">
                <a16:creationId xmlns:a16="http://schemas.microsoft.com/office/drawing/2014/main" id="{35EF7FFE-55CC-444E-A630-F40A5C9C5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7" name="Graphique 6" descr="Enveloppe ouverte">
            <a:extLst>
              <a:ext uri="{FF2B5EF4-FFF2-40B4-BE49-F238E27FC236}">
                <a16:creationId xmlns:a16="http://schemas.microsoft.com/office/drawing/2014/main" id="{30B767B1-0660-472C-9529-D2FA922D5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6491" y="581493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7965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B0D602B4-A5C0-42D5-8FA1-9A7660E588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/>
          </a:blip>
          <a:srcRect t="12569" b="1141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305EB63-BFC1-47C3-82FD-888900D69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110" y="625642"/>
            <a:ext cx="9094722" cy="1279358"/>
          </a:xfrm>
        </p:spPr>
        <p:txBody>
          <a:bodyPr/>
          <a:lstStyle/>
          <a:p>
            <a:pPr algn="ctr"/>
            <a:r>
              <a:rPr lang="fr-FR" dirty="0"/>
              <a:t>Google drive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EBF1A4C-E20D-4094-8B0C-50DC70A4B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429" y="544789"/>
            <a:ext cx="1371930" cy="7197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3F62A81-7F26-4DB4-8A94-AB7123439FBC}"/>
              </a:ext>
            </a:extLst>
          </p:cNvPr>
          <p:cNvSpPr/>
          <p:nvPr/>
        </p:nvSpPr>
        <p:spPr>
          <a:xfrm>
            <a:off x="1509110" y="1985853"/>
            <a:ext cx="837398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  <a:latin typeface="Algerian" panose="04020705040A02060702" pitchFamily="82" charset="0"/>
                <a:ea typeface="Ebrima" panose="02000000000000000000" pitchFamily="2" charset="0"/>
                <a:cs typeface="Ebrima" panose="02000000000000000000" pitchFamily="2" charset="0"/>
              </a:rPr>
              <a:t>services gratuits</a:t>
            </a:r>
          </a:p>
          <a:p>
            <a:r>
              <a:rPr lang="fr-FR" sz="2800" dirty="0">
                <a:solidFill>
                  <a:srgbClr val="21212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la messagerie, le calendrier, un gestionnaire de photos, un service de cartographie, un traducteur et bien d'autres encore. </a:t>
            </a:r>
            <a:endParaRPr lang="fr-FR" sz="28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FC678ED-5165-4FBB-A472-CF779ECD63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110" y="3947903"/>
            <a:ext cx="7135221" cy="2629267"/>
          </a:xfrm>
          <a:prstGeom prst="rect">
            <a:avLst/>
          </a:prstGeom>
        </p:spPr>
      </p:pic>
      <p:pic>
        <p:nvPicPr>
          <p:cNvPr id="13" name="Graphique 12" descr="Enveloppe">
            <a:extLst>
              <a:ext uri="{FF2B5EF4-FFF2-40B4-BE49-F238E27FC236}">
                <a16:creationId xmlns:a16="http://schemas.microsoft.com/office/drawing/2014/main" id="{5819A4C5-33C0-4B97-A576-F1AB4A5D7B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182" y="593184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57297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160050A4-E5BF-421A-BEB7-1229ADF043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/>
          </a:blip>
          <a:srcRect t="12569" b="1141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305EB63-BFC1-47C3-82FD-888900D69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110" y="625642"/>
            <a:ext cx="9094722" cy="1279358"/>
          </a:xfrm>
        </p:spPr>
        <p:txBody>
          <a:bodyPr/>
          <a:lstStyle/>
          <a:p>
            <a:pPr algn="ctr"/>
            <a:r>
              <a:rPr lang="fr-FR" dirty="0"/>
              <a:t>Google drive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EBF1A4C-E20D-4094-8B0C-50DC70A4B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429" y="544789"/>
            <a:ext cx="1371930" cy="7197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13BC31E-68B6-4D9B-BA77-04D6A5BCA676}"/>
              </a:ext>
            </a:extLst>
          </p:cNvPr>
          <p:cNvSpPr/>
          <p:nvPr/>
        </p:nvSpPr>
        <p:spPr>
          <a:xfrm>
            <a:off x="1004793" y="2237253"/>
            <a:ext cx="52682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>
                <a:latin typeface="Algerian" panose="04020705040A02060702" pitchFamily="82" charset="0"/>
              </a:rPr>
              <a:t>Stockage </a:t>
            </a:r>
            <a:r>
              <a:rPr lang="fr-FR" sz="2800" dirty="0">
                <a:solidFill>
                  <a:srgbClr val="0070C0"/>
                </a:solidFill>
                <a:latin typeface="Algerian" panose="04020705040A02060702" pitchFamily="82" charset="0"/>
              </a:rPr>
              <a:t>gratuit</a:t>
            </a:r>
          </a:p>
          <a:p>
            <a:r>
              <a:rPr lang="fr-FR" sz="2000" dirty="0">
                <a:solidFill>
                  <a:srgbClr val="C00000"/>
                </a:solidFill>
                <a:latin typeface="Algerian" panose="04020705040A02060702" pitchFamily="82" charset="0"/>
              </a:rPr>
              <a:t>15 go</a:t>
            </a:r>
            <a:endParaRPr lang="fr-FR" sz="2000" dirty="0">
              <a:solidFill>
                <a:srgbClr val="C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8572D4-0C8E-4A6F-A7CA-492920FB686C}"/>
              </a:ext>
            </a:extLst>
          </p:cNvPr>
          <p:cNvSpPr/>
          <p:nvPr/>
        </p:nvSpPr>
        <p:spPr>
          <a:xfrm>
            <a:off x="972179" y="1503717"/>
            <a:ext cx="53335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cap="all" dirty="0">
                <a:solidFill>
                  <a:srgbClr val="FF0000"/>
                </a:solidFill>
                <a:latin typeface="Sitka Display" panose="02000505000000020004" pitchFamily="2" charset="0"/>
              </a:rPr>
              <a:t>SPÉCIFICATIONS GOOGLE DRIVE</a:t>
            </a:r>
            <a:endParaRPr lang="fr-FR" sz="2800" b="1" i="0" cap="all" dirty="0">
              <a:solidFill>
                <a:srgbClr val="FF0000"/>
              </a:solidFill>
              <a:effectLst/>
              <a:latin typeface="Sitka Display" panose="02000505000000020004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96A4D3-081A-4129-BB82-A0B137ACA7CC}"/>
              </a:ext>
            </a:extLst>
          </p:cNvPr>
          <p:cNvSpPr/>
          <p:nvPr/>
        </p:nvSpPr>
        <p:spPr>
          <a:xfrm>
            <a:off x="1004793" y="3127597"/>
            <a:ext cx="526828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Algerian" panose="04020705040A02060702" pitchFamily="82" charset="0"/>
              </a:rPr>
              <a:t>Limite de taille de </a:t>
            </a:r>
            <a:r>
              <a:rPr lang="fr-FR" dirty="0">
                <a:solidFill>
                  <a:srgbClr val="0070C0"/>
                </a:solidFill>
                <a:latin typeface="Algerian" panose="04020705040A02060702" pitchFamily="82" charset="0"/>
              </a:rPr>
              <a:t>fichier</a:t>
            </a:r>
            <a:endParaRPr lang="fr-FR" sz="2800" dirty="0">
              <a:solidFill>
                <a:srgbClr val="0070C0"/>
              </a:solidFill>
              <a:latin typeface="Algerian" panose="04020705040A02060702" pitchFamily="82" charset="0"/>
            </a:endParaRPr>
          </a:p>
          <a:p>
            <a:r>
              <a:rPr lang="fr-FR" sz="2000" dirty="0">
                <a:solidFill>
                  <a:srgbClr val="C00000"/>
                </a:solidFill>
                <a:latin typeface="Algerian" panose="04020705040A02060702" pitchFamily="82" charset="0"/>
              </a:rPr>
              <a:t>5 to</a:t>
            </a:r>
            <a:endParaRPr lang="fr-FR" sz="2000" dirty="0">
              <a:solidFill>
                <a:srgbClr val="C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5EDB47-FE5C-420B-8084-E92B58A56855}"/>
              </a:ext>
            </a:extLst>
          </p:cNvPr>
          <p:cNvSpPr/>
          <p:nvPr/>
        </p:nvSpPr>
        <p:spPr>
          <a:xfrm>
            <a:off x="1037405" y="3789751"/>
            <a:ext cx="526828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>
                <a:latin typeface="Algerian" panose="04020705040A02060702" pitchFamily="82" charset="0"/>
              </a:rPr>
              <a:t>Prix</a:t>
            </a:r>
          </a:p>
          <a:p>
            <a:r>
              <a:rPr lang="fr-FR" sz="2000" dirty="0">
                <a:solidFill>
                  <a:srgbClr val="C00000"/>
                </a:solidFill>
              </a:rPr>
              <a:t>10$/mois </a:t>
            </a:r>
            <a:r>
              <a:rPr lang="fr-FR" sz="2000" dirty="0">
                <a:solidFill>
                  <a:srgbClr val="0070C0"/>
                </a:solidFill>
              </a:rPr>
              <a:t>– 2to</a:t>
            </a:r>
            <a:endParaRPr lang="fr-FR" sz="2000" dirty="0">
              <a:solidFill>
                <a:srgbClr val="0070C0"/>
              </a:solidFill>
              <a:latin typeface="Algerian" panose="04020705040A02060702" pitchFamily="82" charset="0"/>
            </a:endParaRPr>
          </a:p>
          <a:p>
            <a:r>
              <a:rPr lang="fr-FR" sz="2000" dirty="0">
                <a:solidFill>
                  <a:srgbClr val="C00000"/>
                </a:solidFill>
              </a:rPr>
              <a:t>100$/mois – </a:t>
            </a:r>
            <a:r>
              <a:rPr lang="fr-FR" sz="2000" dirty="0">
                <a:solidFill>
                  <a:srgbClr val="0070C0"/>
                </a:solidFill>
              </a:rPr>
              <a:t>10to</a:t>
            </a:r>
          </a:p>
          <a:p>
            <a:r>
              <a:rPr lang="fr-FR" sz="2000" dirty="0">
                <a:solidFill>
                  <a:srgbClr val="C00000"/>
                </a:solidFill>
              </a:rPr>
              <a:t>200$/mois </a:t>
            </a:r>
            <a:r>
              <a:rPr lang="fr-FR" sz="2000" dirty="0">
                <a:solidFill>
                  <a:srgbClr val="0070C0"/>
                </a:solidFill>
              </a:rPr>
              <a:t>– 20to</a:t>
            </a:r>
          </a:p>
          <a:p>
            <a:endParaRPr lang="fr-FR" sz="2800" dirty="0">
              <a:solidFill>
                <a:srgbClr val="C00000"/>
              </a:solidFill>
            </a:endParaRPr>
          </a:p>
          <a:p>
            <a:r>
              <a:rPr lang="fr-FR" dirty="0">
                <a:latin typeface="Algerian" panose="04020705040A02060702" pitchFamily="82" charset="0"/>
              </a:rPr>
              <a:t>Disponible sur toutes </a:t>
            </a:r>
            <a:r>
              <a:rPr lang="fr-FR" dirty="0">
                <a:solidFill>
                  <a:schemeClr val="accent3"/>
                </a:solidFill>
                <a:latin typeface="Algerian" panose="04020705040A02060702" pitchFamily="82" charset="0"/>
              </a:rPr>
              <a:t>les plateformes </a:t>
            </a:r>
            <a:r>
              <a:rPr lang="fr-FR" sz="2000" dirty="0">
                <a:solidFill>
                  <a:srgbClr val="C00000"/>
                </a:solidFill>
              </a:rPr>
              <a:t>:</a:t>
            </a:r>
          </a:p>
          <a:p>
            <a:r>
              <a:rPr lang="fr-FR" sz="2400" dirty="0">
                <a:solidFill>
                  <a:srgbClr val="FF0000"/>
                </a:solidFill>
              </a:rPr>
              <a:t>Windows, Mac os, iOS, Android</a:t>
            </a:r>
          </a:p>
        </p:txBody>
      </p:sp>
      <p:pic>
        <p:nvPicPr>
          <p:cNvPr id="13" name="Graphique 12" descr="Enveloppe ouverte">
            <a:extLst>
              <a:ext uri="{FF2B5EF4-FFF2-40B4-BE49-F238E27FC236}">
                <a16:creationId xmlns:a16="http://schemas.microsoft.com/office/drawing/2014/main" id="{E711DCD6-8260-45AF-8726-6CC7F6A5E3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6491" y="581493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81902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A2ADF995-4F8B-49C6-927B-BA953DF2EB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/>
          </a:blip>
          <a:srcRect t="12569" b="11418"/>
          <a:stretch/>
        </p:blipFill>
        <p:spPr>
          <a:xfrm>
            <a:off x="-47685" y="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305EB63-BFC1-47C3-82FD-888900D69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110" y="625642"/>
            <a:ext cx="9094722" cy="1279358"/>
          </a:xfrm>
        </p:spPr>
        <p:txBody>
          <a:bodyPr/>
          <a:lstStyle/>
          <a:p>
            <a:pPr algn="ctr"/>
            <a:r>
              <a:rPr lang="fr-FR" dirty="0"/>
              <a:t>Google drive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EBF1A4C-E20D-4094-8B0C-50DC70A4B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429" y="544789"/>
            <a:ext cx="1371930" cy="7197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1824352-CD21-4618-92A4-366890C069EF}"/>
              </a:ext>
            </a:extLst>
          </p:cNvPr>
          <p:cNvSpPr/>
          <p:nvPr/>
        </p:nvSpPr>
        <p:spPr>
          <a:xfrm>
            <a:off x="1072847" y="1643390"/>
            <a:ext cx="30556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i="0" cap="all" dirty="0">
                <a:solidFill>
                  <a:srgbClr val="FF0000"/>
                </a:solidFill>
                <a:effectLst/>
                <a:latin typeface="Sitka Display" panose="02000505000000020004" pitchFamily="2" charset="0"/>
              </a:rPr>
              <a:t>Les avis clients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A7E03FD-733D-447B-B0D8-1CC90AA7FA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451" y="2334470"/>
            <a:ext cx="7430537" cy="172580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64A12F4-7242-406A-94D8-9259ED6B93B9}"/>
              </a:ext>
            </a:extLst>
          </p:cNvPr>
          <p:cNvSpPr/>
          <p:nvPr/>
        </p:nvSpPr>
        <p:spPr>
          <a:xfrm>
            <a:off x="8491150" y="2328331"/>
            <a:ext cx="238098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/>
              <a:t>« Je pense que c’est le meilleur choix pour les débutants pour améliorer leurs compétences et facile aussi travailler avec ces applications étonnantes » NASIR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EFAACCF-8BF0-4110-B657-13ADC31274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451" y="4412829"/>
            <a:ext cx="7430537" cy="181952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88293DC-7E73-41DA-94FA-138B7B316F9B}"/>
              </a:ext>
            </a:extLst>
          </p:cNvPr>
          <p:cNvSpPr/>
          <p:nvPr/>
        </p:nvSpPr>
        <p:spPr>
          <a:xfrm>
            <a:off x="8491150" y="4374219"/>
            <a:ext cx="274739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« Ma tablette, mon téléphone et mon bureau Linux (Ubuntu 20.04) sont toujours connectés à mon compte Google et à Google Drive. Le bureau Windows n’est pas connecté à Google Drive.</a:t>
            </a:r>
          </a:p>
          <a:p>
            <a:endParaRPr lang="fr-FR" sz="1200" dirty="0"/>
          </a:p>
          <a:p>
            <a:r>
              <a:rPr lang="fr-FR" sz="1200" dirty="0"/>
              <a:t>Je peux dire tout le meilleur de Google. Je n’ai eu aucun problème. Tout fonctionne bien. » DAREBEOGRAD</a:t>
            </a:r>
          </a:p>
        </p:txBody>
      </p:sp>
      <p:pic>
        <p:nvPicPr>
          <p:cNvPr id="15" name="Espace réservé du contenu 9">
            <a:extLst>
              <a:ext uri="{FF2B5EF4-FFF2-40B4-BE49-F238E27FC236}">
                <a16:creationId xmlns:a16="http://schemas.microsoft.com/office/drawing/2014/main" id="{035794B7-669E-47D4-A5EA-A27A69D72A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4064711" y="1749810"/>
            <a:ext cx="1790804" cy="333820"/>
          </a:xfrm>
        </p:spPr>
      </p:pic>
      <p:pic>
        <p:nvPicPr>
          <p:cNvPr id="17" name="Graphique 16" descr="Enveloppe">
            <a:extLst>
              <a:ext uri="{FF2B5EF4-FFF2-40B4-BE49-F238E27FC236}">
                <a16:creationId xmlns:a16="http://schemas.microsoft.com/office/drawing/2014/main" id="{149C7467-6D76-450F-9B24-3F1388508D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182" y="593184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25707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F0ED9A1F-8B3D-4715-89C8-CC64A7C0CB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/>
          </a:blip>
          <a:srcRect t="12569" b="11418"/>
          <a:stretch/>
        </p:blipFill>
        <p:spPr>
          <a:xfrm>
            <a:off x="-47685" y="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305EB63-BFC1-47C3-82FD-888900D69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110" y="625642"/>
            <a:ext cx="9094722" cy="1279358"/>
          </a:xfrm>
        </p:spPr>
        <p:txBody>
          <a:bodyPr/>
          <a:lstStyle/>
          <a:p>
            <a:pPr algn="ctr"/>
            <a:r>
              <a:rPr lang="fr-FR" dirty="0"/>
              <a:t>P CLOUD</a:t>
            </a:r>
          </a:p>
        </p:txBody>
      </p:sp>
      <p:pic>
        <p:nvPicPr>
          <p:cNvPr id="1026" name="Picture 2" descr="Afficher l’image source">
            <a:extLst>
              <a:ext uri="{FF2B5EF4-FFF2-40B4-BE49-F238E27FC236}">
                <a16:creationId xmlns:a16="http://schemas.microsoft.com/office/drawing/2014/main" id="{E48B6925-87E6-4768-BBEA-D14DC6863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484" y="495545"/>
            <a:ext cx="1368491" cy="76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1406E66-9358-474A-831F-88577B14AFFF}"/>
              </a:ext>
            </a:extLst>
          </p:cNvPr>
          <p:cNvSpPr/>
          <p:nvPr/>
        </p:nvSpPr>
        <p:spPr>
          <a:xfrm>
            <a:off x="1061484" y="1905000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400" dirty="0">
                <a:latin typeface="Algerian" panose="04020705040A02060702" pitchFamily="82" charset="0"/>
              </a:rPr>
              <a:t>AVANTAGES</a:t>
            </a:r>
          </a:p>
          <a:p>
            <a:endParaRPr lang="fr-FR" sz="2400" dirty="0"/>
          </a:p>
          <a:p>
            <a:r>
              <a:rPr lang="fr-FR" sz="2400" dirty="0"/>
              <a:t>Sécurité à toute épreuve</a:t>
            </a:r>
          </a:p>
          <a:p>
            <a:r>
              <a:rPr lang="fr-FR" sz="2400" dirty="0"/>
              <a:t>Service et données hébergées en Europe (Suisse) ou Etats-Unis au choix</a:t>
            </a:r>
          </a:p>
          <a:p>
            <a:r>
              <a:rPr lang="fr-FR" sz="2400" dirty="0"/>
              <a:t>Cryptage personnel configurable</a:t>
            </a:r>
          </a:p>
          <a:p>
            <a:r>
              <a:rPr lang="fr-FR" sz="2400" dirty="0"/>
              <a:t>Satisfait ou remboursé pendant 10 jours</a:t>
            </a:r>
          </a:p>
          <a:p>
            <a:r>
              <a:rPr lang="fr-FR" sz="2400" dirty="0"/>
              <a:t>Espaces de stockage variés de 500 Go, 2 To ou 10 To</a:t>
            </a:r>
          </a:p>
          <a:p>
            <a:r>
              <a:rPr lang="fr-FR" sz="2400" dirty="0"/>
              <a:t>Espace gratuit de 10 Go</a:t>
            </a:r>
          </a:p>
          <a:p>
            <a:r>
              <a:rPr lang="fr-FR" sz="2400" dirty="0"/>
              <a:t>Formules à vie (paiement unique) très économiques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42260C-7414-44D3-8030-6710A5D79342}"/>
              </a:ext>
            </a:extLst>
          </p:cNvPr>
          <p:cNvSpPr/>
          <p:nvPr/>
        </p:nvSpPr>
        <p:spPr>
          <a:xfrm>
            <a:off x="7611575" y="2035095"/>
            <a:ext cx="413886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latin typeface="Algerian" panose="04020705040A02060702" pitchFamily="82" charset="0"/>
              </a:rPr>
              <a:t>INCONVENIENTS</a:t>
            </a:r>
          </a:p>
          <a:p>
            <a:endParaRPr lang="fr-FR" sz="2800" dirty="0"/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Chiffrement personnel 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pCloud Crypto en option payante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Outils de collaboration à améliorer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Pas d’</a:t>
            </a:r>
            <a:r>
              <a:rPr lang="fr-FR" sz="2400" dirty="0" err="1"/>
              <a:t>intérgration</a:t>
            </a:r>
            <a:r>
              <a:rPr lang="fr-FR" sz="2400" dirty="0"/>
              <a:t> d’applications tierces</a:t>
            </a:r>
          </a:p>
        </p:txBody>
      </p:sp>
      <p:pic>
        <p:nvPicPr>
          <p:cNvPr id="15" name="Graphique 14" descr="Enveloppe ouverte">
            <a:extLst>
              <a:ext uri="{FF2B5EF4-FFF2-40B4-BE49-F238E27FC236}">
                <a16:creationId xmlns:a16="http://schemas.microsoft.com/office/drawing/2014/main" id="{4039D0D6-1106-475E-A39C-F3BD1331C7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6491" y="581493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3808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05EB63-BFC1-47C3-82FD-888900D69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110" y="625642"/>
            <a:ext cx="9094722" cy="1279358"/>
          </a:xfrm>
        </p:spPr>
        <p:txBody>
          <a:bodyPr/>
          <a:lstStyle/>
          <a:p>
            <a:pPr algn="ctr"/>
            <a:r>
              <a:rPr lang="fr-FR" dirty="0"/>
              <a:t>P CLOUD</a:t>
            </a:r>
          </a:p>
        </p:txBody>
      </p:sp>
      <p:pic>
        <p:nvPicPr>
          <p:cNvPr id="1026" name="Picture 2" descr="Afficher l’image source">
            <a:extLst>
              <a:ext uri="{FF2B5EF4-FFF2-40B4-BE49-F238E27FC236}">
                <a16:creationId xmlns:a16="http://schemas.microsoft.com/office/drawing/2014/main" id="{E48B6925-87E6-4768-BBEA-D14DC6863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484" y="495545"/>
            <a:ext cx="1368491" cy="76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D04175-35C6-4F4C-9846-5C7EFE979502}"/>
              </a:ext>
            </a:extLst>
          </p:cNvPr>
          <p:cNvSpPr/>
          <p:nvPr/>
        </p:nvSpPr>
        <p:spPr>
          <a:xfrm>
            <a:off x="972179" y="2493619"/>
            <a:ext cx="42883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cap="all" dirty="0">
                <a:solidFill>
                  <a:srgbClr val="FF0000"/>
                </a:solidFill>
                <a:latin typeface="Sitka Display" panose="02000505000000020004" pitchFamily="2" charset="0"/>
              </a:rPr>
              <a:t>SPÉCIFICATIONS p Cloud</a:t>
            </a:r>
            <a:endParaRPr lang="fr-FR" sz="2800" b="1" i="0" cap="all" dirty="0">
              <a:solidFill>
                <a:srgbClr val="FF0000"/>
              </a:solidFill>
              <a:effectLst/>
              <a:latin typeface="Sitka Display" panose="02000505000000020004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BEFA20-A25B-4452-B735-B356123A0EC3}"/>
              </a:ext>
            </a:extLst>
          </p:cNvPr>
          <p:cNvSpPr/>
          <p:nvPr/>
        </p:nvSpPr>
        <p:spPr>
          <a:xfrm>
            <a:off x="972179" y="3133298"/>
            <a:ext cx="985624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cap="all" dirty="0">
                <a:solidFill>
                  <a:srgbClr val="0070C0"/>
                </a:solidFill>
              </a:rPr>
              <a:t>4,99€ </a:t>
            </a:r>
            <a:r>
              <a:rPr lang="fr-FR" sz="2400" cap="all" dirty="0">
                <a:solidFill>
                  <a:srgbClr val="FF0000"/>
                </a:solidFill>
              </a:rPr>
              <a:t>pour un paiement mensuel.</a:t>
            </a:r>
          </a:p>
          <a:p>
            <a:r>
              <a:rPr lang="fr-FR" sz="2400" cap="all" dirty="0">
                <a:solidFill>
                  <a:srgbClr val="0070C0"/>
                </a:solidFill>
              </a:rPr>
              <a:t>49,99€ </a:t>
            </a:r>
            <a:r>
              <a:rPr lang="fr-FR" sz="2400" cap="all" dirty="0">
                <a:solidFill>
                  <a:srgbClr val="FF0000"/>
                </a:solidFill>
              </a:rPr>
              <a:t>pour un paiement annuel </a:t>
            </a:r>
          </a:p>
          <a:p>
            <a:r>
              <a:rPr lang="fr-FR" sz="2400" cap="all" dirty="0">
                <a:solidFill>
                  <a:srgbClr val="0070C0"/>
                </a:solidFill>
              </a:rPr>
              <a:t>150€ </a:t>
            </a:r>
            <a:r>
              <a:rPr lang="fr-FR" sz="2400" cap="all" dirty="0">
                <a:solidFill>
                  <a:srgbClr val="FF0000"/>
                </a:solidFill>
              </a:rPr>
              <a:t>pour un paiement à vie Une </a:t>
            </a:r>
          </a:p>
          <a:p>
            <a:r>
              <a:rPr lang="fr-FR" sz="2400" cap="all" dirty="0">
                <a:solidFill>
                  <a:srgbClr val="0070C0"/>
                </a:solidFill>
              </a:rPr>
              <a:t>période d’essai </a:t>
            </a:r>
            <a:r>
              <a:rPr lang="fr-FR" sz="2400" cap="all" dirty="0">
                <a:solidFill>
                  <a:srgbClr val="FF0000"/>
                </a:solidFill>
              </a:rPr>
              <a:t>gratuite de 14 jours pour tester le service</a:t>
            </a:r>
            <a:r>
              <a:rPr lang="fr-FR" sz="2400" b="1" cap="all" dirty="0">
                <a:solidFill>
                  <a:srgbClr val="FF0000"/>
                </a:solidFill>
                <a:latin typeface="Sitka Display" panose="02000505000000020004" pitchFamily="2" charset="0"/>
              </a:rPr>
              <a:t>.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E13D5D7D-16B0-4773-B22F-DB9CA55D48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/>
          </a:blip>
          <a:srcRect t="12569" b="11418"/>
          <a:stretch/>
        </p:blipFill>
        <p:spPr>
          <a:xfrm>
            <a:off x="-47685" y="0"/>
            <a:ext cx="12191980" cy="6857990"/>
          </a:xfrm>
          <a:prstGeom prst="rect">
            <a:avLst/>
          </a:prstGeom>
        </p:spPr>
      </p:pic>
      <p:pic>
        <p:nvPicPr>
          <p:cNvPr id="12" name="Graphique 11" descr="Enveloppe">
            <a:extLst>
              <a:ext uri="{FF2B5EF4-FFF2-40B4-BE49-F238E27FC236}">
                <a16:creationId xmlns:a16="http://schemas.microsoft.com/office/drawing/2014/main" id="{5E48F1ED-2527-4787-BD40-954148315D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182" y="593184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500678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9D8E5AF8-E1DD-479C-9E96-07D25019BE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/>
          </a:blip>
          <a:srcRect t="12569" b="11418"/>
          <a:stretch/>
        </p:blipFill>
        <p:spPr>
          <a:xfrm>
            <a:off x="-47685" y="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305EB63-BFC1-47C3-82FD-888900D69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82369"/>
            <a:ext cx="3637026" cy="639679"/>
          </a:xfrm>
        </p:spPr>
        <p:txBody>
          <a:bodyPr>
            <a:normAutofit/>
          </a:bodyPr>
          <a:lstStyle/>
          <a:p>
            <a:r>
              <a:rPr lang="fr-FR" sz="1100" cap="all" dirty="0">
                <a:solidFill>
                  <a:schemeClr val="tx1"/>
                </a:solidFill>
                <a:latin typeface="Sitka Display" panose="02000505000000020004" pitchFamily="2" charset="0"/>
              </a:rPr>
              <a:t>Lifetime = Offres</a:t>
            </a:r>
            <a:r>
              <a:rPr lang="fr-FR" sz="1100" cap="all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fr-FR" sz="1100" cap="all" dirty="0">
                <a:solidFill>
                  <a:schemeClr val="tx1"/>
                </a:solidFill>
                <a:latin typeface="Sitka Display" panose="02000505000000020004" pitchFamily="2" charset="0"/>
              </a:rPr>
              <a:t>à vie </a:t>
            </a:r>
            <a:r>
              <a:rPr lang="fr-FR" sz="1400" cap="all" dirty="0">
                <a:solidFill>
                  <a:schemeClr val="tx1"/>
                </a:solidFill>
                <a:latin typeface="Sitka Display" panose="02000505000000020004" pitchFamily="2" charset="0"/>
              </a:rPr>
              <a:t>*</a:t>
            </a:r>
          </a:p>
        </p:txBody>
      </p:sp>
      <p:pic>
        <p:nvPicPr>
          <p:cNvPr id="1026" name="Picture 2" descr="Afficher l’image source">
            <a:extLst>
              <a:ext uri="{FF2B5EF4-FFF2-40B4-BE49-F238E27FC236}">
                <a16:creationId xmlns:a16="http://schemas.microsoft.com/office/drawing/2014/main" id="{E48B6925-87E6-4768-BBEA-D14DC6863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196" y="347384"/>
            <a:ext cx="1368491" cy="76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FDB8596C-E75E-43CA-AF34-8D2ED6BD7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910" y="2035097"/>
            <a:ext cx="4825429" cy="409063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FD743CB-0F90-4F14-851F-5C5EED03DF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1" y="2035097"/>
            <a:ext cx="4865930" cy="409063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0D57B85-298E-403E-8A9A-9757EA4AC6EC}"/>
              </a:ext>
            </a:extLst>
          </p:cNvPr>
          <p:cNvSpPr/>
          <p:nvPr/>
        </p:nvSpPr>
        <p:spPr>
          <a:xfrm>
            <a:off x="1016107" y="1417739"/>
            <a:ext cx="31112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cap="all" dirty="0">
                <a:solidFill>
                  <a:srgbClr val="FF0000"/>
                </a:solidFill>
                <a:latin typeface="Sitka Display" panose="02000505000000020004" pitchFamily="2" charset="0"/>
              </a:rPr>
              <a:t>Offres</a:t>
            </a:r>
            <a:r>
              <a:rPr lang="fr-FR" sz="2800" cap="all" dirty="0">
                <a:solidFill>
                  <a:srgbClr val="FF0000"/>
                </a:solidFill>
                <a:latin typeface="Algerian" panose="04020705040A02060702" pitchFamily="82" charset="0"/>
              </a:rPr>
              <a:t> </a:t>
            </a:r>
            <a:r>
              <a:rPr lang="fr-FR" sz="2800" cap="all" dirty="0">
                <a:solidFill>
                  <a:srgbClr val="FF0000"/>
                </a:solidFill>
                <a:latin typeface="Sitka Display" panose="02000505000000020004" pitchFamily="2" charset="0"/>
              </a:rPr>
              <a:t>premium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813061-5119-40DF-A080-6E33CEA3642A}"/>
              </a:ext>
            </a:extLst>
          </p:cNvPr>
          <p:cNvSpPr/>
          <p:nvPr/>
        </p:nvSpPr>
        <p:spPr>
          <a:xfrm>
            <a:off x="4202885" y="409106"/>
            <a:ext cx="22204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dirty="0">
                <a:solidFill>
                  <a:srgbClr val="0070C0"/>
                </a:solidFill>
              </a:rPr>
              <a:t>P CLOUD</a:t>
            </a:r>
            <a:endParaRPr lang="fr-FR" sz="3200" dirty="0">
              <a:solidFill>
                <a:srgbClr val="0070C0"/>
              </a:solidFill>
            </a:endParaRPr>
          </a:p>
        </p:txBody>
      </p:sp>
      <p:pic>
        <p:nvPicPr>
          <p:cNvPr id="14" name="Graphique 13" descr="Enveloppe ouverte">
            <a:extLst>
              <a:ext uri="{FF2B5EF4-FFF2-40B4-BE49-F238E27FC236}">
                <a16:creationId xmlns:a16="http://schemas.microsoft.com/office/drawing/2014/main" id="{3812B932-DCE8-43E2-860B-5F52956727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6491" y="581493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784203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3D430B78-FC83-482D-B8DF-B0E94F689F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/>
          </a:blip>
          <a:srcRect t="12569" b="11418"/>
          <a:stretch/>
        </p:blipFill>
        <p:spPr>
          <a:xfrm>
            <a:off x="-47685" y="0"/>
            <a:ext cx="12191980" cy="6857990"/>
          </a:xfrm>
          <a:prstGeom prst="rect">
            <a:avLst/>
          </a:prstGeom>
        </p:spPr>
      </p:pic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EFA684E-348E-4586-AA65-BC9014A8A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2847" y="1764774"/>
            <a:ext cx="8915400" cy="1843523"/>
          </a:xfrm>
        </p:spPr>
      </p:pic>
      <p:pic>
        <p:nvPicPr>
          <p:cNvPr id="6" name="Picture 2" descr="Afficher l’image source">
            <a:extLst>
              <a:ext uri="{FF2B5EF4-FFF2-40B4-BE49-F238E27FC236}">
                <a16:creationId xmlns:a16="http://schemas.microsoft.com/office/drawing/2014/main" id="{3EDEE131-16B6-4509-964E-B8756AC70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196" y="347384"/>
            <a:ext cx="1368491" cy="76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C462102-4A0A-4418-9BBB-1AAD3D5AD7A5}"/>
              </a:ext>
            </a:extLst>
          </p:cNvPr>
          <p:cNvSpPr/>
          <p:nvPr/>
        </p:nvSpPr>
        <p:spPr>
          <a:xfrm>
            <a:off x="4202885" y="409106"/>
            <a:ext cx="22204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dirty="0">
                <a:solidFill>
                  <a:srgbClr val="0070C0"/>
                </a:solidFill>
              </a:rPr>
              <a:t>P CLOUD</a:t>
            </a:r>
            <a:endParaRPr lang="fr-FR" sz="3200" dirty="0">
              <a:solidFill>
                <a:srgbClr val="0070C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CF7289-F890-4175-8EA5-54894CA3055C}"/>
              </a:ext>
            </a:extLst>
          </p:cNvPr>
          <p:cNvSpPr/>
          <p:nvPr/>
        </p:nvSpPr>
        <p:spPr>
          <a:xfrm>
            <a:off x="1072847" y="1211031"/>
            <a:ext cx="30556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i="0" cap="all" dirty="0">
                <a:solidFill>
                  <a:srgbClr val="FF0000"/>
                </a:solidFill>
                <a:effectLst/>
                <a:latin typeface="Sitka Display" panose="02000505000000020004" pitchFamily="2" charset="0"/>
              </a:rPr>
              <a:t>Les avis clients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13F508E-D3CA-4B69-90CC-FD1C5E1FC4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847" y="3768793"/>
            <a:ext cx="8915400" cy="2885508"/>
          </a:xfrm>
          <a:prstGeom prst="rect">
            <a:avLst/>
          </a:prstGeom>
        </p:spPr>
      </p:pic>
      <p:pic>
        <p:nvPicPr>
          <p:cNvPr id="11" name="Espace réservé du contenu 9">
            <a:extLst>
              <a:ext uri="{FF2B5EF4-FFF2-40B4-BE49-F238E27FC236}">
                <a16:creationId xmlns:a16="http://schemas.microsoft.com/office/drawing/2014/main" id="{CC713F2D-A382-4B2C-94AC-CC3E637994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4757" y="1287981"/>
            <a:ext cx="1981243" cy="369319"/>
          </a:xfrm>
          <a:prstGeom prst="rect">
            <a:avLst/>
          </a:prstGeom>
        </p:spPr>
      </p:pic>
      <p:pic>
        <p:nvPicPr>
          <p:cNvPr id="13" name="Graphique 12" descr="Enveloppe">
            <a:extLst>
              <a:ext uri="{FF2B5EF4-FFF2-40B4-BE49-F238E27FC236}">
                <a16:creationId xmlns:a16="http://schemas.microsoft.com/office/drawing/2014/main" id="{AAA00068-E5E4-4A1D-B011-913C42C611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182" y="593184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08515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489</Words>
  <Application>Microsoft Office PowerPoint</Application>
  <PresentationFormat>Grand écran</PresentationFormat>
  <Paragraphs>80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5" baseType="lpstr">
      <vt:lpstr>Algerian</vt:lpstr>
      <vt:lpstr>Arabic Typesetting</vt:lpstr>
      <vt:lpstr>Arial</vt:lpstr>
      <vt:lpstr>Bradley Hand ITC</vt:lpstr>
      <vt:lpstr>Century Gothic</vt:lpstr>
      <vt:lpstr>Ebrima</vt:lpstr>
      <vt:lpstr>Roboto</vt:lpstr>
      <vt:lpstr>Sitka Display</vt:lpstr>
      <vt:lpstr>Wingdings 3</vt:lpstr>
      <vt:lpstr>Brin</vt:lpstr>
      <vt:lpstr>Présentation PowerPoint</vt:lpstr>
      <vt:lpstr>MISSION 1 : ETUDIER, PRÉSENTER ET PROPOSER UNE SOLUTION DE PARTAGE DE DOCUMENTS EN LIGNE  </vt:lpstr>
      <vt:lpstr>Google drive</vt:lpstr>
      <vt:lpstr>Google drive</vt:lpstr>
      <vt:lpstr>Google drive</vt:lpstr>
      <vt:lpstr>P CLOUD</vt:lpstr>
      <vt:lpstr>P CLOUD</vt:lpstr>
      <vt:lpstr>Lifetime = Offres à vie *</vt:lpstr>
      <vt:lpstr>Présentation PowerPoint</vt:lpstr>
      <vt:lpstr>DROPBOX</vt:lpstr>
      <vt:lpstr>DROPBOX</vt:lpstr>
      <vt:lpstr>Les avis clients</vt:lpstr>
      <vt:lpstr>Les avis clients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élève</dc:creator>
  <cp:lastModifiedBy>élève</cp:lastModifiedBy>
  <cp:revision>12</cp:revision>
  <dcterms:created xsi:type="dcterms:W3CDTF">2022-10-21T13:49:24Z</dcterms:created>
  <dcterms:modified xsi:type="dcterms:W3CDTF">2022-10-21T15:29:31Z</dcterms:modified>
</cp:coreProperties>
</file>