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7" r:id="rId3"/>
    <p:sldId id="266" r:id="rId4"/>
    <p:sldId id="258" r:id="rId5"/>
    <p:sldId id="264" r:id="rId6"/>
    <p:sldId id="261" r:id="rId7"/>
    <p:sldId id="259" r:id="rId8"/>
    <p:sldId id="260" r:id="rId9"/>
    <p:sldId id="262" r:id="rId10"/>
    <p:sldId id="263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F4"/>
    <a:srgbClr val="FD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EB-50C1-4A12-BE88-DACCAE8089C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B0B-DBBC-4B01-8239-7E58DAA5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AF34-0DAA-40EE-9ACD-5E680A5B916F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E378-4A26-40D8-B20A-3518D134C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E378-4A26-40D8-B20A-3518D134C6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7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3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668C-45AB-4D97-87A2-AC4728B5337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1455" y="2559732"/>
            <a:ext cx="51360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u="none" dirty="0"/>
              <a:t>Challenge </a:t>
            </a:r>
            <a:r>
              <a:rPr u="none" smtClean="0"/>
              <a:t>Name: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Project Name: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Team Name: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Organization: </a:t>
            </a:r>
          </a:p>
          <a:p>
            <a:pPr>
              <a:lnSpc>
                <a:spcPct val="200000"/>
              </a:lnSpc>
            </a:pPr>
            <a:r>
              <a:rPr u="none" dirty="0"/>
              <a:t>Email/Phone: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65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(Optional) Verification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568952"/>
            <a:ext cx="10729366" cy="2021764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Market and customer survey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Beta test description, including the test scope, object selection, process, and summary</a:t>
            </a:r>
          </a:p>
        </p:txBody>
      </p:sp>
    </p:spTree>
    <p:extLst>
      <p:ext uri="{BB962C8B-B14F-4D97-AF65-F5344CB8AC3E}">
        <p14:creationId xmlns:p14="http://schemas.microsoft.com/office/powerpoint/2010/main" val="157190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Project Planning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4" y="6427396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863160"/>
            <a:ext cx="10729366" cy="1912990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Overall plan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Objectives and difficulties in each phase, key points, and solutions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Steps and timeline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Target market volume and prospect; strategies for market development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65965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Achievements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6251" y="1132624"/>
            <a:ext cx="8505825" cy="418191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sz="1600" u="none" dirty="0">
                <a:solidFill>
                  <a:schemeClr val="tx1">
                    <a:tint val="75000"/>
                  </a:schemeClr>
                </a:solidFill>
              </a:rPr>
              <a:t>Expected achievements</a:t>
            </a:r>
            <a:endParaRPr lang="en-US" altLang="zh-CN" sz="1600" dirty="0">
              <a:solidFill>
                <a:schemeClr val="tx1">
                  <a:tint val="75000"/>
                </a:schemeClr>
              </a:solidFill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3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561406" y="1911238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4400" b="1" u="none" dirty="0">
                <a:solidFill>
                  <a:srgbClr val="990000"/>
                </a:solidFill>
              </a:rPr>
              <a:t>THANK YOU</a:t>
            </a:r>
            <a:endParaRPr lang="zh-CN" altLang="en-US" sz="4400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0191" y="1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10285"/>
              </p:ext>
            </p:extLst>
          </p:nvPr>
        </p:nvGraphicFramePr>
        <p:xfrm>
          <a:off x="3398945" y="1074967"/>
          <a:ext cx="8364300" cy="5010427"/>
        </p:xfrm>
        <a:graphic>
          <a:graphicData uri="http://schemas.openxmlformats.org/drawingml/2006/table">
            <a:tbl>
              <a:tblPr>
                <a:blipFill>
                  <a:blip r:embed="rId2"/>
                  <a:stretch>
                    <a:fillRect/>
                  </a:stretch>
                </a:blipFill>
                <a:tableStyleId>{5C22544A-7EE6-4342-B048-85BDC9FD1C3A}</a:tableStyleId>
              </a:tblPr>
              <a:tblGrid>
                <a:gridCol w="1919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4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077">
                <a:tc>
                  <a:txBody>
                    <a:bodyPr/>
                    <a:lstStyle/>
                    <a:p>
                      <a:pPr algn="ctr" fontAlgn="t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Project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Team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Contacts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Technical Field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i="1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Enter EI, PaaS, media, or database.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Technologies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i="1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Specify the key technologies you used.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Keywords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Applicable Fields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988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Description (in 500 words)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Describe the usage scenarios, pain points solved, and innovations of your project.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806883" y="1037202"/>
            <a:ext cx="2045373" cy="68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Overview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" y="3027861"/>
            <a:ext cx="2857500" cy="28575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3279061" y="3835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u="none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088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70191" y="1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67749" y="1023746"/>
            <a:ext cx="6911008" cy="543339"/>
            <a:chOff x="3432313" y="1034105"/>
            <a:chExt cx="6911008" cy="54333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8" y="105327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u="none" dirty="0">
                  <a:solidFill>
                    <a:srgbClr val="575756"/>
                  </a:solidFill>
                </a:rPr>
                <a:t>Team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cxnSp>
          <p:nvCxnSpPr>
            <p:cNvPr id="7" name="直线连接符 9">
              <a:extLst>
                <a:ext uri="{FF2B5EF4-FFF2-40B4-BE49-F238E27FC236}">
                  <a16:creationId xmlns:a16="http://schemas.microsoft.com/office/drawing/2014/main" xmlns="" id="{769F327C-2A02-9945-906D-25389F1748EE}"/>
                </a:ext>
              </a:extLst>
            </p:cNvPr>
            <p:cNvCxnSpPr/>
            <p:nvPr/>
          </p:nvCxnSpPr>
          <p:spPr>
            <a:xfrm>
              <a:off x="3703982" y="157022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对角圆角矩形 7">
              <a:extLst>
                <a:ext uri="{FF2B5EF4-FFF2-40B4-BE49-F238E27FC236}">
                  <a16:creationId xmlns:a16="http://schemas.microsoft.com/office/drawing/2014/main" xmlns="" id="{271C7AD8-6D1D-BD4F-B743-B37DCCC53202}"/>
                </a:ext>
              </a:extLst>
            </p:cNvPr>
            <p:cNvSpPr/>
            <p:nvPr/>
          </p:nvSpPr>
          <p:spPr>
            <a:xfrm>
              <a:off x="3432313" y="103410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1</a:t>
              </a:r>
              <a:endParaRPr kumimoji="1" lang="zh-CN" altLang="en-US" sz="2000" b="1" dirty="0">
                <a:latin typeface="Arial" panose="02000000000000000000" pitchFamily="2" charset="-122"/>
                <a:ea typeface="FZLanTingHeiS-DB-GB" panose="02000000000000000000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646189" y="994999"/>
            <a:ext cx="1800731" cy="495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Contents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67749" y="1699558"/>
            <a:ext cx="6911008" cy="543339"/>
            <a:chOff x="3432313" y="1889316"/>
            <a:chExt cx="6911008" cy="543339"/>
          </a:xfrm>
        </p:grpSpPr>
        <p:cxnSp>
          <p:nvCxnSpPr>
            <p:cNvPr id="11" name="直线连接符 13">
              <a:extLst>
                <a:ext uri="{FF2B5EF4-FFF2-40B4-BE49-F238E27FC236}">
                  <a16:creationId xmlns:a16="http://schemas.microsoft.com/office/drawing/2014/main" xmlns="" id="{D7CFA81B-7F26-A940-B597-4DF4E4A47EA5}"/>
                </a:ext>
              </a:extLst>
            </p:cNvPr>
            <p:cNvCxnSpPr/>
            <p:nvPr/>
          </p:nvCxnSpPr>
          <p:spPr>
            <a:xfrm>
              <a:off x="3703982" y="2425440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xmlns="" id="{B2447B12-37EF-E341-A2D5-BAB3B91ED546}"/>
                </a:ext>
              </a:extLst>
            </p:cNvPr>
            <p:cNvSpPr/>
            <p:nvPr/>
          </p:nvSpPr>
          <p:spPr>
            <a:xfrm>
              <a:off x="3432313" y="1889316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2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7" y="192742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Project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67749" y="2375370"/>
            <a:ext cx="6911008" cy="543339"/>
            <a:chOff x="3432313" y="2750708"/>
            <a:chExt cx="6911008" cy="543339"/>
          </a:xfrm>
        </p:grpSpPr>
        <p:cxnSp>
          <p:nvCxnSpPr>
            <p:cNvPr id="15" name="直线连接符 16">
              <a:extLst>
                <a:ext uri="{FF2B5EF4-FFF2-40B4-BE49-F238E27FC236}">
                  <a16:creationId xmlns:a16="http://schemas.microsoft.com/office/drawing/2014/main" xmlns="" id="{9459AFDF-5D27-2645-BCA9-4366F5ED3468}"/>
                </a:ext>
              </a:extLst>
            </p:cNvPr>
            <p:cNvCxnSpPr/>
            <p:nvPr/>
          </p:nvCxnSpPr>
          <p:spPr>
            <a:xfrm>
              <a:off x="3703982" y="3286832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对角圆角矩形 15">
              <a:extLst>
                <a:ext uri="{FF2B5EF4-FFF2-40B4-BE49-F238E27FC236}">
                  <a16:creationId xmlns:a16="http://schemas.microsoft.com/office/drawing/2014/main" xmlns="" id="{291DED04-5B3C-2D40-98E0-EB6D0A8B04BC}"/>
                </a:ext>
              </a:extLst>
            </p:cNvPr>
            <p:cNvSpPr/>
            <p:nvPr/>
          </p:nvSpPr>
          <p:spPr>
            <a:xfrm>
              <a:off x="3432313" y="2750708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3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8" y="27879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Technical Architecture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67749" y="3051182"/>
            <a:ext cx="6911008" cy="543339"/>
            <a:chOff x="3432313" y="3662362"/>
            <a:chExt cx="6911008" cy="543339"/>
          </a:xfrm>
        </p:grpSpPr>
        <p:cxnSp>
          <p:nvCxnSpPr>
            <p:cNvPr id="19" name="直线连接符 19">
              <a:extLst>
                <a:ext uri="{FF2B5EF4-FFF2-40B4-BE49-F238E27FC236}">
                  <a16:creationId xmlns:a16="http://schemas.microsoft.com/office/drawing/2014/main" xmlns="" id="{DA95948E-1B35-C74F-B5D3-BAF372F305FB}"/>
                </a:ext>
              </a:extLst>
            </p:cNvPr>
            <p:cNvCxnSpPr/>
            <p:nvPr/>
          </p:nvCxnSpPr>
          <p:spPr>
            <a:xfrm>
              <a:off x="3703982" y="4198486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xmlns="" id="{7759FC1B-3C0B-D942-8B9B-FC6352169D35}"/>
                </a:ext>
              </a:extLst>
            </p:cNvPr>
            <p:cNvSpPr/>
            <p:nvPr/>
          </p:nvSpPr>
          <p:spPr>
            <a:xfrm>
              <a:off x="3432313" y="3662362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4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8" y="37031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Functions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67749" y="3726994"/>
            <a:ext cx="6911008" cy="543339"/>
            <a:chOff x="3432313" y="4574015"/>
            <a:chExt cx="6911008" cy="543339"/>
          </a:xfrm>
        </p:grpSpPr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62898963-F52B-714B-8D3D-3C6BDDD5048D}"/>
                </a:ext>
              </a:extLst>
            </p:cNvPr>
            <p:cNvCxnSpPr/>
            <p:nvPr/>
          </p:nvCxnSpPr>
          <p:spPr>
            <a:xfrm>
              <a:off x="3703982" y="511013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对角圆角矩形 23">
              <a:extLst>
                <a:ext uri="{FF2B5EF4-FFF2-40B4-BE49-F238E27FC236}">
                  <a16:creationId xmlns:a16="http://schemas.microsoft.com/office/drawing/2014/main" xmlns="" id="{AF8DC714-CEAB-5040-8B74-52E7C64E1AC7}"/>
                </a:ext>
              </a:extLst>
            </p:cNvPr>
            <p:cNvSpPr/>
            <p:nvPr/>
          </p:nvSpPr>
          <p:spPr>
            <a:xfrm>
              <a:off x="3432313" y="457401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5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8" y="461485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Innovations</a:t>
              </a:r>
              <a:endParaRPr kumimoji="1" lang="en-US" altLang="zh-CN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67749" y="4402806"/>
            <a:ext cx="6911008" cy="543339"/>
            <a:chOff x="3432313" y="5535930"/>
            <a:chExt cx="6911008" cy="543339"/>
          </a:xfrm>
        </p:grpSpPr>
        <p:cxnSp>
          <p:nvCxnSpPr>
            <p:cNvPr id="27" name="直线连接符 25">
              <a:extLst>
                <a:ext uri="{FF2B5EF4-FFF2-40B4-BE49-F238E27FC236}">
                  <a16:creationId xmlns:a16="http://schemas.microsoft.com/office/drawing/2014/main" xmlns="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对角圆角矩形 27">
              <a:extLst>
                <a:ext uri="{FF2B5EF4-FFF2-40B4-BE49-F238E27FC236}">
                  <a16:creationId xmlns:a16="http://schemas.microsoft.com/office/drawing/2014/main" xmlns="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6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935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Business </a:t>
              </a:r>
              <a:r>
                <a:rPr lang="en-US" sz="2000" u="none" dirty="0">
                  <a:solidFill>
                    <a:srgbClr val="575756"/>
                  </a:solidFill>
                </a:rPr>
                <a:t>V</a:t>
              </a:r>
              <a:r>
                <a:rPr sz="2000" u="none" dirty="0">
                  <a:solidFill>
                    <a:srgbClr val="575756"/>
                  </a:solidFill>
                </a:rPr>
                <a:t>alue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" y="3420030"/>
            <a:ext cx="2857500" cy="28575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7617203" y="29861"/>
            <a:ext cx="4481493" cy="12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218784">
              <a:lnSpc>
                <a:spcPct val="150000"/>
              </a:lnSpc>
              <a:defRPr/>
            </a:pPr>
            <a:r>
              <a:rPr sz="1000" u="none" dirty="0">
                <a:solidFill>
                  <a:srgbClr val="FF0000"/>
                </a:solidFill>
              </a:rPr>
              <a:t>Note:</a:t>
            </a:r>
            <a:endParaRPr lang="en-US" altLang="zh-CN" sz="1000" kern="0" dirty="0">
              <a:solidFill>
                <a:srgbClr val="FF0000"/>
              </a:solidFill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342763" indent="-342763" defTabSz="121878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1000" u="none" dirty="0">
                <a:solidFill>
                  <a:srgbClr val="FF0000"/>
                </a:solidFill>
              </a:rPr>
              <a:t>The section titles listed below are for reference</a:t>
            </a:r>
            <a:r>
              <a:rPr lang="en-US" altLang="zh-CN" sz="1000" dirty="0">
                <a:solidFill>
                  <a:srgbClr val="FF0000"/>
                </a:solidFill>
              </a:rPr>
              <a:t> and you can re-sequence them as required.</a:t>
            </a:r>
            <a:endParaRPr lang="en-US" altLang="zh-CN" sz="1000" kern="0" dirty="0">
              <a:solidFill>
                <a:srgbClr val="FF0000"/>
              </a:solidFill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342763" indent="-342763" defTabSz="121878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1000" u="none" dirty="0">
                <a:solidFill>
                  <a:srgbClr val="FF0000"/>
                </a:solidFill>
              </a:rPr>
              <a:t>You can add multiple slides for each section.</a:t>
            </a:r>
            <a:endParaRPr lang="en-US" altLang="zh-CN" sz="1000" u="none" dirty="0">
              <a:solidFill>
                <a:srgbClr val="FF0000"/>
              </a:solidFill>
            </a:endParaRPr>
          </a:p>
          <a:p>
            <a:pPr marL="342763" indent="-342763" defTabSz="121878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000" dirty="0">
                <a:solidFill>
                  <a:srgbClr val="FF0000"/>
                </a:solidFill>
              </a:rPr>
              <a:t>Delete this note when submitting your presentation.</a:t>
            </a:r>
            <a:endParaRPr sz="1000" u="none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67749" y="5078618"/>
            <a:ext cx="6911008" cy="543339"/>
            <a:chOff x="3432313" y="4574015"/>
            <a:chExt cx="6911008" cy="543339"/>
          </a:xfrm>
        </p:grpSpPr>
        <p:cxnSp>
          <p:nvCxnSpPr>
            <p:cNvPr id="33" name="直线连接符 22">
              <a:extLst>
                <a:ext uri="{FF2B5EF4-FFF2-40B4-BE49-F238E27FC236}">
                  <a16:creationId xmlns:a16="http://schemas.microsoft.com/office/drawing/2014/main" xmlns="" id="{62898963-F52B-714B-8D3D-3C6BDDD5048D}"/>
                </a:ext>
              </a:extLst>
            </p:cNvPr>
            <p:cNvCxnSpPr/>
            <p:nvPr/>
          </p:nvCxnSpPr>
          <p:spPr>
            <a:xfrm>
              <a:off x="3703982" y="511013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对角圆角矩形 33">
              <a:extLst>
                <a:ext uri="{FF2B5EF4-FFF2-40B4-BE49-F238E27FC236}">
                  <a16:creationId xmlns:a16="http://schemas.microsoft.com/office/drawing/2014/main" xmlns="" id="{AF8DC714-CEAB-5040-8B74-52E7C64E1AC7}"/>
                </a:ext>
              </a:extLst>
            </p:cNvPr>
            <p:cNvSpPr/>
            <p:nvPr/>
          </p:nvSpPr>
          <p:spPr>
            <a:xfrm>
              <a:off x="3432313" y="457401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7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8" y="461485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Project Planning</a:t>
              </a:r>
              <a:endParaRPr kumimoji="1" lang="en-US" altLang="zh-CN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67749" y="5754431"/>
            <a:ext cx="6911008" cy="543339"/>
            <a:chOff x="3432313" y="5535930"/>
            <a:chExt cx="6911008" cy="543339"/>
          </a:xfrm>
        </p:grpSpPr>
        <p:cxnSp>
          <p:nvCxnSpPr>
            <p:cNvPr id="37" name="直线连接符 25">
              <a:extLst>
                <a:ext uri="{FF2B5EF4-FFF2-40B4-BE49-F238E27FC236}">
                  <a16:creationId xmlns:a16="http://schemas.microsoft.com/office/drawing/2014/main" xmlns="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对角圆角矩形 37">
              <a:extLst>
                <a:ext uri="{FF2B5EF4-FFF2-40B4-BE49-F238E27FC236}">
                  <a16:creationId xmlns:a16="http://schemas.microsoft.com/office/drawing/2014/main" xmlns="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8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Achievements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996993" y="4167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Team Introduction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1108614"/>
            <a:ext cx="10729366" cy="1654725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99" u="none" dirty="0"/>
              <a:t>Information about your team members or yourself, such as educational background, career, innovations, and collaboration</a:t>
            </a:r>
          </a:p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99" u="none" dirty="0"/>
              <a:t>Information about your team, such as the structure, roles, and incentive system</a:t>
            </a:r>
          </a:p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99" u="none" dirty="0"/>
              <a:t>Information about external resources, such as technical consultants, strategic partners, and how related they are with your project</a:t>
            </a:r>
            <a:endParaRPr lang="en-US" altLang="zh-CN" sz="1599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Project Introduction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1108614"/>
            <a:ext cx="10729366" cy="1654725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99" u="none" dirty="0"/>
              <a:t>Project background, features, etc</a:t>
            </a:r>
            <a:r>
              <a:rPr lang="en-US" altLang="zh-CN" sz="1599" u="none" dirty="0"/>
              <a:t>.</a:t>
            </a:r>
            <a:endParaRPr lang="en-US" altLang="zh-CN" sz="1599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99" u="none" dirty="0"/>
              <a:t>Application scenarios, problems solved, and target users</a:t>
            </a:r>
            <a:endParaRPr lang="en-US" altLang="zh-CN" sz="1599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99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Technical Architecture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633372"/>
            <a:ext cx="10729366" cy="1654725"/>
          </a:xfrm>
        </p:spPr>
        <p:txBody>
          <a:bodyPr/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Overview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Key technologies you selected and their collaboration with other functional modules</a:t>
            </a:r>
            <a:endParaRPr lang="en-US" altLang="zh-CN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sz="1600" u="none" dirty="0"/>
              <a:t>oles of the Huawei Cloud PaaS technologies you used in the project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Implementation principles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Technology maturity assessment, such as whether the technical roadmap is clear and tools are mature and reliable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Functions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1108603"/>
            <a:ext cx="10729366" cy="2062954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Overview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Description on the core functions, such as the highlights and advantages compared with the existing products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Uniqueness in terms of functions and user experience (if you are proposing a new product type)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Demonstration (use the prototype or demo videos in the country judging round and use demo videos in the region judging round)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02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Innovations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327275"/>
            <a:ext cx="10729366" cy="1654725"/>
          </a:xfrm>
        </p:spPr>
        <p:txBody>
          <a:bodyPr/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Overview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Requirement and tech prospect analysis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Original innovations or technical breakthroughs, and achievements (patents, awards, industry recognition, etc</a:t>
            </a:r>
            <a:r>
              <a:rPr lang="en-US" altLang="zh-CN" sz="1600" u="none" dirty="0"/>
              <a:t>.</a:t>
            </a:r>
            <a:r>
              <a:rPr sz="1600" u="none" dirty="0"/>
              <a:t>)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Breakthroughs and innovations in business models, services, management and operations, marketing, and application scenarios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Business Value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083898"/>
            <a:ext cx="10729366" cy="1684013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Expected social or business value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Business model, profitability, and prospect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Business opportunity identification, product or service design, technology selection, market promotion, competition and cooperation, and compliance with laws and regulations</a:t>
            </a:r>
          </a:p>
        </p:txBody>
      </p:sp>
    </p:spTree>
    <p:extLst>
      <p:ext uri="{BB962C8B-B14F-4D97-AF65-F5344CB8AC3E}">
        <p14:creationId xmlns:p14="http://schemas.microsoft.com/office/powerpoint/2010/main" val="33923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449</Words>
  <Application>Microsoft Office PowerPoint</Application>
  <PresentationFormat>Geniş ekran</PresentationFormat>
  <Paragraphs>78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微软雅黑</vt:lpstr>
      <vt:lpstr>宋体</vt:lpstr>
      <vt:lpstr>Arial</vt:lpstr>
      <vt:lpstr>Calibri</vt:lpstr>
      <vt:lpstr>FZLanTingHeiS-DB-GB</vt:lpstr>
      <vt:lpstr>FZLanTingHeiS-R-GB</vt:lpstr>
      <vt:lpstr>方正兰亭黑简体</vt:lpstr>
      <vt:lpstr>Office 主题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zhengfangyuan</dc:creator>
  <cp:lastModifiedBy>Microsoft hesabı</cp:lastModifiedBy>
  <cp:revision>31</cp:revision>
  <dcterms:created xsi:type="dcterms:W3CDTF">2022-06-07T06:38:16Z</dcterms:created>
  <dcterms:modified xsi:type="dcterms:W3CDTF">2022-12-12T05:36:26Z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(3)lAOi4DUdOeyEQjSh+28m20BPjHgz7LRz6M/Wanw5K2GrbtOuxhTlKpd9x1usnwpg0eNsJtzu
T3FDEZ1L/xmnA99sXQF7MXQHs67FEISgYD18EKKbF3WbV0P5AaisbkAeG/UH8SglWguFyif3
GacCFJjBTebW2Q57LEYU0EVMFADgnNB84eCNQMJdUkTHMn/VX3Re/ithoddBq63RfiWHktqb
BgLPD4aTHtpGnPNt+E</vt:lpwstr>
  </property>
  <property fmtid="{D5CDD505-2E9C-101B-9397-08002B2CF9AE}" pid="3" name="_2015_ms_pID_7253431">
    <vt:lpwstr>wGe+984cInV18SR6RIAtB/PNY8Js6Se3DSOtPxw2ycbkCP1hCxYhKd
54u6q9euOby0iYrKTDFxCbmBuEa2bn39/u/w+qsi0sHlzC9RmlR0nSq6NCYlVU29PGvH6KBK
nEWwhwzZ/K32iHeEaoBWe/+0l9bIVLz584J92FTUf7Qqrq7hvWlT07VPmxqAJv5YhC1bHxFR
BBWk3Gs7t9Kb8RwC0W2PzZ8GWgj5s1tXBGOQ</vt:lpwstr>
  </property>
  <property fmtid="{D5CDD505-2E9C-101B-9397-08002B2CF9AE}" pid="4" name="_2015_ms_pID_7253432">
    <vt:lpwstr>BWE7P7HrLBG3GHLD/q/c8gY=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1656050662</vt:lpwstr>
  </property>
</Properties>
</file>