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6" r:id="rId3"/>
    <p:sldId id="264" r:id="rId4"/>
    <p:sldId id="261" r:id="rId5"/>
    <p:sldId id="259" r:id="rId6"/>
    <p:sldId id="274" r:id="rId7"/>
    <p:sldId id="260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F4"/>
    <a:srgbClr val="FD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EB-50C1-4A12-BE88-DACCAE8089C8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B0B-DBBC-4B01-8239-7E58DAA58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AF34-0DAA-40EE-9ACD-5E680A5B916F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E378-4A26-40D8-B20A-3518D134C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7E378-4A26-40D8-B20A-3518D134C6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7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3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668C-45AB-4D97-87A2-AC4728B53370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32A2-E85C-4344-9920-4A94AF90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0191" y="1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20965"/>
              </p:ext>
            </p:extLst>
          </p:nvPr>
        </p:nvGraphicFramePr>
        <p:xfrm>
          <a:off x="3398945" y="1074967"/>
          <a:ext cx="8364300" cy="5010427"/>
        </p:xfrm>
        <a:graphic>
          <a:graphicData uri="http://schemas.openxmlformats.org/drawingml/2006/table">
            <a:tbl>
              <a:tblPr>
                <a:blipFill>
                  <a:blip r:embed="rId2"/>
                  <a:stretch>
                    <a:fillRect/>
                  </a:stretch>
                </a:blipFill>
                <a:tableStyleId>{5C22544A-7EE6-4342-B048-85BDC9FD1C3A}</a:tableStyleId>
              </a:tblPr>
              <a:tblGrid>
                <a:gridCol w="19196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4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0077">
                <a:tc>
                  <a:txBody>
                    <a:bodyPr/>
                    <a:lstStyle/>
                    <a:p>
                      <a:pPr algn="ctr" fontAlgn="t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Project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Object </a:t>
                      </a:r>
                      <a:r>
                        <a:rPr lang="tr-TR" altLang="zh-CN" sz="1100" b="0" i="1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Detection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Team Name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-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Contacts</a:t>
                      </a:r>
                      <a:endParaRPr kumimoji="1" lang="zh-CN" altLang="en-US" sz="1200" kern="1200" dirty="0">
                        <a:solidFill>
                          <a:srgbClr val="575756"/>
                        </a:solidFill>
                        <a:latin typeface="Arial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Muhammet Çelik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Technical Field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sz="1100" i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</a:t>
                      </a:r>
                      <a:r>
                        <a:rPr lang="tr-TR" sz="1100" i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Enterprise </a:t>
                      </a:r>
                      <a:r>
                        <a:rPr lang="tr-TR" altLang="zh-CN" sz="1100" b="0" i="1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Intelligence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tr-TR" sz="1100" i="1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ModelArts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>
                          <a:solidFill>
                            <a:srgbClr val="575756"/>
                          </a:solidFill>
                        </a:rPr>
                        <a:t>Technologies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Object </a:t>
                      </a:r>
                      <a:r>
                        <a:rPr lang="tr-TR" altLang="zh-CN" sz="1100" b="0" i="1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Detection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, OBS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Keywords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Applicable Fields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Bir modeli </a:t>
                      </a:r>
                      <a:r>
                        <a:rPr lang="tr-TR" altLang="zh-CN" sz="1100" b="0" i="1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ModelArts</a:t>
                      </a:r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ile eğitme ve ilgili modelin doğruluğunu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00000000000000000" pitchFamily="2" charset="-122"/>
                          <a:ea typeface="方正兰亭黑简体" panose="02000000000000000000" pitchFamily="2" charset="-122"/>
                        </a:rPr>
                        <a:t> değerlendirme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988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sz="1200" u="none" dirty="0">
                          <a:solidFill>
                            <a:srgbClr val="575756"/>
                          </a:solidFill>
                        </a:rPr>
                        <a:t>Description (in 500 words)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altLang="zh-CN" sz="11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Bu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laboratuvarda OBS depolama servisine görüntüler yükleyecek ve bu görüntüleri </a:t>
                      </a:r>
                    </a:p>
                    <a:p>
                      <a:pPr algn="ctr" fontAlgn="t"/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kullanarak özel bir modeli farklı bulut türlerini (ör. </a:t>
                      </a:r>
                      <a:r>
                        <a:rPr lang="tr-TR" altLang="zh-CN" sz="1100" b="0" i="1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Cumulus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tr-TR" altLang="zh-CN" sz="1100" b="0" i="1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cumulonimbus</a:t>
                      </a:r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  <a:p>
                      <a:pPr algn="ctr" fontAlgn="t"/>
                      <a:r>
                        <a:rPr lang="tr-TR" altLang="zh-CN" sz="11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tanıyacak şekilde eğiteceğiz.</a:t>
                      </a:r>
                      <a:endParaRPr lang="zh-CN" altLang="en-US" sz="11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=""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806883" y="1037202"/>
            <a:ext cx="2045373" cy="6825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Overview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" y="3027861"/>
            <a:ext cx="2857500" cy="28575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3279061" y="3835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u="none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088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970191" y="1"/>
            <a:ext cx="922180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67749" y="1023746"/>
            <a:ext cx="6911008" cy="543339"/>
            <a:chOff x="3432313" y="1034105"/>
            <a:chExt cx="6911008" cy="54333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105327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2000" u="none" dirty="0">
                  <a:solidFill>
                    <a:srgbClr val="575756"/>
                  </a:solidFill>
                </a:rPr>
                <a:t>Team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cxnSp>
          <p:nvCxnSpPr>
            <p:cNvPr id="7" name="直线连接符 9">
              <a:extLst>
                <a:ext uri="{FF2B5EF4-FFF2-40B4-BE49-F238E27FC236}">
                  <a16:creationId xmlns="" xmlns:a16="http://schemas.microsoft.com/office/drawing/2014/main" id="{769F327C-2A02-9945-906D-25389F1748EE}"/>
                </a:ext>
              </a:extLst>
            </p:cNvPr>
            <p:cNvCxnSpPr/>
            <p:nvPr/>
          </p:nvCxnSpPr>
          <p:spPr>
            <a:xfrm>
              <a:off x="3703982" y="157022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对角圆角矩形 7">
              <a:extLst>
                <a:ext uri="{FF2B5EF4-FFF2-40B4-BE49-F238E27FC236}">
                  <a16:creationId xmlns="" xmlns:a16="http://schemas.microsoft.com/office/drawing/2014/main" id="{271C7AD8-6D1D-BD4F-B743-B37DCCC53202}"/>
                </a:ext>
              </a:extLst>
            </p:cNvPr>
            <p:cNvSpPr/>
            <p:nvPr/>
          </p:nvSpPr>
          <p:spPr>
            <a:xfrm>
              <a:off x="3432313" y="103410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1</a:t>
              </a:r>
              <a:endParaRPr kumimoji="1" lang="zh-CN" altLang="en-US" sz="2000" b="1" dirty="0">
                <a:latin typeface="Arial" panose="02000000000000000000" pitchFamily="2" charset="-122"/>
                <a:ea typeface="FZLanTingHeiS-DB-GB" panose="02000000000000000000" pitchFamily="2" charset="-122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30EEF05E-3A70-3A46-9D7D-01C624CFCEA5}"/>
              </a:ext>
            </a:extLst>
          </p:cNvPr>
          <p:cNvSpPr txBox="1">
            <a:spLocks/>
          </p:cNvSpPr>
          <p:nvPr/>
        </p:nvSpPr>
        <p:spPr>
          <a:xfrm>
            <a:off x="646189" y="994999"/>
            <a:ext cx="1800731" cy="4959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00000000000000000" pitchFamily="2" charset="-122"/>
                <a:ea typeface="FZLanTingHeiS-R-GB" panose="02000000000000000000" pitchFamily="2" charset="-122"/>
                <a:cs typeface="+mj-cs"/>
              </a:defRPr>
            </a:lvl1pPr>
          </a:lstStyle>
          <a:p>
            <a:pPr algn="ctr"/>
            <a:r>
              <a:rPr sz="2799" b="1" u="none" dirty="0">
                <a:solidFill>
                  <a:srgbClr val="990000"/>
                </a:solidFill>
              </a:rPr>
              <a:t>Contents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67749" y="1699558"/>
            <a:ext cx="6911008" cy="543339"/>
            <a:chOff x="3432313" y="1889316"/>
            <a:chExt cx="6911008" cy="543339"/>
          </a:xfrm>
        </p:grpSpPr>
        <p:cxnSp>
          <p:nvCxnSpPr>
            <p:cNvPr id="11" name="直线连接符 13">
              <a:extLst>
                <a:ext uri="{FF2B5EF4-FFF2-40B4-BE49-F238E27FC236}">
                  <a16:creationId xmlns="" xmlns:a16="http://schemas.microsoft.com/office/drawing/2014/main" id="{D7CFA81B-7F26-A940-B597-4DF4E4A47EA5}"/>
                </a:ext>
              </a:extLst>
            </p:cNvPr>
            <p:cNvCxnSpPr/>
            <p:nvPr/>
          </p:nvCxnSpPr>
          <p:spPr>
            <a:xfrm>
              <a:off x="3703982" y="2425440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对角圆角矩形 11">
              <a:extLst>
                <a:ext uri="{FF2B5EF4-FFF2-40B4-BE49-F238E27FC236}">
                  <a16:creationId xmlns="" xmlns:a16="http://schemas.microsoft.com/office/drawing/2014/main" id="{B2447B12-37EF-E341-A2D5-BAB3B91ED546}"/>
                </a:ext>
              </a:extLst>
            </p:cNvPr>
            <p:cNvSpPr/>
            <p:nvPr/>
          </p:nvSpPr>
          <p:spPr>
            <a:xfrm>
              <a:off x="3432313" y="1889316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2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7" y="192742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Project Introduction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67749" y="2375370"/>
            <a:ext cx="6911008" cy="543339"/>
            <a:chOff x="3432313" y="2750708"/>
            <a:chExt cx="6911008" cy="543339"/>
          </a:xfrm>
        </p:grpSpPr>
        <p:cxnSp>
          <p:nvCxnSpPr>
            <p:cNvPr id="15" name="直线连接符 16">
              <a:extLst>
                <a:ext uri="{FF2B5EF4-FFF2-40B4-BE49-F238E27FC236}">
                  <a16:creationId xmlns="" xmlns:a16="http://schemas.microsoft.com/office/drawing/2014/main" id="{9459AFDF-5D27-2645-BCA9-4366F5ED3468}"/>
                </a:ext>
              </a:extLst>
            </p:cNvPr>
            <p:cNvCxnSpPr/>
            <p:nvPr/>
          </p:nvCxnSpPr>
          <p:spPr>
            <a:xfrm>
              <a:off x="3703982" y="3286832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对角圆角矩形 15">
              <a:extLst>
                <a:ext uri="{FF2B5EF4-FFF2-40B4-BE49-F238E27FC236}">
                  <a16:creationId xmlns="" xmlns:a16="http://schemas.microsoft.com/office/drawing/2014/main" id="{291DED04-5B3C-2D40-98E0-EB6D0A8B04BC}"/>
                </a:ext>
              </a:extLst>
            </p:cNvPr>
            <p:cNvSpPr/>
            <p:nvPr/>
          </p:nvSpPr>
          <p:spPr>
            <a:xfrm>
              <a:off x="3432313" y="2750708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3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27879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 smtClean="0">
                  <a:solidFill>
                    <a:srgbClr val="575756"/>
                  </a:solidFill>
                </a:rPr>
                <a:t>Technical Architecture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67749" y="3051182"/>
            <a:ext cx="6911008" cy="543339"/>
            <a:chOff x="3432313" y="3662362"/>
            <a:chExt cx="6911008" cy="543339"/>
          </a:xfrm>
        </p:grpSpPr>
        <p:cxnSp>
          <p:nvCxnSpPr>
            <p:cNvPr id="19" name="直线连接符 19">
              <a:extLst>
                <a:ext uri="{FF2B5EF4-FFF2-40B4-BE49-F238E27FC236}">
                  <a16:creationId xmlns="" xmlns:a16="http://schemas.microsoft.com/office/drawing/2014/main" id="{DA95948E-1B35-C74F-B5D3-BAF372F305FB}"/>
                </a:ext>
              </a:extLst>
            </p:cNvPr>
            <p:cNvCxnSpPr/>
            <p:nvPr/>
          </p:nvCxnSpPr>
          <p:spPr>
            <a:xfrm>
              <a:off x="3703982" y="4198486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对角圆角矩形 19">
              <a:extLst>
                <a:ext uri="{FF2B5EF4-FFF2-40B4-BE49-F238E27FC236}">
                  <a16:creationId xmlns="" xmlns:a16="http://schemas.microsoft.com/office/drawing/2014/main" id="{7759FC1B-3C0B-D942-8B9B-FC6352169D35}"/>
                </a:ext>
              </a:extLst>
            </p:cNvPr>
            <p:cNvSpPr/>
            <p:nvPr/>
          </p:nvSpPr>
          <p:spPr>
            <a:xfrm>
              <a:off x="3432313" y="3662362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4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370319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Functions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67749" y="3726994"/>
            <a:ext cx="6911008" cy="543339"/>
            <a:chOff x="3432313" y="4574015"/>
            <a:chExt cx="6911008" cy="543339"/>
          </a:xfrm>
        </p:grpSpPr>
        <p:cxnSp>
          <p:nvCxnSpPr>
            <p:cNvPr id="23" name="直线连接符 22">
              <a:extLst>
                <a:ext uri="{FF2B5EF4-FFF2-40B4-BE49-F238E27FC236}">
                  <a16:creationId xmlns="" xmlns:a16="http://schemas.microsoft.com/office/drawing/2014/main" id="{62898963-F52B-714B-8D3D-3C6BDDD5048D}"/>
                </a:ext>
              </a:extLst>
            </p:cNvPr>
            <p:cNvCxnSpPr/>
            <p:nvPr/>
          </p:nvCxnSpPr>
          <p:spPr>
            <a:xfrm>
              <a:off x="3703982" y="511013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对角圆角矩形 23">
              <a:extLst>
                <a:ext uri="{FF2B5EF4-FFF2-40B4-BE49-F238E27FC236}">
                  <a16:creationId xmlns="" xmlns:a16="http://schemas.microsoft.com/office/drawing/2014/main" id="{AF8DC714-CEAB-5040-8B74-52E7C64E1AC7}"/>
                </a:ext>
              </a:extLst>
            </p:cNvPr>
            <p:cNvSpPr/>
            <p:nvPr/>
          </p:nvSpPr>
          <p:spPr>
            <a:xfrm>
              <a:off x="3432313" y="457401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5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461485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 smtClean="0">
                  <a:solidFill>
                    <a:srgbClr val="575756"/>
                  </a:solidFill>
                </a:rPr>
                <a:t>Innovations</a:t>
              </a:r>
              <a:endParaRPr kumimoji="1" lang="en-US" altLang="zh-CN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67749" y="4402806"/>
            <a:ext cx="6911008" cy="543339"/>
            <a:chOff x="3432313" y="5535930"/>
            <a:chExt cx="6911008" cy="543339"/>
          </a:xfrm>
        </p:grpSpPr>
        <p:cxnSp>
          <p:nvCxnSpPr>
            <p:cNvPr id="27" name="直线连接符 25">
              <a:extLst>
                <a:ext uri="{FF2B5EF4-FFF2-40B4-BE49-F238E27FC236}">
                  <a16:creationId xmlns="" xmlns:a16="http://schemas.microsoft.com/office/drawing/2014/main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对角圆角矩形 27">
              <a:extLst>
                <a:ext uri="{FF2B5EF4-FFF2-40B4-BE49-F238E27FC236}">
                  <a16:creationId xmlns="" xmlns:a16="http://schemas.microsoft.com/office/drawing/2014/main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6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935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 dirty="0">
                  <a:solidFill>
                    <a:srgbClr val="575756"/>
                  </a:solidFill>
                </a:rPr>
                <a:t>Business </a:t>
              </a:r>
              <a:r>
                <a:rPr lang="en-US" sz="2000" u="none" dirty="0">
                  <a:solidFill>
                    <a:srgbClr val="575756"/>
                  </a:solidFill>
                </a:rPr>
                <a:t>V</a:t>
              </a:r>
              <a:r>
                <a:rPr sz="2000" u="none" dirty="0">
                  <a:solidFill>
                    <a:srgbClr val="575756"/>
                  </a:solidFill>
                </a:rPr>
                <a:t>alue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67749" y="5078618"/>
            <a:ext cx="6911008" cy="543339"/>
            <a:chOff x="3432313" y="4574015"/>
            <a:chExt cx="6911008" cy="543339"/>
          </a:xfrm>
        </p:grpSpPr>
        <p:cxnSp>
          <p:nvCxnSpPr>
            <p:cNvPr id="33" name="直线连接符 22">
              <a:extLst>
                <a:ext uri="{FF2B5EF4-FFF2-40B4-BE49-F238E27FC236}">
                  <a16:creationId xmlns="" xmlns:a16="http://schemas.microsoft.com/office/drawing/2014/main" id="{62898963-F52B-714B-8D3D-3C6BDDD5048D}"/>
                </a:ext>
              </a:extLst>
            </p:cNvPr>
            <p:cNvCxnSpPr/>
            <p:nvPr/>
          </p:nvCxnSpPr>
          <p:spPr>
            <a:xfrm>
              <a:off x="3703982" y="5110139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对角圆角矩形 33">
              <a:extLst>
                <a:ext uri="{FF2B5EF4-FFF2-40B4-BE49-F238E27FC236}">
                  <a16:creationId xmlns="" xmlns:a16="http://schemas.microsoft.com/office/drawing/2014/main" id="{AF8DC714-CEAB-5040-8B74-52E7C64E1AC7}"/>
                </a:ext>
              </a:extLst>
            </p:cNvPr>
            <p:cNvSpPr/>
            <p:nvPr/>
          </p:nvSpPr>
          <p:spPr>
            <a:xfrm>
              <a:off x="3432313" y="4574015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7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8" y="461485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Project Planning</a:t>
              </a:r>
              <a:endParaRPr kumimoji="1" lang="en-US" altLang="zh-CN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67749" y="5754431"/>
            <a:ext cx="6911008" cy="543339"/>
            <a:chOff x="3432313" y="5535930"/>
            <a:chExt cx="6911008" cy="543339"/>
          </a:xfrm>
        </p:grpSpPr>
        <p:cxnSp>
          <p:nvCxnSpPr>
            <p:cNvPr id="37" name="直线连接符 25">
              <a:extLst>
                <a:ext uri="{FF2B5EF4-FFF2-40B4-BE49-F238E27FC236}">
                  <a16:creationId xmlns="" xmlns:a16="http://schemas.microsoft.com/office/drawing/2014/main" id="{44604F91-AB4C-294F-9337-2B8CC48C8EC5}"/>
                </a:ext>
              </a:extLst>
            </p:cNvPr>
            <p:cNvCxnSpPr/>
            <p:nvPr/>
          </p:nvCxnSpPr>
          <p:spPr>
            <a:xfrm>
              <a:off x="3703982" y="6072054"/>
              <a:ext cx="6639339" cy="0"/>
            </a:xfrm>
            <a:prstGeom prst="line">
              <a:avLst/>
            </a:prstGeom>
            <a:ln>
              <a:solidFill>
                <a:srgbClr val="DEDE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对角圆角矩形 37">
              <a:extLst>
                <a:ext uri="{FF2B5EF4-FFF2-40B4-BE49-F238E27FC236}">
                  <a16:creationId xmlns="" xmlns:a16="http://schemas.microsoft.com/office/drawing/2014/main" id="{E272513A-7057-5E45-BD3C-018F5437C7EE}"/>
                </a:ext>
              </a:extLst>
            </p:cNvPr>
            <p:cNvSpPr/>
            <p:nvPr/>
          </p:nvSpPr>
          <p:spPr>
            <a:xfrm>
              <a:off x="3432313" y="5535930"/>
              <a:ext cx="543339" cy="543339"/>
            </a:xfrm>
            <a:prstGeom prst="round2DiagRect">
              <a:avLst/>
            </a:prstGeom>
            <a:solidFill>
              <a:srgbClr val="DED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sz="2000" b="1" u="none"/>
                <a:t>8</a:t>
              </a:r>
              <a:endParaRPr kumimoji="1" lang="zh-CN" altLang="en-US" sz="2000" b="1" dirty="0"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FFB3ED04-8B69-3E4B-BE7B-BF4415B53DB9}"/>
                </a:ext>
              </a:extLst>
            </p:cNvPr>
            <p:cNvSpPr txBox="1"/>
            <p:nvPr/>
          </p:nvSpPr>
          <p:spPr>
            <a:xfrm>
              <a:off x="4200936" y="557676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sz="2000" u="none">
                  <a:solidFill>
                    <a:srgbClr val="575756"/>
                  </a:solidFill>
                </a:rPr>
                <a:t>Achievements</a:t>
              </a:r>
              <a:endParaRPr kumimoji="1" lang="zh-CN" altLang="en-US" sz="2000" dirty="0">
                <a:solidFill>
                  <a:srgbClr val="575756"/>
                </a:solidFill>
                <a:latin typeface="Arial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5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Project Introduction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6692" y="1108613"/>
            <a:ext cx="10749295" cy="3323343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smtClean="0"/>
              <a:t>Projenin amacı görüntü sınıflandırma, nesne algılama, görsel </a:t>
            </a:r>
            <a:r>
              <a:rPr lang="tr-TR" sz="1600" dirty="0"/>
              <a:t>nesnelerin </a:t>
            </a:r>
            <a:r>
              <a:rPr lang="tr-TR" sz="1600" dirty="0" smtClean="0"/>
              <a:t>(</a:t>
            </a:r>
            <a:r>
              <a:rPr lang="tr-TR" sz="1600" dirty="0"/>
              <a:t>insanlar, hayvanlar, arabalar, binalar vb.) </a:t>
            </a:r>
            <a:r>
              <a:rPr lang="tr-TR" sz="1600" dirty="0" smtClean="0"/>
              <a:t>öğretilmesine yarayan </a:t>
            </a:r>
            <a:r>
              <a:rPr lang="tr-TR" sz="1600" dirty="0" err="1" smtClean="0"/>
              <a:t>ModelArts</a:t>
            </a:r>
            <a:r>
              <a:rPr lang="tr-TR" sz="1600" dirty="0" smtClean="0"/>
              <a:t> servisini kullanarak havanın durumuna göre farklı türlere dönüşen bulutları tespit etmeye çalışacağız. OBS depolama servisinden çekeceğimiz görüntülerle makine eğitimi gerçekleştirmiş olup, makineye yükleyeceğimiz aynı sınıf görüntüyü doğru tahmin etmesini bekleyeceğiz.</a:t>
            </a:r>
          </a:p>
          <a:p>
            <a:pPr>
              <a:lnSpc>
                <a:spcPct val="150000"/>
              </a:lnSpc>
            </a:pPr>
            <a:endParaRPr lang="tr-TR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Technical Architecture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518880"/>
            <a:ext cx="10729366" cy="1654725"/>
          </a:xfrm>
        </p:spPr>
        <p:txBody>
          <a:bodyPr/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smtClean="0"/>
              <a:t>EI Enterprise </a:t>
            </a:r>
            <a:r>
              <a:rPr lang="tr-TR" sz="1600" dirty="0" err="1" smtClean="0"/>
              <a:t>Intelligence</a:t>
            </a:r>
            <a:r>
              <a:rPr lang="tr-TR" sz="1600" dirty="0" smtClean="0"/>
              <a:t> platformunda </a:t>
            </a:r>
            <a:r>
              <a:rPr lang="tr-TR" sz="1600" dirty="0" err="1" smtClean="0"/>
              <a:t>ModelArts</a:t>
            </a:r>
            <a:r>
              <a:rPr lang="tr-TR" sz="1600" dirty="0" smtClean="0"/>
              <a:t> servisi kullanılarak bir makine öğrenmesi projesi gerçekleştirilmiştir. Nesne </a:t>
            </a:r>
            <a:r>
              <a:rPr lang="tr-TR" sz="1600" dirty="0"/>
              <a:t>Depolama Hizmeti (OBS</a:t>
            </a:r>
            <a:r>
              <a:rPr lang="tr-TR" sz="1600" dirty="0" smtClean="0"/>
              <a:t>) ile</a:t>
            </a:r>
            <a:r>
              <a:rPr lang="tr-TR" altLang="zh-CN" sz="1600" dirty="0" smtClean="0"/>
              <a:t> </a:t>
            </a:r>
            <a:r>
              <a:rPr lang="tr-TR" altLang="zh-CN" sz="1600" dirty="0" err="1" smtClean="0"/>
              <a:t>ModelArts</a:t>
            </a:r>
            <a:r>
              <a:rPr lang="tr-TR" altLang="zh-CN" sz="1600" dirty="0" smtClean="0"/>
              <a:t> servisi otomatik bağlantı sağlayıp modeli eğitmek için oluşturulan </a:t>
            </a:r>
            <a:r>
              <a:rPr lang="tr-TR" altLang="zh-CN" sz="1600" dirty="0" err="1" smtClean="0"/>
              <a:t>bucket’e</a:t>
            </a:r>
            <a:r>
              <a:rPr lang="tr-TR" altLang="zh-CN" sz="1600" dirty="0" smtClean="0"/>
              <a:t> veri seti yüklenir. </a:t>
            </a:r>
            <a:r>
              <a:rPr lang="tr-TR" sz="1600" dirty="0"/>
              <a:t>Object </a:t>
            </a:r>
            <a:r>
              <a:rPr lang="tr-TR" sz="1600" dirty="0" err="1" smtClean="0"/>
              <a:t>Detection</a:t>
            </a:r>
            <a:r>
              <a:rPr lang="tr-TR" sz="1600" dirty="0" smtClean="0"/>
              <a:t> uygulamasında veri seti sınıflandırılıp makinenin öğrenmesi ve gösterilen modelleri doğru tahmin edebilmesi beklenir. 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69" y="3094337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Functions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1108603"/>
            <a:ext cx="10729366" cy="1749927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u="none" dirty="0" smtClean="0"/>
              <a:t>Bu eğitimde 4 farklı bulut tipi kullanılarak (alto, </a:t>
            </a:r>
            <a:r>
              <a:rPr lang="tr-TR" sz="1600" u="none" dirty="0" err="1" smtClean="0"/>
              <a:t>cirrus</a:t>
            </a:r>
            <a:r>
              <a:rPr lang="tr-TR" sz="1600" u="none" dirty="0" smtClean="0"/>
              <a:t>, </a:t>
            </a:r>
            <a:r>
              <a:rPr lang="tr-TR" sz="1600" u="none" dirty="0" err="1" smtClean="0"/>
              <a:t>cumulus</a:t>
            </a:r>
            <a:r>
              <a:rPr lang="tr-TR" sz="1600" u="none" dirty="0" smtClean="0"/>
              <a:t>, nimbus) </a:t>
            </a:r>
            <a:r>
              <a:rPr lang="tr-TR" sz="1600" dirty="0"/>
              <a:t> tespit etmek </a:t>
            </a:r>
            <a:r>
              <a:rPr lang="tr-TR" sz="1600" dirty="0" smtClean="0"/>
              <a:t>istediğimiz görüntüler </a:t>
            </a:r>
            <a:r>
              <a:rPr lang="tr-TR" sz="1600" u="none" dirty="0" smtClean="0"/>
              <a:t>oluşturulmuştur. Her bir bulut fotoğrafı </a:t>
            </a:r>
            <a:r>
              <a:rPr lang="tr-TR" sz="1600" u="none" dirty="0" err="1" smtClean="0"/>
              <a:t>ExeML</a:t>
            </a:r>
            <a:r>
              <a:rPr lang="tr-TR" sz="1600" dirty="0" err="1" smtClean="0"/>
              <a:t>’de</a:t>
            </a:r>
            <a:r>
              <a:rPr lang="tr-TR" sz="1600" dirty="0" smtClean="0"/>
              <a:t> tiplerine göre isimlendirilip makinenin %80 </a:t>
            </a:r>
            <a:r>
              <a:rPr lang="tr-TR" sz="1600" dirty="0" err="1" smtClean="0"/>
              <a:t>train</a:t>
            </a:r>
            <a:r>
              <a:rPr lang="tr-TR" sz="1600" dirty="0" smtClean="0"/>
              <a:t> %20 </a:t>
            </a:r>
            <a:r>
              <a:rPr lang="tr-TR" sz="1600" dirty="0"/>
              <a:t>test </a:t>
            </a:r>
            <a:r>
              <a:rPr lang="tr-TR" sz="1600" dirty="0" smtClean="0"/>
              <a:t>olacak şekilde 10 ile 20 </a:t>
            </a:r>
            <a:r>
              <a:rPr lang="tr-TR" sz="1600" dirty="0"/>
              <a:t>fotoğraf </a:t>
            </a:r>
            <a:r>
              <a:rPr lang="tr-TR" sz="1600" dirty="0" smtClean="0"/>
              <a:t>arasında farklı çeşitlerde aynı cins bulutları öğrenmesi istenmiştir.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1" y="2563875"/>
            <a:ext cx="10490327" cy="26196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3651" y="5039935"/>
            <a:ext cx="10729366" cy="1749927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Nesne algılama projeleri yapabilmek için veri setimizdeki verilerin etiketlenmesi gerekmektedir.</a:t>
            </a:r>
            <a:endParaRPr lang="tr-TR" sz="1600" dirty="0" smtClean="0"/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smtClean="0"/>
              <a:t>Yukarıdaki resimde </a:t>
            </a:r>
            <a:r>
              <a:rPr lang="tr-TR" sz="1600" dirty="0"/>
              <a:t>öğreticide kullanılan veri setinde </a:t>
            </a:r>
            <a:r>
              <a:rPr lang="tr-TR" sz="1600" dirty="0" smtClean="0"/>
              <a:t>etiketlenmiş </a:t>
            </a:r>
            <a:r>
              <a:rPr lang="tr-TR" sz="1600" dirty="0"/>
              <a:t>bazı </a:t>
            </a:r>
            <a:r>
              <a:rPr lang="tr-TR" sz="1600" dirty="0" smtClean="0"/>
              <a:t>resimler </a:t>
            </a:r>
            <a:r>
              <a:rPr lang="tr-TR" sz="1600" dirty="0"/>
              <a:t>bulunmaktadır.</a:t>
            </a: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02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Functions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6621" y="1108603"/>
            <a:ext cx="10729366" cy="2062954"/>
          </a:xfrm>
        </p:spPr>
        <p:txBody>
          <a:bodyPr>
            <a:normAutofit/>
          </a:bodyPr>
          <a:lstStyle/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u="none" dirty="0" smtClean="0"/>
              <a:t>Modele herhangi bir fotoğraf taratıldığında sadece gökyüzündeki bulutu çerçeveleyip doğru tahminler gerçekleştirdiği görülmüştür.</a:t>
            </a:r>
          </a:p>
          <a:p>
            <a:pPr marL="285636" indent="-28563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20" y="2747139"/>
            <a:ext cx="6545717" cy="3414764"/>
          </a:xfrm>
          <a:prstGeom prst="rect">
            <a:avLst/>
          </a:prstGeom>
        </p:spPr>
      </p:pic>
      <p:pic>
        <p:nvPicPr>
          <p:cNvPr id="9" name="Resim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45586" y="3097393"/>
            <a:ext cx="5760720" cy="30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046251" y="404410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2799" b="1" u="none" dirty="0">
                <a:solidFill>
                  <a:srgbClr val="990000"/>
                </a:solidFill>
              </a:rPr>
              <a:t>Innovations</a:t>
            </a:r>
            <a:endParaRPr lang="zh-CN" altLang="en-US" sz="2799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1D7B0514-4060-0E4B-809B-B1B2E3258AB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1317" y="1327275"/>
            <a:ext cx="10729366" cy="1654725"/>
          </a:xfrm>
        </p:spPr>
        <p:txBody>
          <a:bodyPr/>
          <a:lstStyle/>
          <a:p>
            <a:pPr marL="342763" indent="-34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Burada kullanılan iş yükü diğer nesnelerden kıyasla (insanlar, hayvanlar, arabalar, binalar vb.) bulut tiplerinin çok değişken ve karmaşık bir görüntüyü barındırıyor olmasından dolayı makinenin olabildiğince doğru karar vermesi hedeflenmiştir.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435634"/>
            <a:ext cx="12192000" cy="422366"/>
          </a:xfrm>
          <a:prstGeom prst="rect">
            <a:avLst/>
          </a:prstGeom>
          <a:solidFill>
            <a:srgbClr val="D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034" y="4888851"/>
            <a:ext cx="1757966" cy="1757966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1561406" y="1911238"/>
            <a:ext cx="10736446" cy="395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sz="4400" b="1" u="none" dirty="0">
                <a:solidFill>
                  <a:srgbClr val="990000"/>
                </a:solidFill>
              </a:rPr>
              <a:t>THANK YOU</a:t>
            </a:r>
            <a:endParaRPr lang="zh-CN" altLang="en-US" sz="4400" b="1" dirty="0">
              <a:solidFill>
                <a:srgbClr val="990000"/>
              </a:solidFill>
              <a:latin typeface="Arial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5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297</Words>
  <Application>Microsoft Office PowerPoint</Application>
  <PresentationFormat>Geniş ekran</PresentationFormat>
  <Paragraphs>50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FZLanTingHeiS-DB-GB</vt:lpstr>
      <vt:lpstr>FZLanTingHeiS-R-GB</vt:lpstr>
      <vt:lpstr>方正兰亭黑简体</vt:lpstr>
      <vt:lpstr>Office 主题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zhengfangyuan</dc:creator>
  <cp:lastModifiedBy>Microsoft hesabı</cp:lastModifiedBy>
  <cp:revision>53</cp:revision>
  <dcterms:created xsi:type="dcterms:W3CDTF">2022-06-07T06:38:16Z</dcterms:created>
  <dcterms:modified xsi:type="dcterms:W3CDTF">2022-12-26T08:02:24Z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(3)lAOi4DUdOeyEQjSh+28m20BPjHgz7LRz6M/Wanw5K2GrbtOuxhTlKpd9x1usnwpg0eNsJtzu
T3FDEZ1L/xmnA99sXQF7MXQHs67FEISgYD18EKKbF3WbV0P5AaisbkAeG/UH8SglWguFyif3
GacCFJjBTebW2Q57LEYU0EVMFADgnNB84eCNQMJdUkTHMn/VX3Re/ithoddBq63RfiWHktqb
BgLPD4aTHtpGnPNt+E</vt:lpwstr>
  </property>
  <property fmtid="{D5CDD505-2E9C-101B-9397-08002B2CF9AE}" pid="3" name="_2015_ms_pID_7253431">
    <vt:lpwstr>wGe+984cInV18SR6RIAtB/PNY8Js6Se3DSOtPxw2ycbkCP1hCxYhKd
54u6q9euOby0iYrKTDFxCbmBuEa2bn39/u/w+qsi0sHlzC9RmlR0nSq6NCYlVU29PGvH6KBK
nEWwhwzZ/K32iHeEaoBWe/+0l9bIVLz584J92FTUf7Qqrq7hvWlT07VPmxqAJv5YhC1bHxFR
BBWk3Gs7t9Kb8RwC0W2PzZ8GWgj5s1tXBGOQ</vt:lpwstr>
  </property>
  <property fmtid="{D5CDD505-2E9C-101B-9397-08002B2CF9AE}" pid="4" name="_2015_ms_pID_7253432">
    <vt:lpwstr>BWE7P7HrLBG3GHLD/q/c8gY=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1656050662</vt:lpwstr>
  </property>
</Properties>
</file>