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66" r:id="rId3"/>
    <p:sldId id="271" r:id="rId4"/>
    <p:sldId id="368" r:id="rId5"/>
    <p:sldId id="431" r:id="rId6"/>
    <p:sldId id="372" r:id="rId7"/>
    <p:sldId id="367" r:id="rId8"/>
    <p:sldId id="379" r:id="rId9"/>
    <p:sldId id="376" r:id="rId10"/>
    <p:sldId id="375" r:id="rId11"/>
    <p:sldId id="374" r:id="rId12"/>
    <p:sldId id="388" r:id="rId13"/>
    <p:sldId id="381" r:id="rId14"/>
    <p:sldId id="382" r:id="rId15"/>
    <p:sldId id="383" r:id="rId16"/>
    <p:sldId id="384" r:id="rId17"/>
    <p:sldId id="385" r:id="rId18"/>
    <p:sldId id="3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390" r:id="rId27"/>
    <p:sldId id="456" r:id="rId28"/>
    <p:sldId id="457" r:id="rId29"/>
    <p:sldId id="458" r:id="rId30"/>
    <p:sldId id="460" r:id="rId31"/>
    <p:sldId id="459" r:id="rId32"/>
    <p:sldId id="461" r:id="rId33"/>
    <p:sldId id="462" r:id="rId34"/>
    <p:sldId id="391" r:id="rId35"/>
    <p:sldId id="463" r:id="rId36"/>
    <p:sldId id="494" r:id="rId37"/>
    <p:sldId id="392" r:id="rId38"/>
    <p:sldId id="495" r:id="rId39"/>
    <p:sldId id="393" r:id="rId40"/>
    <p:sldId id="483" r:id="rId41"/>
    <p:sldId id="482" r:id="rId42"/>
    <p:sldId id="481" r:id="rId43"/>
    <p:sldId id="484" r:id="rId44"/>
    <p:sldId id="485" r:id="rId45"/>
    <p:sldId id="471" r:id="rId46"/>
    <p:sldId id="422" r:id="rId47"/>
    <p:sldId id="464" r:id="rId48"/>
    <p:sldId id="395" r:id="rId49"/>
    <p:sldId id="396" r:id="rId50"/>
    <p:sldId id="411" r:id="rId51"/>
    <p:sldId id="412" r:id="rId52"/>
    <p:sldId id="413" r:id="rId53"/>
    <p:sldId id="414" r:id="rId54"/>
    <p:sldId id="416" r:id="rId55"/>
    <p:sldId id="417" r:id="rId56"/>
    <p:sldId id="418" r:id="rId57"/>
    <p:sldId id="419" r:id="rId58"/>
    <p:sldId id="496" r:id="rId59"/>
    <p:sldId id="420" r:id="rId60"/>
    <p:sldId id="424" r:id="rId61"/>
    <p:sldId id="437" r:id="rId62"/>
    <p:sldId id="449" r:id="rId63"/>
    <p:sldId id="497" r:id="rId64"/>
    <p:sldId id="389" r:id="rId65"/>
    <p:sldId id="397" r:id="rId66"/>
    <p:sldId id="432" r:id="rId67"/>
    <p:sldId id="466" r:id="rId68"/>
    <p:sldId id="398" r:id="rId69"/>
    <p:sldId id="498" r:id="rId70"/>
    <p:sldId id="404" r:id="rId71"/>
    <p:sldId id="405" r:id="rId72"/>
    <p:sldId id="406" r:id="rId73"/>
    <p:sldId id="408" r:id="rId74"/>
    <p:sldId id="407" r:id="rId75"/>
    <p:sldId id="409" r:id="rId76"/>
    <p:sldId id="410" r:id="rId77"/>
    <p:sldId id="451" r:id="rId78"/>
    <p:sldId id="450" r:id="rId79"/>
    <p:sldId id="425" r:id="rId80"/>
    <p:sldId id="469" r:id="rId81"/>
    <p:sldId id="426" r:id="rId82"/>
    <p:sldId id="427" r:id="rId83"/>
    <p:sldId id="428" r:id="rId84"/>
    <p:sldId id="429" r:id="rId85"/>
    <p:sldId id="470" r:id="rId86"/>
    <p:sldId id="434" r:id="rId87"/>
    <p:sldId id="499" r:id="rId88"/>
    <p:sldId id="467" r:id="rId89"/>
    <p:sldId id="474" r:id="rId90"/>
    <p:sldId id="475" r:id="rId91"/>
    <p:sldId id="500" r:id="rId92"/>
    <p:sldId id="501" r:id="rId93"/>
    <p:sldId id="502" r:id="rId94"/>
    <p:sldId id="503" r:id="rId95"/>
    <p:sldId id="454" r:id="rId96"/>
    <p:sldId id="480" r:id="rId97"/>
    <p:sldId id="486" r:id="rId98"/>
    <p:sldId id="430" r:id="rId99"/>
    <p:sldId id="370" r:id="rId100"/>
    <p:sldId id="371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Nese" initials="JN" lastIdx="1" clrIdx="0">
    <p:extLst>
      <p:ext uri="{19B8F6BF-5375-455C-9EA6-DF929625EA0E}">
        <p15:presenceInfo xmlns:p15="http://schemas.microsoft.com/office/powerpoint/2012/main" userId="S::jnese@uoregon.edu::b4b9b44a-7597-4ed7-9ce6-5b07fef49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53E5-50B4-424A-A2A5-30C430C439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2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3369-C7D6-42D4-93FF-1F5B6D46C0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62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F26-FEA3-47F9-8DB6-3B5A72C98F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6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CB5D-69A0-4CD5-9021-AB57E19775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AC2D-DA2A-4C76-B09D-2693D243D2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5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7B0-0D12-4AEA-8D22-D44A55A76A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1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0D63-C30A-4A3E-8F16-59047210C5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3EC8-5D98-41B1-9952-0C297FF0AA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0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B21F-1691-4EFF-B8D8-E7C0120A09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B53C-9A0B-4FFF-B4D9-98A43C1C91B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8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1FB9-96CB-4FFA-A771-D3E9475E71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5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9C0E-B414-409E-AFCC-97F5B63CD4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8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tidymodels.github.io/yardstick/reference/index.html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models.github.io/yardstick/reference/index.html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-nearest neighbors (KNN)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Joe Nese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Week 6, 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0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C02A-BD8C-4513-95F5-08C05226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tuning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en-US" dirty="0"/>
              <a:t>: number of neighbors considered at each prediction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dirty="0"/>
              <a:t>: type of kernel function that weights the distances between samples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/>
              <a:t>: The parameter used when calculating the </a:t>
            </a:r>
            <a:r>
              <a:rPr lang="en-US" dirty="0" err="1"/>
              <a:t>Minkowski</a:t>
            </a:r>
            <a:r>
              <a:rPr lang="en-US" dirty="0"/>
              <a:t> distance</a:t>
            </a:r>
          </a:p>
          <a:p>
            <a:pPr lvl="1"/>
            <a:r>
              <a:rPr lang="en-US" dirty="0"/>
              <a:t>Manhattan distance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1 </a:t>
            </a:r>
          </a:p>
          <a:p>
            <a:pPr lvl="1"/>
            <a:r>
              <a:rPr lang="en-US" dirty="0"/>
              <a:t>Euclidean distance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C0941-CF00-4C98-97F7-16A2E76F8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881" y="1870075"/>
            <a:ext cx="49339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2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A197-4171-40D0-AEB4-16FBA43F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6DE1-AE42-4177-BB8D-405E516E3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all predictors are numeric, standard </a:t>
                </a:r>
                <a:r>
                  <a:rPr lang="en-US" b="1" dirty="0"/>
                  <a:t>Euclidean distance</a:t>
                </a:r>
                <a:r>
                  <a:rPr lang="en-US" dirty="0"/>
                  <a:t> is commonly used as the similarity metric</a:t>
                </a:r>
              </a:p>
              <a:p>
                <a:r>
                  <a:rPr lang="en-US" dirty="0"/>
                  <a:t>When predictors are numeric and categorical, </a:t>
                </a:r>
                <a:r>
                  <a:rPr lang="en-US" b="1" dirty="0"/>
                  <a:t>Gower’s distance </a:t>
                </a:r>
                <a:r>
                  <a:rPr lang="en-US" dirty="0"/>
                  <a:t>is recommended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(Kuhn &amp; Johnson, 2019)</a:t>
                </a:r>
              </a:p>
              <a:p>
                <a:pPr lvl="1"/>
                <a:r>
                  <a:rPr lang="en-US" dirty="0"/>
                  <a:t>Categorical: the distance is 1 if the samples have the same value and 0 if not</a:t>
                </a:r>
              </a:p>
              <a:p>
                <a:pPr lvl="1"/>
                <a:r>
                  <a:rPr lang="en-US" dirty="0"/>
                  <a:t>Numeric: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range of the predictor </a:t>
                </a:r>
                <a:r>
                  <a:rPr lang="en-US" i="1" dirty="0"/>
                  <a:t>x</a:t>
                </a:r>
              </a:p>
              <a:p>
                <a:r>
                  <a:rPr lang="en-US" i="1" dirty="0"/>
                  <a:t>K</a:t>
                </a:r>
                <a:r>
                  <a:rPr lang="en-US" dirty="0"/>
                  <a:t> is a tunable parameter, but values around 5–10 are a good default</a:t>
                </a:r>
                <a:endParaRPr lang="en-US" i="1" dirty="0"/>
              </a:p>
              <a:p>
                <a:pPr lvl="1"/>
                <a:endParaRPr 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6DE1-AE42-4177-BB8D-405E516E3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5CE42-D5C3-4B6B-91F0-782475BD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85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C02A-BD8C-4513-95F5-08C05226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defaults()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“If left to their defaults here (NULL), the values are taken from the underlying model functions”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en-US" dirty="0"/>
              <a:t> = 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dirty="0"/>
              <a:t> = “optimal”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/>
              <a:t> = 2 (Euclidian)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1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0956-E6A3-4445-A5D9-9340907D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11457-0954-4E08-B4E7-71A4F713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value of </a:t>
            </a:r>
            <a:r>
              <a:rPr lang="en-US" i="1" dirty="0"/>
              <a:t>K</a:t>
            </a:r>
            <a:r>
              <a:rPr lang="en-US" dirty="0"/>
              <a:t> controls the bias-variance</a:t>
            </a:r>
          </a:p>
          <a:p>
            <a:r>
              <a:rPr lang="en-US" dirty="0"/>
              <a:t>With a small </a:t>
            </a:r>
            <a:r>
              <a:rPr lang="en-US" i="1" dirty="0"/>
              <a:t>K</a:t>
            </a:r>
            <a:r>
              <a:rPr lang="en-US" dirty="0"/>
              <a:t>, there is a potential for overfitting </a:t>
            </a:r>
          </a:p>
          <a:p>
            <a:pPr lvl="1"/>
            <a:r>
              <a:rPr lang="en-US" dirty="0"/>
              <a:t>imagine </a:t>
            </a:r>
            <a:r>
              <a:rPr lang="en-US" i="1" dirty="0"/>
              <a:t>K </a:t>
            </a:r>
            <a:r>
              <a:rPr lang="en-US" dirty="0"/>
              <a:t>= 1 would be very susceptible to changes in the data </a:t>
            </a:r>
          </a:p>
          <a:p>
            <a:pPr lvl="1"/>
            <a:r>
              <a:rPr lang="en-US" dirty="0"/>
              <a:t>low bias and high variance</a:t>
            </a:r>
          </a:p>
          <a:p>
            <a:pPr lvl="1"/>
            <a:r>
              <a:rPr lang="en-US" dirty="0"/>
              <a:t>smaller values of </a:t>
            </a:r>
            <a:r>
              <a:rPr lang="en-US" i="1" dirty="0"/>
              <a:t>K</a:t>
            </a:r>
            <a:r>
              <a:rPr lang="en-US" dirty="0"/>
              <a:t> tend to work best for high signal data with very few noisy (irrelevant) predictors </a:t>
            </a:r>
          </a:p>
          <a:p>
            <a:r>
              <a:rPr lang="en-US" dirty="0"/>
              <a:t>With a large </a:t>
            </a:r>
            <a:r>
              <a:rPr lang="en-US" i="1" dirty="0"/>
              <a:t>K</a:t>
            </a:r>
            <a:r>
              <a:rPr lang="en-US" dirty="0"/>
              <a:t>, there is a potential to underfit</a:t>
            </a:r>
          </a:p>
          <a:p>
            <a:pPr lvl="1"/>
            <a:r>
              <a:rPr lang="en-US" dirty="0"/>
              <a:t>too many potentially irrelevant data points are used for prediction</a:t>
            </a:r>
          </a:p>
          <a:p>
            <a:pPr lvl="1"/>
            <a:r>
              <a:rPr lang="en-US" dirty="0"/>
              <a:t>high bias and lower variance</a:t>
            </a:r>
          </a:p>
          <a:p>
            <a:pPr lvl="1"/>
            <a:r>
              <a:rPr lang="en-US" dirty="0"/>
              <a:t>larger values of </a:t>
            </a:r>
            <a:r>
              <a:rPr lang="en-US" i="1" dirty="0"/>
              <a:t>K</a:t>
            </a:r>
            <a:r>
              <a:rPr lang="en-US" dirty="0"/>
              <a:t> tend to work best for data with more noisy (irrelevant) predictors in order to smooth out the noise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6B9-4884-45EB-9496-94865456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6C9FFE-CF07-4769-A365-7D3427FB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do we find the most similar (nearest) neighbors?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E6F518-1015-4840-80C7-6B38E786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measures of distance</a:t>
            </a:r>
          </a:p>
          <a:p>
            <a:pPr lvl="1"/>
            <a:r>
              <a:rPr lang="en-US" dirty="0"/>
              <a:t>Euclidian (as the crow flies)</a:t>
            </a:r>
          </a:p>
          <a:p>
            <a:pPr lvl="1"/>
            <a:r>
              <a:rPr lang="en-US" dirty="0"/>
              <a:t>Manhattan (city blocks)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0D3C0-23C7-4C40-89DA-35151329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9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31A983-03FD-45CD-877C-F94E8F80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How do we find the most similar (nearest) neighbors?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520EA-EEC8-4224-971F-41CEA38E5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04456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b="0" u="sng" dirty="0"/>
              <a:t>Euclidian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12F0ED-AC86-42F0-BA91-E8CCC533C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28368"/>
            <a:ext cx="5157787" cy="3684588"/>
          </a:xfrm>
        </p:spPr>
        <p:txBody>
          <a:bodyPr>
            <a:normAutofit/>
          </a:bodyPr>
          <a:lstStyle/>
          <a:p>
            <a:r>
              <a:rPr lang="en-US" sz="1800" dirty="0"/>
              <a:t>as the crow flies</a:t>
            </a:r>
          </a:p>
          <a:p>
            <a:r>
              <a:rPr lang="en-US" sz="1800" dirty="0"/>
              <a:t>common for continuous predictors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7F1107-54E2-48F7-AB78-C2CB638AD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04456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b="0" u="sng" dirty="0"/>
              <a:t>Manhattan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21FA4D-CE13-46E5-9865-4ED6F9728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28368"/>
            <a:ext cx="5183188" cy="3684588"/>
          </a:xfrm>
        </p:spPr>
        <p:txBody>
          <a:bodyPr>
            <a:normAutofit/>
          </a:bodyPr>
          <a:lstStyle/>
          <a:p>
            <a:r>
              <a:rPr lang="en-US" sz="1800" dirty="0"/>
              <a:t>city blocks</a:t>
            </a:r>
          </a:p>
          <a:p>
            <a:r>
              <a:rPr lang="en-US" sz="1800" dirty="0"/>
              <a:t>common for binary predictors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36AAB-CF99-4923-AE29-1750F0BE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DA3BE6-BEAA-4A69-82D0-32F2EE4B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7458"/>
            <a:ext cx="4572000" cy="34705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9A81DE-11B4-454B-B191-4CDC0DDC3671}"/>
              </a:ext>
            </a:extLst>
          </p:cNvPr>
          <p:cNvSpPr txBox="1"/>
          <p:nvPr/>
        </p:nvSpPr>
        <p:spPr>
          <a:xfrm>
            <a:off x="836612" y="1501901"/>
            <a:ext cx="653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Two common measures of distance: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7F0A15-10F0-41AF-A5DF-1AE217183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3366303"/>
            <a:ext cx="4572000" cy="34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60AA-95FD-45D4-9854-833CB181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AF84-81DF-4A1C-9F39-8B9DC8AD5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3440" cy="4351338"/>
          </a:xfrm>
        </p:spPr>
        <p:txBody>
          <a:bodyPr/>
          <a:lstStyle/>
          <a:p>
            <a:r>
              <a:rPr lang="en-US" dirty="0"/>
              <a:t>Both Euclidian and Manhattan are special cases of </a:t>
            </a:r>
            <a:r>
              <a:rPr lang="en-US" dirty="0" err="1"/>
              <a:t>Minkowski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B3FE4-FC40-4C21-A84D-16C4912E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08C004-A512-4FCD-B424-B74921C03ED9}"/>
                  </a:ext>
                </a:extLst>
              </p:cNvPr>
              <p:cNvSpPr txBox="1"/>
              <p:nvPr/>
            </p:nvSpPr>
            <p:spPr>
              <a:xfrm>
                <a:off x="3733102" y="2476374"/>
                <a:ext cx="3590487" cy="1598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Minkowski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sz="1200" dirty="0"/>
                  <a:t>where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200" dirty="0"/>
                  <a:t> &gt; 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/>
                  <a:t> are individual predictors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08C004-A512-4FCD-B424-B74921C03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102" y="2476374"/>
                <a:ext cx="3590487" cy="1598258"/>
              </a:xfrm>
              <a:prstGeom prst="rect">
                <a:avLst/>
              </a:prstGeom>
              <a:blipFill>
                <a:blip r:embed="rId2"/>
                <a:stretch>
                  <a:fillRect t="-1908"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3ACFD-1EC4-4AD4-97F6-AF68825FAA42}"/>
                  </a:ext>
                </a:extLst>
              </p:cNvPr>
              <p:cNvSpPr txBox="1"/>
              <p:nvPr/>
            </p:nvSpPr>
            <p:spPr>
              <a:xfrm>
                <a:off x="370515" y="4942758"/>
                <a:ext cx="3590487" cy="1413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Euclidian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3ACFD-1EC4-4AD4-97F6-AF68825FA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15" y="4942758"/>
                <a:ext cx="3590487" cy="1413592"/>
              </a:xfrm>
              <a:prstGeom prst="rect">
                <a:avLst/>
              </a:prstGeom>
              <a:blipFill>
                <a:blip r:embed="rId3"/>
                <a:stretch>
                  <a:fillRect t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14A745-9BE6-4EF2-90F5-F3D6DAFAA28F}"/>
                  </a:ext>
                </a:extLst>
              </p:cNvPr>
              <p:cNvSpPr txBox="1"/>
              <p:nvPr/>
            </p:nvSpPr>
            <p:spPr>
              <a:xfrm>
                <a:off x="562062" y="4521278"/>
                <a:ext cx="3900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2 we get Euclidian distance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14A745-9BE6-4EF2-90F5-F3D6DAFAA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2" y="4521278"/>
                <a:ext cx="3900881" cy="369332"/>
              </a:xfrm>
              <a:prstGeom prst="rect">
                <a:avLst/>
              </a:prstGeom>
              <a:blipFill>
                <a:blip r:embed="rId4"/>
                <a:stretch>
                  <a:fillRect l="-125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CEACD-6ECF-4A1E-8259-CABA6A043118}"/>
                  </a:ext>
                </a:extLst>
              </p:cNvPr>
              <p:cNvSpPr txBox="1"/>
              <p:nvPr/>
            </p:nvSpPr>
            <p:spPr>
              <a:xfrm>
                <a:off x="6982438" y="4942758"/>
                <a:ext cx="3590487" cy="1445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Manhattan</a:t>
                </a:r>
              </a:p>
              <a:p>
                <a:pPr algn="ctr"/>
                <a:endParaRPr lang="en-US" sz="1200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CEACD-6ECF-4A1E-8259-CABA6A043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438" y="4942758"/>
                <a:ext cx="3590487" cy="1445717"/>
              </a:xfrm>
              <a:prstGeom prst="rect">
                <a:avLst/>
              </a:prstGeom>
              <a:blipFill>
                <a:blip r:embed="rId5"/>
                <a:stretch>
                  <a:fillRect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365DBD-C3BC-4DE8-82CE-B2E3A439BFC8}"/>
                  </a:ext>
                </a:extLst>
              </p:cNvPr>
              <p:cNvSpPr txBox="1"/>
              <p:nvPr/>
            </p:nvSpPr>
            <p:spPr>
              <a:xfrm>
                <a:off x="7173985" y="4521278"/>
                <a:ext cx="3900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1 we get Manhattan distance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365DBD-C3BC-4DE8-82CE-B2E3A439B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985" y="4521278"/>
                <a:ext cx="3900881" cy="369332"/>
              </a:xfrm>
              <a:prstGeom prst="rect">
                <a:avLst/>
              </a:prstGeom>
              <a:blipFill>
                <a:blip r:embed="rId6"/>
                <a:stretch>
                  <a:fillRect l="-140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03EF-7BD4-4FAF-AC43-DEE5F01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E0CB-B3CF-4DDC-9DEE-9B0872EC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 of kernel function that weights the distances between samples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“rectangular”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“triangular”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“cos”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“inv”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“gaussian”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“rank”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“optimal”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717AF-BCB0-4635-B060-79D5F783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4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6376-367A-491D-B255-2E5D0164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0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80BF5-7DAF-446A-82D3-A6B78B95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98B3A-AA81-4F7A-AAC0-E689EF4C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0136"/>
            <a:ext cx="12192000" cy="3534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6AA89-D0C2-4D96-8E6D-DBD39292FA53}"/>
              </a:ext>
            </a:extLst>
          </p:cNvPr>
          <p:cNvSpPr txBox="1"/>
          <p:nvPr/>
        </p:nvSpPr>
        <p:spPr>
          <a:xfrm>
            <a:off x="-59532" y="1182986"/>
            <a:ext cx="323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cosine</a:t>
            </a:r>
          </a:p>
          <a:p>
            <a:r>
              <a:rPr lang="en-US" dirty="0"/>
              <a:t>Slow decrease in weight as distance increases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BB62A7-DC06-499F-913A-02DF88DE0648}"/>
              </a:ext>
            </a:extLst>
          </p:cNvPr>
          <p:cNvSpPr txBox="1"/>
          <p:nvPr/>
        </p:nvSpPr>
        <p:spPr>
          <a:xfrm>
            <a:off x="3176587" y="5503882"/>
            <a:ext cx="315991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u="sng" dirty="0"/>
              <a:t>inverse</a:t>
            </a:r>
          </a:p>
          <a:p>
            <a:r>
              <a:rPr lang="en-US" sz="1700" dirty="0"/>
              <a:t>Sharp, immediate decrease in weight as distance increases, then relatively similar weight for those far away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95396-BCFA-4ECB-9852-82658FA58060}"/>
              </a:ext>
            </a:extLst>
          </p:cNvPr>
          <p:cNvSpPr txBox="1"/>
          <p:nvPr/>
        </p:nvSpPr>
        <p:spPr>
          <a:xfrm>
            <a:off x="6200774" y="1070973"/>
            <a:ext cx="323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rectangular</a:t>
            </a:r>
          </a:p>
          <a:p>
            <a:r>
              <a:rPr lang="en-US" dirty="0"/>
              <a:t>Uniform weight, regardless of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ECF7A-C195-4F0C-B0A1-A95FFD77B2B1}"/>
              </a:ext>
            </a:extLst>
          </p:cNvPr>
          <p:cNvSpPr txBox="1"/>
          <p:nvPr/>
        </p:nvSpPr>
        <p:spPr>
          <a:xfrm>
            <a:off x="9203531" y="5461022"/>
            <a:ext cx="323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triangular</a:t>
            </a:r>
          </a:p>
          <a:p>
            <a:r>
              <a:rPr lang="en-US" dirty="0"/>
              <a:t>Constant decrease in weight as distance increases</a:t>
            </a:r>
          </a:p>
        </p:txBody>
      </p:sp>
    </p:spTree>
    <p:extLst>
      <p:ext uri="{BB962C8B-B14F-4D97-AF65-F5344CB8AC3E}">
        <p14:creationId xmlns:p14="http://schemas.microsoft.com/office/powerpoint/2010/main" val="36975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(here::here("data", "train.csv"))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.02)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(math)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8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563C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DBED3F-0A1B-4A85-A659-203418DB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“Recommended 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17F2F-F055-4E96-946B-F4A1DDDA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https://www.tmwr.org/pre-proc-table.html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DEC42-ABA1-4427-AA67-33BFE205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A0974-9506-4B30-AE9E-60236819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099"/>
            <a:ext cx="121920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3D783-DAAE-4A16-B310-C914023F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4447"/>
            <a:ext cx="12192000" cy="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6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4EC3-238D-4B1C-A74B-C3C3318A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2F19-5B10-4960-BFDF-E5545C6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model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imputation</a:t>
            </a:r>
          </a:p>
          <a:p>
            <a:r>
              <a:rPr lang="en-US" dirty="0"/>
              <a:t>Non-regular grids</a:t>
            </a:r>
          </a:p>
          <a:p>
            <a:r>
              <a:rPr lang="en-US" dirty="0"/>
              <a:t>Classification objective functions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8756F-E549-46CD-AE80-ABBF900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86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DBED3F-0A1B-4A85-A659-203418DB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“Recommended 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17F2F-F055-4E96-946B-F4A1DDDA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https://www.tmwr.org/pre-proc-table.html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DEC42-ABA1-4427-AA67-33BFE205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A0974-9506-4B30-AE9E-60236819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099"/>
            <a:ext cx="121920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3D783-DAAE-4A16-B310-C914023F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4447"/>
            <a:ext cx="12192000" cy="872000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E1E0FB7A-B4E9-4D3C-B076-E8E56A4A661F}"/>
              </a:ext>
            </a:extLst>
          </p:cNvPr>
          <p:cNvSpPr txBox="1">
            <a:spLocks/>
          </p:cNvSpPr>
          <p:nvPr/>
        </p:nvSpPr>
        <p:spPr>
          <a:xfrm>
            <a:off x="838200" y="4405313"/>
            <a:ext cx="10515600" cy="58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0B0F0"/>
                </a:solidFill>
              </a:rPr>
              <a:t>step_dummy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47A686-1BDD-4258-AF46-9E5E2A6870A9}"/>
              </a:ext>
            </a:extLst>
          </p:cNvPr>
          <p:cNvSpPr/>
          <p:nvPr/>
        </p:nvSpPr>
        <p:spPr>
          <a:xfrm>
            <a:off x="3893344" y="2556158"/>
            <a:ext cx="1135856" cy="135147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75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DBED3F-0A1B-4A85-A659-203418DB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“Recommended 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17F2F-F055-4E96-946B-F4A1DDDA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https://www.tmwr.org/pre-proc-table.html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DEC42-ABA1-4427-AA67-33BFE205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A0974-9506-4B30-AE9E-60236819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099"/>
            <a:ext cx="121920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3D783-DAAE-4A16-B310-C914023F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4447"/>
            <a:ext cx="12192000" cy="872000"/>
          </a:xfrm>
          <a:prstGeom prst="rect">
            <a:avLst/>
          </a:prstGeo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5400B48B-643B-41A8-A41A-A37C997D6910}"/>
              </a:ext>
            </a:extLst>
          </p:cNvPr>
          <p:cNvSpPr txBox="1">
            <a:spLocks/>
          </p:cNvSpPr>
          <p:nvPr/>
        </p:nvSpPr>
        <p:spPr>
          <a:xfrm>
            <a:off x="838200" y="4405313"/>
            <a:ext cx="10515600" cy="58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0B0F0"/>
                </a:solidFill>
              </a:rPr>
              <a:t>step_zv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F8CA5-76AC-4C6F-AD36-3F7A013578E6}"/>
              </a:ext>
            </a:extLst>
          </p:cNvPr>
          <p:cNvSpPr/>
          <p:nvPr/>
        </p:nvSpPr>
        <p:spPr>
          <a:xfrm>
            <a:off x="5104924" y="2549525"/>
            <a:ext cx="686276" cy="135147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65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DBED3F-0A1B-4A85-A659-203418DB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“Recommended 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17F2F-F055-4E96-946B-F4A1DDDA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https://www.tmwr.org/pre-proc-table.html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DEC42-ABA1-4427-AA67-33BFE205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A0974-9506-4B30-AE9E-60236819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099"/>
            <a:ext cx="121920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3D783-DAAE-4A16-B310-C914023F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4447"/>
            <a:ext cx="12192000" cy="872000"/>
          </a:xfrm>
          <a:prstGeom prst="rect">
            <a:avLst/>
          </a:prstGeo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65CB86A-AF8B-4250-A306-25EDA1D3B2D9}"/>
              </a:ext>
            </a:extLst>
          </p:cNvPr>
          <p:cNvSpPr txBox="1">
            <a:spLocks/>
          </p:cNvSpPr>
          <p:nvPr/>
        </p:nvSpPr>
        <p:spPr>
          <a:xfrm>
            <a:off x="838200" y="4405313"/>
            <a:ext cx="10515600" cy="2452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step_bagimpute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		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step_modeimpute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step_impute_linear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	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step_lowerimpute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step_knnimpute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		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step_rollimpute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step_meanimpute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		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step_medianimpute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ECFEE3-A9B8-4AF3-AB02-5AC639C6DB91}"/>
              </a:ext>
            </a:extLst>
          </p:cNvPr>
          <p:cNvSpPr/>
          <p:nvPr/>
        </p:nvSpPr>
        <p:spPr>
          <a:xfrm>
            <a:off x="5912644" y="2549525"/>
            <a:ext cx="1120616" cy="135147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9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DBED3F-0A1B-4A85-A659-203418DB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“Recommended 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17F2F-F055-4E96-946B-F4A1DDDA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https://www.tmwr.org/pre-proc-table.html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DEC42-ABA1-4427-AA67-33BFE205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A0974-9506-4B30-AE9E-60236819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099"/>
            <a:ext cx="121920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3D783-DAAE-4A16-B310-C914023F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4447"/>
            <a:ext cx="12192000" cy="872000"/>
          </a:xfrm>
          <a:prstGeom prst="rect">
            <a:avLst/>
          </a:prstGeo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F4583FFF-FC6F-42C9-88B9-597D132D5ADE}"/>
              </a:ext>
            </a:extLst>
          </p:cNvPr>
          <p:cNvSpPr txBox="1">
            <a:spLocks/>
          </p:cNvSpPr>
          <p:nvPr/>
        </p:nvSpPr>
        <p:spPr>
          <a:xfrm>
            <a:off x="838200" y="4405313"/>
            <a:ext cx="10515600" cy="2452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step_corr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F6031B-E733-4E0E-87DD-63FE69C4E2C4}"/>
              </a:ext>
            </a:extLst>
          </p:cNvPr>
          <p:cNvSpPr/>
          <p:nvPr/>
        </p:nvSpPr>
        <p:spPr>
          <a:xfrm>
            <a:off x="7200424" y="2549525"/>
            <a:ext cx="1600676" cy="135147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31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DBED3F-0A1B-4A85-A659-203418DB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“Recommended 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17F2F-F055-4E96-946B-F4A1DDDA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https://www.tmwr.org/pre-proc-table.html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DEC42-ABA1-4427-AA67-33BFE205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A0974-9506-4B30-AE9E-60236819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099"/>
            <a:ext cx="121920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3D783-DAAE-4A16-B310-C914023F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4447"/>
            <a:ext cx="12192000" cy="872000"/>
          </a:xfrm>
          <a:prstGeom prst="rect">
            <a:avLst/>
          </a:prstGeo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B774B977-CC9B-4484-9CFE-06C6A203F10B}"/>
              </a:ext>
            </a:extLst>
          </p:cNvPr>
          <p:cNvSpPr txBox="1">
            <a:spLocks/>
          </p:cNvSpPr>
          <p:nvPr/>
        </p:nvSpPr>
        <p:spPr>
          <a:xfrm>
            <a:off x="838200" y="4405313"/>
            <a:ext cx="10515600" cy="2452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step_center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step_scale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5CE30-F7B4-4073-957A-4D841EFCBD9C}"/>
              </a:ext>
            </a:extLst>
          </p:cNvPr>
          <p:cNvSpPr/>
          <p:nvPr/>
        </p:nvSpPr>
        <p:spPr>
          <a:xfrm>
            <a:off x="8892064" y="2549525"/>
            <a:ext cx="1600676" cy="135147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50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DBED3F-0A1B-4A85-A659-203418DB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“Recommended 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717F2F-F055-4E96-946B-F4A1DDDA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https://www.tmwr.org/pre-proc-table.html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DEC42-ABA1-4427-AA67-33BFE205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A0974-9506-4B30-AE9E-60236819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099"/>
            <a:ext cx="121920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3D783-DAAE-4A16-B310-C914023F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4447"/>
            <a:ext cx="12192000" cy="872000"/>
          </a:xfrm>
          <a:prstGeom prst="rect">
            <a:avLst/>
          </a:prstGeom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19883650-A56C-4313-9FCE-A2F080036574}"/>
              </a:ext>
            </a:extLst>
          </p:cNvPr>
          <p:cNvSpPr txBox="1">
            <a:spLocks/>
          </p:cNvSpPr>
          <p:nvPr/>
        </p:nvSpPr>
        <p:spPr>
          <a:xfrm>
            <a:off x="838200" y="4405313"/>
            <a:ext cx="10515600" cy="2452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step_BoxCox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		more…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step_YeoJohnson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step_log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step_sqrt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step_inverse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9FDF2D-F3B2-4C0E-AEA0-03880EAADE96}"/>
              </a:ext>
            </a:extLst>
          </p:cNvPr>
          <p:cNvSpPr/>
          <p:nvPr/>
        </p:nvSpPr>
        <p:spPr>
          <a:xfrm>
            <a:off x="10454164" y="2597392"/>
            <a:ext cx="1600676" cy="135147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20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8"/>
            <a:ext cx="12000271" cy="65777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100" dirty="0">
                <a:cs typeface="Courier New" panose="02070309020205020404" pitchFamily="49" charset="0"/>
              </a:rPr>
              <a:t>We’re going to fit a classification model, so let’s take a look at our outcome.</a:t>
            </a: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math_train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tabyl(classification)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classification   n   percent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1 978 0.3441239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2 732 0.2575651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3 637 0.2241379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4 495 0.1741731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Preprocess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knn1_rec &lt;-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classification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&lt; 3, "below", "proficient"))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factor(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step_meanimpute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8"/>
            <a:ext cx="12000271" cy="65777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100" dirty="0">
                <a:cs typeface="Courier New" panose="02070309020205020404" pitchFamily="49" charset="0"/>
              </a:rPr>
              <a:t>We’re going to fit a classification model, so let’s take a look at our outcome.</a:t>
            </a: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math_train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tabyl(classification)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classification   n   percent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1 973 0.3423645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2 730 0.2568614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3 631 0.2220267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4 508 0.1787474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Preprocess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knn1_rec &lt;-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classification ~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&lt; 3, "below", "proficient"))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factor(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step_meanimpute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12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8"/>
            <a:ext cx="12000271" cy="663847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100" dirty="0">
                <a:cs typeface="Courier New" panose="02070309020205020404" pitchFamily="49" charset="0"/>
              </a:rPr>
              <a:t>We’re going to fit a classification model, so let’s take a look at our outcome.</a:t>
            </a: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math_train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tabyl(classification)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classification   n   percent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1 973 0.3423645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2 730 0.2568614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3 631 0.2220267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4 508 0.1787474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Preprocess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knn1_rec &lt;-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classification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(classification = </a:t>
            </a:r>
            <a:r>
              <a:rPr lang="en-US" sz="2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(classification &lt; 3, "below", "proficient"))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factor(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step_meanimpute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542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8"/>
            <a:ext cx="12000271" cy="65777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100" dirty="0">
                <a:cs typeface="Courier New" panose="02070309020205020404" pitchFamily="49" charset="0"/>
              </a:rPr>
              <a:t>We’re going to fit a classification model, so let’s take a look at our outcome.</a:t>
            </a: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math_train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tabyl(classification)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classification   n   percent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1 973 0.3423645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2 730 0.2568614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3 631 0.2220267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4 508 0.1787474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Preprocess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knn1_rec &lt;-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classification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&lt; 3, "below", "proficient"))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factor(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step_meanimpute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1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i="1" dirty="0">
                <a:solidFill>
                  <a:schemeClr val="bg1"/>
                </a:solidFill>
                <a:cs typeface="Courier New" panose="02070309020205020404" pitchFamily="49" charset="0"/>
              </a:rPr>
              <a:t>K</a:t>
            </a:r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-nearest neighbors (</a:t>
            </a:r>
            <a:r>
              <a:rPr lang="en-US" sz="5000" i="1" dirty="0">
                <a:solidFill>
                  <a:schemeClr val="bg1"/>
                </a:solidFill>
                <a:cs typeface="Courier New" panose="02070309020205020404" pitchFamily="49" charset="0"/>
              </a:rPr>
              <a:t>K</a:t>
            </a:r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NN)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73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8"/>
            <a:ext cx="11905864" cy="65777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100" dirty="0">
                <a:cs typeface="Courier New" panose="02070309020205020404" pitchFamily="49" charset="0"/>
              </a:rPr>
              <a:t>We’re going to fit a classification model, so let’s take a look at our outcome.</a:t>
            </a: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math_train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tabyl(classification)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classification   n   percent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1 973 0.3423645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2 730 0.2568614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3 631 0.2220267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4 508 0.1787474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Preprocess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knn1_rec &lt;-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classification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&lt; 3, "below", "proficient"))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factor(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step_meanimpute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456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8"/>
            <a:ext cx="11905864" cy="66465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100" dirty="0">
                <a:cs typeface="Courier New" panose="02070309020205020404" pitchFamily="49" charset="0"/>
              </a:rPr>
              <a:t>We’re going to fit a classification model, so let’s take a look at our outcome.</a:t>
            </a: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math_train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tabyl(classification)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classification   n   percent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1 973 0.3423645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2 730 0.2568614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3 631 0.2220267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4 508 0.1787474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Preprocess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knn1_rec &lt;-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classification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&lt; 3, "below", "proficient"))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factor(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step_meanimpute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79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8"/>
            <a:ext cx="11905864" cy="65777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100" dirty="0">
                <a:cs typeface="Courier New" panose="02070309020205020404" pitchFamily="49" charset="0"/>
              </a:rPr>
              <a:t>We’re going to fit a classification model, so let’s take a look at our outcome.</a:t>
            </a: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math_train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tabyl(classification)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classification   n   percent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1 973 0.3423645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2 730 0.2568614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3 631 0.2220267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4 508 0.1787474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Preprocess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knn1_rec &lt;-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classification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&lt; 3, "below", "proficient"))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factor(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step_meanimpute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33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8"/>
            <a:ext cx="11905864" cy="65777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100" dirty="0">
                <a:cs typeface="Courier New" panose="02070309020205020404" pitchFamily="49" charset="0"/>
              </a:rPr>
              <a:t>We’re going to fit a classification model, so let’s take a look at our outcome.</a:t>
            </a: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math_train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tabyl(classification)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classification   n   percent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1 973 0.3423645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2 730 0.2568614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3 631 0.2220267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4 508 0.1787474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Preprocess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knn1_rec &lt;-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classification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&lt; 3, "below", "proficient"))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factor(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step_meanimpute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39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KNN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knn1_mod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(“classification")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(knn1_mod)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translate() </a:t>
            </a:r>
            <a:r>
              <a:rPr lang="en-US" dirty="0"/>
              <a:t>will translate a model specification into a code object that is specific to a particular engine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KNN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knn1_mod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(“classification")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translate(knn1_mod)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20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K-Nearest Neighbor Model Specification (classification)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endParaRPr lang="en-US" sz="220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20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Computational engine: kknn 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endParaRPr lang="en-US" sz="220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20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 fit template: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20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kknn::train.kknn(formula = missing_arg(), data = missing_arg(), 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20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sz="220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min_rows(</a:t>
            </a:r>
            <a:r>
              <a:rPr lang="en-US" sz="220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20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data, 5))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7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E4F4-A7B5-4BAB-A508-903DA9C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A8A8-4A3E-48A0-9332-AFD8EA14F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tuning parameters, the range of values depend on the data dimensions. This function checks the possible range of the data and adjust them if needed (with a warning).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source, offset)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set by you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en-US" dirty="0"/>
              <a:t>a data frame for the data to be used in the fit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offset:  </a:t>
            </a:r>
            <a:r>
              <a:rPr lang="en-US" dirty="0"/>
              <a:t>number subtracted off of the number of rows available in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D2829-B0A5-4343-8E85-6BAEB63D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80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4 - Tune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Let's run the default tuned KNN model for `neighbors`, `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`, and `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knn1_mod &lt;- knn1_mod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 =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translate(knn1_mod)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K-Nearest Neighbor Model Specification (classification)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 Arguments: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= tune()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Computational engine: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 fit template: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train.kknn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data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min_rows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data, 5), kernel = </a:t>
            </a:r>
            <a:r>
              <a:rPr lang="en-US" sz="22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distance = </a:t>
            </a:r>
            <a:r>
              <a:rPr lang="en-US" sz="22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41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6482-3BF9-4D60-B808-9FD94A6A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 (quickly)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38B6-8750-4428-8380-CFFE7027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{parallel}</a:t>
            </a:r>
          </a:p>
          <a:p>
            <a:pPr lvl="1"/>
            <a:r>
              <a:rPr lang="en-US" dirty="0"/>
              <a:t>used for parallel processing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will tell you how many cores you have access to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makeCluster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creates a set of copies of R running in parallel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doParallel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dirty="0"/>
              <a:t>provides a parallel backend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{parallel}</a:t>
            </a:r>
            <a:r>
              <a:rPr lang="en-US" dirty="0"/>
              <a:t> package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registerDoParallel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 used to register the parallel backend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{foreach}</a:t>
            </a:r>
            <a:r>
              <a:rPr lang="en-US" dirty="0"/>
              <a:t> package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{foreach}</a:t>
            </a:r>
            <a:r>
              <a:rPr lang="en-US" dirty="0"/>
              <a:t> supports parallel execution; it can execute repeated operations on multiple processors/cores on your computer, or on multiple nodes of a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1D39-EBB6-4CD7-9482-0D2E69D1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32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tic()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 &lt;- 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makeCluster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doParallel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registerDoParallel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knn1_res &lt;-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knn1_mod,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knn1_rec,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stopCluster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toc()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7724-EDA1-495F-A018-7588424C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/>
              <a:t>K</a:t>
            </a:r>
            <a:r>
              <a:rPr lang="en-US" dirty="0"/>
              <a:t>NN)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1950F-D7F3-43F7-87C2-28F944E1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predict the outcome of a new data point:</a:t>
            </a:r>
          </a:p>
          <a:p>
            <a:pPr lvl="1"/>
            <a:r>
              <a:rPr lang="en-US" dirty="0"/>
              <a:t>Finds the </a:t>
            </a:r>
            <a:r>
              <a:rPr lang="en-US" i="1" dirty="0"/>
              <a:t>K</a:t>
            </a:r>
            <a:r>
              <a:rPr lang="en-US" dirty="0"/>
              <a:t> most similar (nearest) data points in the predictor space</a:t>
            </a:r>
          </a:p>
          <a:p>
            <a:pPr lvl="1"/>
            <a:r>
              <a:rPr lang="en-US" dirty="0"/>
              <a:t>Take the average (regression) or mode (classification) outcome of those </a:t>
            </a:r>
            <a:r>
              <a:rPr lang="en-US" i="1" dirty="0"/>
              <a:t>K </a:t>
            </a:r>
            <a:r>
              <a:rPr lang="en-US" dirty="0"/>
              <a:t>cases </a:t>
            </a:r>
          </a:p>
          <a:p>
            <a:r>
              <a:rPr lang="en-US" dirty="0"/>
              <a:t>A prediction is made using the training set outcomes for the neighbors (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r>
              <a:rPr lang="en-US" i="1" dirty="0"/>
              <a:t>K</a:t>
            </a:r>
            <a:r>
              <a:rPr lang="en-US" dirty="0"/>
              <a:t>NN stores the training set data and, when predicting new samples, locates the </a:t>
            </a:r>
            <a:r>
              <a:rPr lang="en-US" i="1" dirty="0"/>
              <a:t>K</a:t>
            </a:r>
            <a:r>
              <a:rPr lang="en-US" dirty="0"/>
              <a:t> training set points that are in the closest proximity to the new sample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5DB5B-1169-4892-8BD0-B874B74A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58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parallel::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tic()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 &lt;- 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makeCluster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doParallel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registerDoParallel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knn1_res &lt;-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knn1_mod,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knn1_rec,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stopCluster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toc()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29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tic()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 &lt;- parallel::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makeCluster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doParallel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registerDoParallel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knn1_res &lt;-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knn1_mod,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knn1_rec,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parallel::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stopCluster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toc()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02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 &lt;- 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makeCluster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doParallel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registerDoParallel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knn1_res &lt;-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knn1_mod,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knn1_rec,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stopCluster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toc()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without clustering: 363.86 sec elapsed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clustering: 63.78 sec elapsed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detectCores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tic()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 &lt;- 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makeCluster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doParallel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registerDoParallel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knn1_res &lt;- tune::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knn1_mod,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preprocessor = knn1_rec,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stopCluster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toc()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63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A481-2BEB-4CE4-8F0C-C290B953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69" y="372234"/>
            <a:ext cx="11272205" cy="6425076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knn1_res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select(.predictions)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unnest</a:t>
            </a: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28,420 x 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pred_below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pred_proficient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.row neighbors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pred_class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classification .config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  &lt;int&gt;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1       0.634            0.366     4        10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proficient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2       0.259            0.741     5        10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proficient  below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3       0.677            0.323     7        10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4       0.726            0.274    47        10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5       0.740            0.260    91        10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6       0.663            0.337   105        10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7       0.527            0.473   122        10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8       0.739            0.261   132        10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9       0.280            0.720   136        10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proficient  below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10       0.519            0.481   138        10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... with 28,410 more rows</a:t>
            </a:r>
            <a:endParaRPr lang="en-US" sz="3300" dirty="0">
              <a:highlight>
                <a:srgbClr val="C0C0C0"/>
              </a:highlight>
            </a:endParaRPr>
          </a:p>
          <a:p>
            <a:endParaRPr lang="en-US" sz="3300" dirty="0"/>
          </a:p>
          <a:p>
            <a:r>
              <a:rPr lang="en-US" sz="5100" dirty="0"/>
              <a:t>The first two columns represent class probabilities for our two outcome classes</a:t>
            </a:r>
          </a:p>
          <a:p>
            <a:r>
              <a:rPr lang="en-US" sz="5100" dirty="0"/>
              <a:t>The 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pred_class</a:t>
            </a:r>
            <a:r>
              <a:rPr lang="en-US" sz="5100" dirty="0"/>
              <a:t> column represents the class predicted by the model (class with highest probability)</a:t>
            </a:r>
          </a:p>
          <a:p>
            <a:pPr lvl="1"/>
            <a:r>
              <a:rPr lang="en-US" sz="5100" dirty="0"/>
              <a:t>Thus, most classification models can generate "hard" and "soft" predictions for models</a:t>
            </a:r>
          </a:p>
          <a:p>
            <a:pPr lvl="1"/>
            <a:r>
              <a:rPr lang="en-US" sz="5100" dirty="0"/>
              <a:t>The class predictions are usually created by thresholding some numeric output of the model (e.g. a class probability) or by choosing the largest value</a:t>
            </a:r>
          </a:p>
          <a:p>
            <a:r>
              <a:rPr lang="en-US" sz="5100" dirty="0"/>
              <a:t>The 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r>
              <a:rPr lang="en-US" sz="5100" dirty="0"/>
              <a:t> column is the observed outcome class (truth)</a:t>
            </a:r>
            <a:endParaRPr lang="en-US" sz="5100" dirty="0">
              <a:highlight>
                <a:srgbClr val="C0C0C0"/>
              </a:highlight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ABC63-7C5F-4187-B281-8EFAC501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40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A481-2BEB-4CE4-8F0C-C290B953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2234"/>
            <a:ext cx="12191999" cy="642507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knn1_res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collect_predictions</a:t>
            </a: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28,420 x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id     .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pred_below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pred_proficient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.row neighbors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pred_class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classification .config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&lt;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  &lt;int&gt; &lt;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&lt;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Fold01       0.634            0.366     4        10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proficient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Fold01       0.259            0.741     5        10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proficient  below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Fold01       0.677            0.323     7        10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Fold01       0.726            0.274    47        10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Fold01       0.740            0.260    91        10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Fold01       0.663            0.337   105        10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Fold01       0.527            0.473   122        10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Fold01       0.739            0.261   132        10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Fold01       0.280            0.720   136        10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proficient  below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Fold01       0.519            0.481   138        10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0.805 below       </a:t>
            </a:r>
            <a:r>
              <a:rPr lang="en-US" sz="2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Model01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... with 28,410 more rows</a:t>
            </a:r>
            <a:endParaRPr lang="en-US" sz="2500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ABC63-7C5F-4187-B281-8EFAC501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89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knn1_res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(summarize = FALSE)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200 x 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id     neighbors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 .estimator .estimate .config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&lt;int&gt;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Fold01        10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0.805 </a:t>
            </a: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    </a:t>
            </a: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0.572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Model01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Fold01        10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0.805 </a:t>
            </a:r>
            <a:r>
              <a:rPr lang="en-US" sz="1800" dirty="0" err="1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binary         </a:t>
            </a: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0.593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Model01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Fold01         2 cos               1.84  accuracy binary         0.565 Model02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Fold01         2 cos               1.84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binary         0.534 Model02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Fold01        12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0.222 accuracy binary         0.565 Model03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Fold01        12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0.222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binary         0.568 Model03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Fold01        14 gaussian          0.316 accuracy binary         0.568 Model04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Fold01        14 gaussian          0.316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binary         0.581 Model04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Fold01         5 inv               0.986 accuracy binary         0.572 Model05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Fold01         5 inv               0.986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binary         0.559 Model05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54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knn1_res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(summarize = FALSE)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distinct(neighbors, </a:t>
            </a:r>
            <a:r>
              <a:rPr lang="en-US" sz="2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10 x 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&lt;int&gt; 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1        10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0.805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   2 cos               1.84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3        12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0.222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  14 gaussian          0.316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5         5 inv               0.986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6         7 optimal           1.38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7        13 rank              1.23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8         3 rectangular       1.59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9         6 triangular        1.74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10         8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0.569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600" dirty="0">
                <a:cs typeface="Courier New" panose="02070309020205020404" pitchFamily="49" charset="0"/>
              </a:rPr>
              <a:t>There are 10 unique values because in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600" dirty="0">
                <a:cs typeface="Courier New" panose="02070309020205020404" pitchFamily="49" charset="0"/>
              </a:rPr>
              <a:t>, the default argument is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grid = 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8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9A2D3-28F2-4E0C-AC81-98CC8ACB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estimates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825625"/>
            <a:ext cx="1168908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knn1_res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9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.estimator  mean     n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&lt;int&gt;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    13 rank              1.23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0.585    10 0.0154  Model07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 14 gaussian          0.316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0.580    10 0.0147  Model04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  7 optimal           1.38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0.580    10 0.0111  Model06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4        10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0.805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0.579    10 0.0124  Model01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  5 inv               0.986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0.578    10 0.0118  Model05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  6 triangular        1.74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0.574    10 0.0119  Model09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7        12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0.222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0.574    10 0.0157  Model03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8         8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0.569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0.570    10 0.00956 Model10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  3 rectangular       1.59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0.565    10 0.0118  Model08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  2 cos               1.84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0.559    10 0.0132  Model02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686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9A7E14-07A2-46D7-8DD1-FC82AB4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600" dirty="0"/>
              <a:t>Performance estimates "by hand”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6768"/>
            <a:ext cx="10515600" cy="57747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knn1_res$.metrics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(.id = "fold")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filter(`.metric` ==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summarize(mean = mean(`.estimate`),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(`.estimate`)/sqrt(n()))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arrange(desc(mean))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Groups:   neighbors,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mean      se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&lt;int&gt;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    13 rank              1.23  0.585 0.0154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 14 gaussian          0.316 0.580 0.0147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  7 optimal           1.38  0.580 0.0111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4        10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0.805 0.579 0.0124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  5 inv               0.986 0.578 0.0118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  6 triangular        1.74  0.574 0.0119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7        12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0.222 0.574 0.0157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8         8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0.569 0.570 0.00956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  3 rectangular       1.59  0.565 0.0118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  2 cos               1.84  0.559 0.0132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1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DFF92-E2A0-426D-8547-DD635886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0A04C-AD75-40D4-B6B5-66CCA9E1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96" y="0"/>
            <a:ext cx="6318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17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B874-359B-4D8E-8F7B-48491C20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DBDA-DB92-4074-B8CD-E6720CDE5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81" y="1825625"/>
            <a:ext cx="11677123" cy="489585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knn1_res %&gt;%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“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9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.estimator  mean     n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&lt;int&gt;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13 rank              1.23 </a:t>
            </a:r>
            <a:r>
              <a:rPr lang="en-US" sz="1800" dirty="0" err="1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0.585    10  0.0154 Model07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knn1_res %&gt;%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“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4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&lt;int&gt;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13 rank              1.23 Model07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98080-08D8-48BA-B343-43440327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knn1_res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A64D5-DA3E-491A-AD70-E6994FCB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2743200"/>
            <a:ext cx="75530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00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knn1_res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B3949-9FB4-47ED-8B3A-2BCD2D64D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2743200"/>
            <a:ext cx="75530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7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668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945380" y="2179320"/>
            <a:ext cx="7299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</a:t>
            </a:r>
            <a:r>
              <a:rPr lang="en-US" sz="2200" dirty="0" err="1"/>
              <a:t>tibble</a:t>
            </a:r>
            <a:r>
              <a:rPr lang="en-US" sz="2200" dirty="0"/>
              <a:t> or results from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/>
              <a:t>or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tune_bayes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51078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"performance")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861560" y="2332345"/>
            <a:ext cx="73304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dirty="0"/>
              <a:t>"marginals" = for a plot of each predictor versus performance "parameters“ = each parameter versus search iteration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tune_bayes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dirty="0"/>
              <a:t>"performance" = performance versus iteration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2075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892040" y="3863340"/>
            <a:ext cx="7299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which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en-US" sz="2200" dirty="0"/>
              <a:t> to plot </a:t>
            </a:r>
          </a:p>
          <a:p>
            <a:r>
              <a:rPr lang="en-US" sz="2200" dirty="0"/>
              <a:t>(default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200" dirty="0"/>
              <a:t> is all metrics shown via facets)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821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815840" y="4305300"/>
            <a:ext cx="7299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perfomance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US" sz="2200" dirty="0"/>
              <a:t>A number for the width of the confidence interval bars (where zero prevents them from being shown)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789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knn1_res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A64D5-DA3E-491A-AD70-E6994FCB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2743200"/>
            <a:ext cx="75530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14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knn1_res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 = “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3BACF7-7614-4F80-90BE-702A0D55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20" y="3096153"/>
            <a:ext cx="7062787" cy="344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6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8E9B-5F4F-4BBF-8471-D3FDE82C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/>
              <a:t>K</a:t>
            </a:r>
            <a:r>
              <a:rPr lang="en-US" dirty="0"/>
              <a:t>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F638-697C-4638-90E9-8261B8DC4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955"/>
          </a:xfrm>
        </p:spPr>
        <p:txBody>
          <a:bodyPr>
            <a:normAutofit/>
          </a:bodyPr>
          <a:lstStyle/>
          <a:p>
            <a:r>
              <a:rPr lang="en-US" i="1" dirty="0"/>
              <a:t>K</a:t>
            </a:r>
            <a:r>
              <a:rPr lang="en-US" dirty="0"/>
              <a:t>NN is a</a:t>
            </a:r>
            <a:r>
              <a:rPr lang="en-US" i="1" dirty="0"/>
              <a:t> </a:t>
            </a:r>
            <a:r>
              <a:rPr lang="en-US" dirty="0"/>
              <a:t>nonparametric method </a:t>
            </a:r>
          </a:p>
          <a:p>
            <a:pPr lvl="1"/>
            <a:r>
              <a:rPr lang="en-US" dirty="0"/>
              <a:t>Unlike parametric models, nonparametric models:</a:t>
            </a:r>
          </a:p>
          <a:p>
            <a:pPr lvl="2"/>
            <a:r>
              <a:rPr lang="en-US" dirty="0"/>
              <a:t>cannot be described by a fixed number of parameters that are being adjusted to the training set</a:t>
            </a:r>
          </a:p>
          <a:p>
            <a:pPr lvl="2"/>
            <a:r>
              <a:rPr lang="en-US" dirty="0"/>
              <a:t>the model structure is set </a:t>
            </a:r>
            <a:r>
              <a:rPr lang="en-US" i="1" dirty="0"/>
              <a:t>a priori </a:t>
            </a:r>
            <a:r>
              <a:rPr lang="en-US" dirty="0"/>
              <a:t>(and not defined by the training data)</a:t>
            </a:r>
          </a:p>
          <a:p>
            <a:pPr lvl="2"/>
            <a:r>
              <a:rPr lang="en-US" dirty="0"/>
              <a:t>do not assume that the data follow certain probability distributions (except Bayesian nonparametric methods)</a:t>
            </a:r>
          </a:p>
          <a:p>
            <a:pPr lvl="2"/>
            <a:r>
              <a:rPr lang="en-US" dirty="0"/>
              <a:t>make fewer assumptions about the data (than parametric methods)</a:t>
            </a:r>
          </a:p>
          <a:p>
            <a:r>
              <a:rPr lang="en-US" i="1" dirty="0"/>
              <a:t>K</a:t>
            </a:r>
            <a:r>
              <a:rPr lang="en-US" dirty="0"/>
              <a:t>NN uses lazy learning (or instance-based learning) </a:t>
            </a:r>
          </a:p>
          <a:p>
            <a:pPr lvl="1"/>
            <a:r>
              <a:rPr lang="en-US" dirty="0"/>
              <a:t>There is no training or model fitting stage</a:t>
            </a:r>
          </a:p>
          <a:p>
            <a:pPr lvl="2"/>
            <a:r>
              <a:rPr lang="en-US" dirty="0"/>
              <a:t>A </a:t>
            </a:r>
            <a:r>
              <a:rPr lang="en-US" i="1" dirty="0"/>
              <a:t>K</a:t>
            </a:r>
            <a:r>
              <a:rPr lang="en-US" dirty="0"/>
              <a:t>NN model literally stores the training data and uses it only at prediction time</a:t>
            </a:r>
          </a:p>
          <a:p>
            <a:pPr lvl="2"/>
            <a:r>
              <a:rPr lang="en-US" dirty="0"/>
              <a:t>Thus, each training instance represents a parameter in </a:t>
            </a:r>
            <a:r>
              <a:rPr lang="en-US" i="1" dirty="0"/>
              <a:t>K</a:t>
            </a:r>
            <a:r>
              <a:rPr lang="en-US" dirty="0"/>
              <a:t>NN model </a:t>
            </a:r>
          </a:p>
          <a:p>
            <a:pPr lvl="2"/>
            <a:r>
              <a:rPr lang="en-US" dirty="0"/>
              <a:t>Computationally inefficient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B792C-65E4-42A8-865B-B4C20E30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65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More grids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non-regular grids</a:t>
            </a:r>
          </a:p>
        </p:txBody>
      </p:sp>
    </p:spTree>
    <p:extLst>
      <p:ext uri="{BB962C8B-B14F-4D97-AF65-F5344CB8AC3E}">
        <p14:creationId xmlns:p14="http://schemas.microsoft.com/office/powerpoint/2010/main" val="449922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8122-EEC9-4C82-B168-174EAD21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vs. Non-regular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66E99-2311-402C-8418-026799338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Regular grid</a:t>
            </a:r>
          </a:p>
          <a:p>
            <a:pPr lvl="1"/>
            <a:r>
              <a:rPr lang="en-US" dirty="0"/>
              <a:t>a known, pre-defined set of tuning parameter values</a:t>
            </a:r>
          </a:p>
          <a:p>
            <a:pPr lvl="1"/>
            <a:r>
              <a:rPr lang="en-US" dirty="0"/>
              <a:t>the number of values don't have to be the same per parameter</a:t>
            </a:r>
          </a:p>
          <a:p>
            <a:pPr lvl="1"/>
            <a:r>
              <a:rPr lang="en-US" dirty="0"/>
              <a:t>Quantitative and qualitative parameters can be combined</a:t>
            </a:r>
          </a:p>
          <a:p>
            <a:pPr lvl="1"/>
            <a:r>
              <a:rPr lang="en-US" dirty="0"/>
              <a:t>As the number of parameters increases, so does the burden of dimensionality</a:t>
            </a:r>
          </a:p>
          <a:p>
            <a:pPr lvl="1"/>
            <a:r>
              <a:rPr lang="en-US" dirty="0"/>
              <a:t>Thought to be inefficient but not in all cases</a:t>
            </a:r>
          </a:p>
          <a:p>
            <a:r>
              <a:rPr lang="en-US" dirty="0"/>
              <a:t>Non-regular grids (or random grids)</a:t>
            </a:r>
          </a:p>
          <a:p>
            <a:pPr lvl="1"/>
            <a:r>
              <a:rPr lang="en-US" dirty="0"/>
              <a:t>define a range of possible values for each parameter and randomly sample the multidimensional space enough times to cover a reasonable amount</a:t>
            </a:r>
          </a:p>
          <a:p>
            <a:pPr lvl="1"/>
            <a:r>
              <a:rPr lang="en-US" dirty="0"/>
              <a:t>beneficial when there are a large number of tuning parameters and there is no </a:t>
            </a:r>
            <a:r>
              <a:rPr lang="en-US" i="1" dirty="0"/>
              <a:t>a priori</a:t>
            </a:r>
            <a:r>
              <a:rPr lang="en-US" dirty="0"/>
              <a:t> notion of which values should be used</a:t>
            </a:r>
          </a:p>
          <a:p>
            <a:pPr lvl="1"/>
            <a:r>
              <a:rPr lang="en-US" dirty="0"/>
              <a:t>A large grid may be inefficient to search, especially if the profile has a fairly stable pattern with little change over some range of the parameter</a:t>
            </a:r>
          </a:p>
          <a:p>
            <a:pPr lvl="1"/>
            <a:r>
              <a:rPr lang="en-US" dirty="0"/>
              <a:t>Good for neural networks and gradient boosting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6F23F-EAF5-4F26-B6CE-D5C0E31E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00455-A202-46FA-869D-ACAAD54A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D3D60-2C12-430A-8B52-9CBB24C6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36" y="757003"/>
            <a:ext cx="5440405" cy="503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548607-6F3D-49A5-AC29-392C3DC1B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892" y="757003"/>
            <a:ext cx="543697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997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Regular grids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70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4EBA-D095-417E-AFA3-8AEF29CC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a regular 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C4688-653B-45DC-80AE-D0FBF404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6BB2A9-9AE0-47D5-8BA9-6B81C7DF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66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parameters(neighbors(),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levels = c(15, 5))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50 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60390-A079-4BF0-BB5B-415804CAD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684" y="2790514"/>
            <a:ext cx="6400800" cy="38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2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626D-4A86-4ABE-918E-E1E0E1A0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E355-489C-4318-A193-1B364471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 x 6] (S3: parameters/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tbl_df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name   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[1:2] "neighbors" "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id     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[1:2] "neighbors" "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source 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[1:2] "list" "list"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component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[1:2] "unknown" "unknown"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component_id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[1:2] "unknown" "unknown"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object      :List of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..$ :List of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 ..$ type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"integer"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 ..$ range    :List of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 .. ..$ lower: int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 .. ..</a:t>
            </a:r>
            <a:r>
              <a:rPr lang="en-US" sz="24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upper: int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2ED90-9BAC-4F82-9DF5-34EBD6E7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BF169-00F8-44A9-8ED9-640C62C26C23}"/>
              </a:ext>
            </a:extLst>
          </p:cNvPr>
          <p:cNvSpPr txBox="1"/>
          <p:nvPr/>
        </p:nvSpPr>
        <p:spPr>
          <a:xfrm>
            <a:off x="769620" y="5882640"/>
            <a:ext cx="66675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Two ways to address this</a:t>
            </a:r>
          </a:p>
        </p:txBody>
      </p:sp>
    </p:spTree>
    <p:extLst>
      <p:ext uri="{BB962C8B-B14F-4D97-AF65-F5344CB8AC3E}">
        <p14:creationId xmlns:p14="http://schemas.microsoft.com/office/powerpoint/2010/main" val="390105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D80E-A2DA-43E1-A9D6-8303A962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(1) use the arguments within the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DBE0-D4D6-45C1-8FD5-AC7EC57A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335881"/>
            <a:ext cx="11993880" cy="48410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?neighbors()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neighbors(range = c(1L, 10L), trans = NULL)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(values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values_weight_func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values_weight_func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"rectangular"  "triangular"   "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    "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 "cos"  "inv"  "gaussian"  "rank"  "optimal"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parameters(</a:t>
            </a: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 = c(1, 15)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		  </a:t>
            </a:r>
            <a:r>
              <a:rPr lang="en-US" sz="2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=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values_weight_func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[1:5]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levels = c(15, 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F3EFE-8CA4-4F70-A271-978FB89D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9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D80E-A2DA-43E1-A9D6-8303A962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(1) use the arguments within the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DBE0-D4D6-45C1-8FD5-AC7EC57A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335881"/>
            <a:ext cx="11993880" cy="48410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F3EFE-8CA4-4F70-A271-978FB89D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45B72-EBE6-41AA-A838-DA3F57057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93" y="2566455"/>
            <a:ext cx="6976343" cy="427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470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1E6E-0577-4165-8199-ECB207D3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Let’s make 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9000-48AF-44C3-9322-3BA297F9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Complete flexibility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knn_reg_grid_man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neighbors = c(1:15),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values_weight_func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[1:5])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7A7E5-C13D-421E-8EE0-5746BB24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088DC-5DAC-4CFC-AF4D-42BD3F4B4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474" y="3438813"/>
            <a:ext cx="6400800" cy="34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0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Non-regular grids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79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36A8-C336-4050-8B3A-9EDFB063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/>
              <a:t>K</a:t>
            </a:r>
            <a:r>
              <a:rPr lang="en-US" dirty="0"/>
              <a:t>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DD53-50AD-4FF9-B077-597F1C36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Feasible when the data contains more predictors than observations</a:t>
            </a:r>
          </a:p>
          <a:p>
            <a:r>
              <a:rPr lang="en-US" dirty="0"/>
              <a:t>Requires the predictors to be in common units because the distance between predictors are used directly</a:t>
            </a:r>
          </a:p>
          <a:p>
            <a:pPr marL="457200" lvl="1" indent="0">
              <a:buNone/>
            </a:pPr>
            <a:r>
              <a:rPr lang="en-US" dirty="0"/>
              <a:t>(like ridge, lasso models, elastic net, and support vector machines)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E16F-0B64-436D-A272-054EAADB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216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A7A8-455B-452D-BBA8-EC8879E9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Non-regular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0ABE-6F8D-4D0B-AF35-8F37121F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methods to make non-regular grids </a:t>
            </a:r>
          </a:p>
          <a:p>
            <a:pPr lvl="1"/>
            <a:r>
              <a:rPr lang="en-US" b="1" dirty="0"/>
              <a:t>Random grids</a:t>
            </a:r>
            <a:r>
              <a:rPr lang="en-US" dirty="0"/>
              <a:t> uniformly sample the parameter space (that might already be on a different scale)</a:t>
            </a:r>
          </a:p>
          <a:p>
            <a:pPr lvl="1"/>
            <a:r>
              <a:rPr lang="en-US" b="1" dirty="0"/>
              <a:t>Space-filling designs (SFD) </a:t>
            </a:r>
            <a:r>
              <a:rPr lang="en-US" dirty="0"/>
              <a:t>are based on statistical experimental design principles and try to keep candidate values away from one another while encompassing the entire parameter space</a:t>
            </a:r>
          </a:p>
          <a:p>
            <a:r>
              <a:rPr lang="en-US" dirty="0"/>
              <a:t>There's no real downside to using SFD, so we will focus mostly on these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4CDC7-77DF-4B98-B7E9-D7FA30BB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83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4A6E-94C5-4998-8B96-4D37A4E4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496D-ED28-4529-93EE-46CA1E90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824" y="1825625"/>
            <a:ext cx="665797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: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/>
              <a:t> object, list,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/>
              <a:t> : One or more param objects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penalty()</a:t>
            </a:r>
            <a:r>
              <a:rPr lang="en-US" dirty="0"/>
              <a:t>). Cannot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unknown()</a:t>
            </a:r>
            <a:r>
              <a:rPr lang="en-US" dirty="0"/>
              <a:t> values in the parameter ranges or values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: A single integer for the total number of parameter value combinations returned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en-US" dirty="0"/>
              <a:t>: A logical: should the parameters be in the original units or in the transformed space (if any)?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variogram_range</a:t>
            </a:r>
            <a:r>
              <a:rPr lang="en-US" dirty="0"/>
              <a:t> : A numeric value greater than zero. Larger values reduce the likelihood of empty regions in the parameter space.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/>
              <a:t> : An integer for the maximum number of iterations used to find a good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547CE-971F-4467-BB2E-BE49358F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D839-168F-4A22-8E8A-4DDB843D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402" y="-3175"/>
            <a:ext cx="1934598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6A25C-4A4C-40A2-AB1E-92F08F1D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46958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3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4A6E-94C5-4998-8B96-4D37A4E4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496D-ED28-4529-93EE-46CA1E90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824" y="1825625"/>
            <a:ext cx="665797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B0F0"/>
                </a:solidFill>
              </a:rPr>
              <a:t> : A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>
                <a:solidFill>
                  <a:srgbClr val="00B0F0"/>
                </a:solidFill>
              </a:rPr>
              <a:t> object, list, or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/>
              <a:t> : One or more param objects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penalty()</a:t>
            </a:r>
            <a:r>
              <a:rPr lang="en-US" dirty="0"/>
              <a:t>). Cannot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unknown()</a:t>
            </a:r>
            <a:r>
              <a:rPr lang="en-US" dirty="0"/>
              <a:t> values in the parameter ranges or values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solidFill>
                  <a:srgbClr val="00B0F0"/>
                </a:solidFill>
              </a:rPr>
              <a:t>: A single integer for the total number of parameter value combinations returned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en-US" dirty="0"/>
              <a:t>: A logical: should the parameters be in the original units or in the transformed space (if any)?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variogram_range</a:t>
            </a:r>
            <a:r>
              <a:rPr lang="en-US" dirty="0"/>
              <a:t> : A numeric value greater than zero. Larger values reduce the likelihood of empty regions in the parameter space.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/>
              <a:t> : An integer for the maximum number of iterations used to find a good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547CE-971F-4467-BB2E-BE49358F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D839-168F-4A22-8E8A-4DDB843D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402" y="-3175"/>
            <a:ext cx="1934598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6A25C-4A4C-40A2-AB1E-92F08F1D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46958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152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knn_params</a:t>
            </a:r>
            <a:r>
              <a:rPr lang="en-US" dirty="0"/>
              <a:t> &lt;- parameters(neighbors(), </a:t>
            </a:r>
            <a:r>
              <a:rPr lang="en-US" dirty="0" err="1"/>
              <a:t>weight_func</a:t>
            </a:r>
            <a:r>
              <a:rPr lang="en-US" dirty="0"/>
              <a:t>(), </a:t>
            </a:r>
            <a:r>
              <a:rPr lang="en-US" dirty="0" err="1"/>
              <a:t>dist_power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 err="1"/>
              <a:t>knn_grid_reg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grid_regular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levels = c(10, 9, 5))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knn_grid_reg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563B2D-2579-4A65-B520-217BAA9D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1085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knn_params</a:t>
            </a:r>
            <a:r>
              <a:rPr lang="en-US" dirty="0"/>
              <a:t> &lt;- parameters(neighbors(), </a:t>
            </a:r>
            <a:r>
              <a:rPr lang="en-US" dirty="0" err="1"/>
              <a:t>weight_func</a:t>
            </a:r>
            <a:r>
              <a:rPr lang="en-US" dirty="0"/>
              <a:t>(), </a:t>
            </a:r>
            <a:r>
              <a:rPr lang="en-US" dirty="0" err="1"/>
              <a:t>dist_power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 err="1"/>
              <a:t>knn_sfd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grid_max_entropy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size = 50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knn_sfd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55AD3-6F20-4B33-86E1-04B66338D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08402" cy="40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grid_random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9013" cy="4351338"/>
          </a:xfrm>
        </p:spPr>
        <p:txBody>
          <a:bodyPr/>
          <a:lstStyle/>
          <a:p>
            <a:r>
              <a:rPr lang="en-US" sz="1800" dirty="0"/>
              <a:t>Uniformly samples the parameter space without taking into account the previously generated sample points</a:t>
            </a:r>
          </a:p>
          <a:p>
            <a:pPr marL="0" indent="0">
              <a:buNone/>
            </a:pPr>
            <a:r>
              <a:rPr lang="en-US" dirty="0" err="1"/>
              <a:t>knn_grid_ran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grid_random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size = 50)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knn_grid_ran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C7418-8C3F-49CA-A228-6A797580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1085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9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grid_latin_hypercube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Hyperspace generalization of a Latin square (one sample in each row and each column)</a:t>
            </a:r>
          </a:p>
          <a:p>
            <a:pPr marL="0" indent="0">
              <a:buNone/>
            </a:pPr>
            <a:r>
              <a:rPr lang="en-US" dirty="0" err="1"/>
              <a:t>knn_grid_lhs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grid_latin_hypercube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size = 50)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knn_grid_lhs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DA36D-5BC1-4A63-B1F0-8BEE4887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1085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9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D812-1DB7-463E-B17B-9167C045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searches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3F1E-D3FC-4536-94EC-D56AE185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grid searches</a:t>
            </a:r>
          </a:p>
          <a:p>
            <a:pPr lvl="1"/>
            <a:r>
              <a:rPr lang="en-US" dirty="0"/>
              <a:t>candidate values need to be pre-defined and don't learn from previous results</a:t>
            </a:r>
          </a:p>
          <a:p>
            <a:pPr lvl="1"/>
            <a:r>
              <a:rPr lang="en-US" dirty="0"/>
              <a:t>don't know the best values until all the computations are finished</a:t>
            </a:r>
          </a:p>
          <a:p>
            <a:pPr lvl="1"/>
            <a:r>
              <a:rPr lang="en-US" dirty="0"/>
              <a:t>difficult to efficiently cover the parameter space with a lot of parameters</a:t>
            </a:r>
          </a:p>
          <a:p>
            <a:pPr lvl="1"/>
            <a:r>
              <a:rPr lang="en-US" dirty="0"/>
              <a:t>easily optimized via parallel processing</a:t>
            </a:r>
          </a:p>
          <a:p>
            <a:r>
              <a:rPr lang="en-US" dirty="0"/>
              <a:t>iterative searches</a:t>
            </a:r>
          </a:p>
          <a:p>
            <a:pPr lvl="1"/>
            <a:r>
              <a:rPr lang="en-US" dirty="0"/>
              <a:t>builds a probability model to predict better parameters to test based on previous results</a:t>
            </a:r>
          </a:p>
          <a:p>
            <a:pPr lvl="1"/>
            <a:r>
              <a:rPr lang="en-US" dirty="0"/>
              <a:t>more flexible in how the parameter space is searched</a:t>
            </a:r>
          </a:p>
          <a:p>
            <a:pPr lvl="1"/>
            <a:r>
              <a:rPr lang="en-US" dirty="0"/>
              <a:t>less opportunities for efficiency optimizations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E7127-04D5-41BC-A043-155B3057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358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0265-7720-4F8B-9A6D-3E45AB3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iterative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04F8F-925D-45E1-8A0B-99A3EC03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5200"/>
          </a:xfrm>
        </p:spPr>
        <p:txBody>
          <a:bodyPr>
            <a:normAutofit/>
          </a:bodyPr>
          <a:lstStyle/>
          <a:p>
            <a:r>
              <a:rPr lang="en-US" dirty="0"/>
              <a:t>nonlinear search methods (computationally expensive)</a:t>
            </a:r>
          </a:p>
          <a:p>
            <a:pPr lvl="1"/>
            <a:r>
              <a:rPr lang="en-US" dirty="0" err="1"/>
              <a:t>Nelder</a:t>
            </a:r>
            <a:r>
              <a:rPr lang="en-US" dirty="0"/>
              <a:t>-Mead simplex search procedure</a:t>
            </a:r>
          </a:p>
          <a:p>
            <a:pPr lvl="1"/>
            <a:r>
              <a:rPr lang="en-US" dirty="0"/>
              <a:t>simulated annealing</a:t>
            </a:r>
          </a:p>
          <a:p>
            <a:pPr lvl="1"/>
            <a:r>
              <a:rPr lang="en-US" dirty="0"/>
              <a:t>genetic algorithms</a:t>
            </a:r>
          </a:p>
          <a:p>
            <a:r>
              <a:rPr lang="en-US" dirty="0"/>
              <a:t>Bayesian optimization</a:t>
            </a:r>
          </a:p>
          <a:p>
            <a:pPr lvl="1"/>
            <a:r>
              <a:rPr lang="en-US" dirty="0"/>
              <a:t>an initial pool of samples are evaluated using grid or random search</a:t>
            </a:r>
          </a:p>
          <a:p>
            <a:pPr lvl="1"/>
            <a:r>
              <a:rPr lang="en-US" dirty="0"/>
              <a:t>previous parameters used as predictors and performance measure used as the outcome</a:t>
            </a:r>
          </a:p>
          <a:p>
            <a:pPr lvl="1"/>
            <a:r>
              <a:rPr lang="en-US" dirty="0"/>
              <a:t>Bayesian optimization process searches the grid to find the "best" new parameters to evaluate using resampling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{tune}</a:t>
            </a:r>
            <a:r>
              <a:rPr lang="en-US" dirty="0"/>
              <a:t> function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tune_bayes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5B3BA-1962-4F3F-B245-346C3614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328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Let’s apply to a </a:t>
            </a:r>
            <a:r>
              <a:rPr lang="en-US" sz="5000" i="1" dirty="0">
                <a:solidFill>
                  <a:schemeClr val="bg1"/>
                </a:solidFill>
                <a:cs typeface="Courier New" panose="02070309020205020404" pitchFamily="49" charset="0"/>
              </a:rPr>
              <a:t>K</a:t>
            </a:r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NN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7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FEF90F-F255-459D-9994-1045E4FF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predictors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CEEC0-7CC6-4270-B0CE-514815AB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C7B922-4450-4788-92BC-BB37A90C4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2614"/>
            <a:ext cx="6126480" cy="4585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DA7973-3575-4629-9FDB-2BA0EA3A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0" y="2272614"/>
            <a:ext cx="6126480" cy="458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D201FC-B003-48F8-84F8-EFFBE3B87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53" y="202301"/>
            <a:ext cx="11879107" cy="639270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New recipe (adding predictors)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knn2_rec &lt;-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classification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sp_ed_fg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(classification &lt; 3, "below", "proficient"))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step_mutate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factor(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step_meanimpute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step_string2factor(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sp_ed_fg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step_unknown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sp_ed_fg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sp_ed_fg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New model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knn2_mod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("classification")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 = tune(),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tune())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4298-2C33-432E-B1E1-FB651885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31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9"/>
            <a:ext cx="10515600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Let’s make an SFD grid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parameters(neighbors(),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knn_sfd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size = 50)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Tune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knn2_res &lt;-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knn2_mod,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knn1_rec,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 =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knn_sfd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9"/>
            <a:ext cx="10515600" cy="62722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knn2_res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100 x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 .estimator  mean     n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&lt;int&gt;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     5       1.00 accuracy binary     0.623    10  0.0111 Model01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2         5       1.00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binary     0.643    10  0.0134 Model01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  2       1.02 accuracy binary     0.597    10  0.0121 Model02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4         2       1.02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binary     0.616    10  0.0126 Model02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  6       1.02 accuracy binary     0.622    10  0.0104 Model03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6         6       1.02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binary     0.646    10  0.0140 Model03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  9       1.03 accuracy binary     0.632    10  0.0115 Model04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8         9       1.03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binary     0.658    10  0.0151 Model04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  4       1.06 accuracy binary     0.597    10  0.0116 Model05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10         4       1.06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binary     0.634    10  0.0127 Model05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... with 90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667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64319"/>
            <a:ext cx="11139487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knn2_res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", n = 5)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5 x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.estimator  mean     n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&lt;int&gt;   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1        10       1.75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0.663    10  0.0154 Model39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2        10       1.07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0.662    10  0.0153 Model06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3         9       1.61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0.659    10  0.0158 Model32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4         9       1.26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0.659    10  0.0155 Model13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5         9       1.45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0.658    10  0.0157 Model22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0692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64319"/>
            <a:ext cx="11139487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knn2_res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+mj-lt"/>
                <a:cs typeface="Courier New" panose="02070309020205020404" pitchFamily="49" charset="0"/>
              </a:rPr>
              <a:t>You could argue that the fit is improving and we should add more neighbors and explore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97F53-7634-4D19-B89B-39A15F3B1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56" y="1143000"/>
            <a:ext cx="7749981" cy="43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191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CB0A-5566-40A9-B444-1E93D27F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909C-BC0D-4A82-A3D3-BCFD2A96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62" y="1825625"/>
            <a:ext cx="1140977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knn1_res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.estimator  mean     n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&lt;int&gt;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13 rank              1.23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</a:t>
            </a: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0.585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10  0.0154 Model07</a:t>
            </a:r>
            <a:endParaRPr lang="en-US" sz="1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knn2_res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.estimator  mean     n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.config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&lt;int&gt;   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1        10       1.75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binary     </a:t>
            </a:r>
            <a:r>
              <a:rPr lang="en-US" sz="20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0.663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10  0.0154 Model39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741A6-75BD-4DD4-8C47-FE3A6251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858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E0C4-4EA9-440A-A54B-ABB1A77F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Final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2AE1-9FAA-4953-81CA-B8A29B732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027"/>
            <a:ext cx="10515600" cy="52244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best tuning parameters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knn_best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knn2_res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Finalize your model using the best tuning parameters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knn_mod_final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knn2_mod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finalize_model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knn_best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Finalize your recipe using the best turning parameters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knn_rec_final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knn2_rec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finalize_recipe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knn_best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6D17C-5BFB-4E97-A2AE-DE98AFC7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637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E0C4-4EA9-440A-A54B-ABB1A77F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Final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2AE1-9FAA-4953-81CA-B8A29B732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056"/>
            <a:ext cx="10515600" cy="566141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your last fit on your initial data split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makeCluster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registerDoParallel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knn_final_res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last_fit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knn_mod_final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knn_rec_final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split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stopCluster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(cl)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#Collect metrics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knn_final_res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 x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 .estimator .estimate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accuracy binary         0.618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binary         0.651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6D17C-5BFB-4E97-A2AE-DE98AFC7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694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Classification objective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1359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A481-2BEB-4CE4-8F0C-C290B953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69" y="372234"/>
            <a:ext cx="11272205" cy="6425076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knn_final_res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collect_predictions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947 x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id               .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pred_below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pred_proficient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.row .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pred_class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classification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&lt;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&lt;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&lt;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train/test split      0.223             0.777     5 proficient  below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train/test split      0.575             0.425     6 below      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train/test split      1                 0         7 below      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train/test split      0.873             0.127     8 below       proficient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train/test split      0.244             0.756    18 proficient  below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train/test split      0.311             0.689    19 proficient 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proficient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train/test split      0.640             0.360    27 below      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train/test split      0.0774            0.923    28 proficient 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proficient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train/test split      1                 0        31 below      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train/test split      0.478             0.522    35 proficient  </a:t>
            </a:r>
            <a:r>
              <a:rPr lang="en-US" sz="4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proficient</a:t>
            </a: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... with 937 more rows</a:t>
            </a:r>
            <a:endParaRPr lang="en-US" sz="3600" dirty="0">
              <a:highlight>
                <a:srgbClr val="C0C0C0"/>
              </a:highlight>
            </a:endParaRPr>
          </a:p>
          <a:p>
            <a:endParaRPr lang="en-US" sz="4000" dirty="0"/>
          </a:p>
          <a:p>
            <a:r>
              <a:rPr lang="en-US" sz="6800" dirty="0"/>
              <a:t>Columns 2 and 3 represent class probabilities for our two outcome classes</a:t>
            </a:r>
          </a:p>
          <a:p>
            <a:r>
              <a:rPr lang="en-US" sz="6800" dirty="0"/>
              <a:t>The </a:t>
            </a:r>
            <a:r>
              <a:rPr lang="en-US" sz="6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6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pred_class</a:t>
            </a:r>
            <a:r>
              <a:rPr lang="en-US" sz="6800" dirty="0"/>
              <a:t> column represents the class predicted by the model (class with highest probability)</a:t>
            </a:r>
          </a:p>
          <a:p>
            <a:pPr lvl="1"/>
            <a:r>
              <a:rPr lang="en-US" sz="6800" dirty="0"/>
              <a:t>Thus, most classification models can generate "hard" and "soft" predictions for models</a:t>
            </a:r>
          </a:p>
          <a:p>
            <a:pPr lvl="1"/>
            <a:r>
              <a:rPr lang="en-US" sz="6800" dirty="0"/>
              <a:t>The class predictions are usually created by thresholding some numeric output of the model (e.g. a class probability) or by choosing the largest value</a:t>
            </a:r>
          </a:p>
          <a:p>
            <a:r>
              <a:rPr lang="en-US" sz="6800" dirty="0"/>
              <a:t>The </a:t>
            </a:r>
            <a:r>
              <a:rPr lang="en-US" sz="68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r>
              <a:rPr lang="en-US" sz="6800" dirty="0"/>
              <a:t> column is the observed class (truth)</a:t>
            </a:r>
            <a:endParaRPr lang="en-US" sz="6800" dirty="0">
              <a:highlight>
                <a:srgbClr val="C0C0C0"/>
              </a:highlight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ABC63-7C5F-4187-B281-8EFAC501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5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93EF-D501-445C-9CCD-DB22979D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E75D-801D-4B6F-8BD1-74A14D4AB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{parsnip}</a:t>
            </a:r>
            <a:r>
              <a:rPr lang="en-US" dirty="0"/>
              <a:t> model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/>
              <a:t> is the only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en-US" dirty="0"/>
              <a:t> for </a:t>
            </a:r>
            <a:r>
              <a:rPr lang="en-US" i="1" dirty="0"/>
              <a:t>K</a:t>
            </a:r>
            <a:r>
              <a:rPr lang="en-US" dirty="0"/>
              <a:t>NN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tidymodels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the mode can be either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(“classification")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D9A2C-53C8-42E4-B004-E96AC749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81350DBF-7FB7-44E6-99A2-1D3597855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4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0A9F-FB0E-4F49-8BDD-C04001BE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255D7-CDF4-4831-96AF-29272DD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825624"/>
            <a:ext cx="11483340" cy="478853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knn_final_res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collect_predictions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conf_mat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(truth = classification, estimate = 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Truth		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Prediction   below proficient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below        379        181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proficient   181        206</a:t>
            </a: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8D054-F338-4810-B6EA-AF93976F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78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0A9F-FB0E-4F49-8BDD-C04001BE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255D7-CDF4-4831-96AF-29272DD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825624"/>
            <a:ext cx="11483340" cy="478853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knn_final_res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collect_predictions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conf_mat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(truth = classification, estimate = 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Truth		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Prediction   below proficient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below        379        181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proficient   181        206</a:t>
            </a: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8D054-F338-4810-B6EA-AF93976F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FA7D7-4CB2-4569-8DA7-9F2B3E6DE07B}"/>
              </a:ext>
            </a:extLst>
          </p:cNvPr>
          <p:cNvSpPr/>
          <p:nvPr/>
        </p:nvSpPr>
        <p:spPr>
          <a:xfrm>
            <a:off x="2956292" y="3795976"/>
            <a:ext cx="1165860" cy="388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20AA7-B229-40EE-88E5-BFAB621C17A9}"/>
              </a:ext>
            </a:extLst>
          </p:cNvPr>
          <p:cNvSpPr txBox="1"/>
          <p:nvPr/>
        </p:nvSpPr>
        <p:spPr>
          <a:xfrm>
            <a:off x="4122152" y="5015176"/>
            <a:ext cx="16611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True Positive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4A5C5B-7447-40B1-92BD-0578C317D017}"/>
              </a:ext>
            </a:extLst>
          </p:cNvPr>
          <p:cNvCxnSpPr>
            <a:cxnSpLocks/>
            <a:stCxn id="6" idx="0"/>
            <a:endCxn id="5" idx="5"/>
          </p:cNvCxnSpPr>
          <p:nvPr/>
        </p:nvCxnSpPr>
        <p:spPr>
          <a:xfrm flipH="1" flipV="1">
            <a:off x="3951416" y="4127684"/>
            <a:ext cx="1001316" cy="88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600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0A9F-FB0E-4F49-8BDD-C04001BE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255D7-CDF4-4831-96AF-29272DD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825624"/>
            <a:ext cx="11483340" cy="478853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knn_final_res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collect_predictions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conf_mat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(truth = classification, estimate = 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Truth		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Prediction   below proficient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below        379        181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proficient   181        206</a:t>
            </a: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8D054-F338-4810-B6EA-AF93976F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CE4A9F-524A-4C95-8629-5040E3F8F871}"/>
              </a:ext>
            </a:extLst>
          </p:cNvPr>
          <p:cNvSpPr/>
          <p:nvPr/>
        </p:nvSpPr>
        <p:spPr>
          <a:xfrm>
            <a:off x="4893392" y="4150812"/>
            <a:ext cx="1165860" cy="388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0F421-7D35-4CD8-B187-91A7CA109FF0}"/>
              </a:ext>
            </a:extLst>
          </p:cNvPr>
          <p:cNvSpPr txBox="1"/>
          <p:nvPr/>
        </p:nvSpPr>
        <p:spPr>
          <a:xfrm>
            <a:off x="3758012" y="4958532"/>
            <a:ext cx="18093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True Negative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F149E9-7C61-43EA-BBBA-D4BD73CF9D48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4662668" y="4482520"/>
            <a:ext cx="401460" cy="47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468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0A9F-FB0E-4F49-8BDD-C04001BE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255D7-CDF4-4831-96AF-29272DD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825624"/>
            <a:ext cx="11483340" cy="478853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knn_final_res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collect_predictions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conf_mat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(truth = classification, estimate = 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Truth		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Prediction   below proficient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below        379        181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proficient   181        206</a:t>
            </a: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8D054-F338-4810-B6EA-AF93976F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8C515F-AD42-4239-93B2-CF4858D0E956}"/>
              </a:ext>
            </a:extLst>
          </p:cNvPr>
          <p:cNvSpPr/>
          <p:nvPr/>
        </p:nvSpPr>
        <p:spPr>
          <a:xfrm>
            <a:off x="2915832" y="4119388"/>
            <a:ext cx="1165860" cy="388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BC761-857E-4805-8444-0223C368877D}"/>
              </a:ext>
            </a:extLst>
          </p:cNvPr>
          <p:cNvSpPr txBox="1"/>
          <p:nvPr/>
        </p:nvSpPr>
        <p:spPr>
          <a:xfrm>
            <a:off x="4081692" y="4942348"/>
            <a:ext cx="16611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False Negative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932CC8-5E2F-4E35-A899-D26302CA3E9A}"/>
              </a:ext>
            </a:extLst>
          </p:cNvPr>
          <p:cNvCxnSpPr>
            <a:cxnSpLocks/>
            <a:stCxn id="6" idx="0"/>
            <a:endCxn id="5" idx="5"/>
          </p:cNvCxnSpPr>
          <p:nvPr/>
        </p:nvCxnSpPr>
        <p:spPr>
          <a:xfrm flipH="1" flipV="1">
            <a:off x="3910956" y="4451096"/>
            <a:ext cx="1001316" cy="49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5854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0A9F-FB0E-4F49-8BDD-C04001BE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255D7-CDF4-4831-96AF-29272DD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825624"/>
            <a:ext cx="11483340" cy="478853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knn_final_res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collect_predictions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conf_mat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(truth = classification, estimate = 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Truth		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Prediction   below proficient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below        379        181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proficient   181        206</a:t>
            </a: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8D054-F338-4810-B6EA-AF93976F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70DFDA-C84A-43E7-83AB-7CC71E7D603C}"/>
              </a:ext>
            </a:extLst>
          </p:cNvPr>
          <p:cNvSpPr/>
          <p:nvPr/>
        </p:nvSpPr>
        <p:spPr>
          <a:xfrm>
            <a:off x="4909576" y="3785052"/>
            <a:ext cx="1165860" cy="3886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4163E-D11B-4C4D-B29D-A6AD2832AE99}"/>
              </a:ext>
            </a:extLst>
          </p:cNvPr>
          <p:cNvSpPr txBox="1"/>
          <p:nvPr/>
        </p:nvSpPr>
        <p:spPr>
          <a:xfrm>
            <a:off x="3774196" y="4958532"/>
            <a:ext cx="16306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False Positive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A22D28-C581-458F-A06B-C7347F6845D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4589536" y="4116760"/>
            <a:ext cx="490776" cy="84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6799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0B64-C48B-481E-9933-48FBE066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Classification objective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EB26-3185-42EA-9E9C-0923F641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conditional measures since we need to know the true outcome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</a:t>
            </a:r>
            <a:r>
              <a:rPr lang="en-US" dirty="0"/>
              <a:t>: true positive rate; TP / (TP + FN)</a:t>
            </a:r>
          </a:p>
          <a:p>
            <a:pPr lvl="1"/>
            <a:r>
              <a:rPr lang="en-US" dirty="0"/>
              <a:t>AKA: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1 - sensitivity = type-II error rate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en-US" dirty="0"/>
              <a:t>: true negative rate: TN / (TN + FP)</a:t>
            </a:r>
          </a:p>
          <a:p>
            <a:pPr lvl="1"/>
            <a:r>
              <a:rPr lang="en-US" dirty="0"/>
              <a:t>1 – specificity = type-I error rate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j_index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en-US" dirty="0"/>
              <a:t> – 1</a:t>
            </a:r>
          </a:p>
          <a:p>
            <a:pPr lvl="1"/>
            <a:r>
              <a:rPr lang="en-US" dirty="0"/>
              <a:t>Youden's J statistic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dirty="0"/>
              <a:t>: area under the curve receiver operating characteristic curve</a:t>
            </a:r>
          </a:p>
          <a:p>
            <a:pPr marL="0" indent="0">
              <a:buNone/>
            </a:pPr>
            <a:r>
              <a:rPr lang="en-US" dirty="0"/>
              <a:t>	x-axis = 1 -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en-US" dirty="0"/>
              <a:t> (FPR)</a:t>
            </a:r>
          </a:p>
          <a:p>
            <a:pPr marL="0" indent="0">
              <a:buNone/>
            </a:pPr>
            <a:r>
              <a:rPr lang="en-US" dirty="0"/>
              <a:t>	y-axis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</a:t>
            </a:r>
            <a:r>
              <a:rPr lang="en-US" dirty="0"/>
              <a:t> (TPR)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AAA38-4CC8-4868-9839-5A557209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D4D0C-D52B-4E62-8BED-EBC3CF7B5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580" y="4637472"/>
            <a:ext cx="2196084" cy="216718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5D0D84-FF21-44FA-BC30-F56A8FE6D43E}"/>
              </a:ext>
            </a:extLst>
          </p:cNvPr>
          <p:cNvCxnSpPr/>
          <p:nvPr/>
        </p:nvCxnSpPr>
        <p:spPr>
          <a:xfrm flipV="1">
            <a:off x="511969" y="2303923"/>
            <a:ext cx="0" cy="36576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DA5284-CE9B-4285-84B6-480B03DA0DCD}"/>
              </a:ext>
            </a:extLst>
          </p:cNvPr>
          <p:cNvCxnSpPr/>
          <p:nvPr/>
        </p:nvCxnSpPr>
        <p:spPr>
          <a:xfrm flipV="1">
            <a:off x="511969" y="3205443"/>
            <a:ext cx="0" cy="36576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A4CBF5-B0F5-48CC-BBD9-3BB2EBB6450F}"/>
              </a:ext>
            </a:extLst>
          </p:cNvPr>
          <p:cNvCxnSpPr/>
          <p:nvPr/>
        </p:nvCxnSpPr>
        <p:spPr>
          <a:xfrm flipV="1">
            <a:off x="536258" y="3736619"/>
            <a:ext cx="0" cy="36576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A60DEE-9E37-4FFD-9DDE-4E47CE2E88F6}"/>
              </a:ext>
            </a:extLst>
          </p:cNvPr>
          <p:cNvCxnSpPr/>
          <p:nvPr/>
        </p:nvCxnSpPr>
        <p:spPr>
          <a:xfrm flipV="1">
            <a:off x="536258" y="4637472"/>
            <a:ext cx="0" cy="36576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2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0B64-C48B-481E-9933-48FBE066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Classification objective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EB26-3185-42EA-9E9C-0923F641B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en-US" dirty="0"/>
              <a:t>: </a:t>
            </a:r>
            <a:r>
              <a:rPr lang="en-US" sz="2600" dirty="0"/>
              <a:t>percent of outcomes correctly predicted; (TP + TN)/(TP+TN+FP+FN)</a:t>
            </a:r>
          </a:p>
          <a:p>
            <a:pPr lvl="1"/>
            <a:r>
              <a:rPr lang="en-US" dirty="0"/>
              <a:t>suffers when there is a class imbalance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kap</a:t>
            </a:r>
            <a:r>
              <a:rPr lang="en-US" dirty="0"/>
              <a:t>: Cohen’s kappa, agreement adjusted for chance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ppv</a:t>
            </a:r>
            <a:r>
              <a:rPr lang="en-US" dirty="0"/>
              <a:t>: positive predictive vale; TP / (TP + FP)</a:t>
            </a:r>
          </a:p>
          <a:p>
            <a:pPr lvl="1"/>
            <a:r>
              <a:rPr lang="en-US" dirty="0"/>
              <a:t>AKA: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negative predictive value; TN / (FN + TN)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gain_capture</a:t>
            </a:r>
            <a:r>
              <a:rPr lang="en-US" dirty="0"/>
              <a:t>:  area under gain curve and above the baseline, divided by area under a perfect gain curve and above the baseline</a:t>
            </a:r>
          </a:p>
          <a:p>
            <a:pPr lvl="1"/>
            <a:r>
              <a:rPr lang="en-US" dirty="0"/>
              <a:t>AKA: accuracy ratio (AR), </a:t>
            </a:r>
            <a:r>
              <a:rPr lang="en-US" dirty="0" err="1"/>
              <a:t>gini</a:t>
            </a:r>
            <a:r>
              <a:rPr lang="en-US" dirty="0"/>
              <a:t> coefficient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AAA38-4CC8-4868-9839-5A557209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52F2DE-B9F0-4BC1-ABD3-AC536CFD997D}"/>
              </a:ext>
            </a:extLst>
          </p:cNvPr>
          <p:cNvCxnSpPr/>
          <p:nvPr/>
        </p:nvCxnSpPr>
        <p:spPr>
          <a:xfrm flipV="1">
            <a:off x="511969" y="1972151"/>
            <a:ext cx="0" cy="36576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6F3524-DD31-4289-9E11-5382D69F6E17}"/>
              </a:ext>
            </a:extLst>
          </p:cNvPr>
          <p:cNvCxnSpPr/>
          <p:nvPr/>
        </p:nvCxnSpPr>
        <p:spPr>
          <a:xfrm flipV="1">
            <a:off x="511969" y="2787491"/>
            <a:ext cx="0" cy="36576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B887FA-4120-4286-97E0-033DADFDFB7D}"/>
              </a:ext>
            </a:extLst>
          </p:cNvPr>
          <p:cNvCxnSpPr/>
          <p:nvPr/>
        </p:nvCxnSpPr>
        <p:spPr>
          <a:xfrm flipV="1">
            <a:off x="511969" y="3320891"/>
            <a:ext cx="0" cy="36576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2B448F-80F0-49AD-83D9-DD0D55517A15}"/>
              </a:ext>
            </a:extLst>
          </p:cNvPr>
          <p:cNvCxnSpPr/>
          <p:nvPr/>
        </p:nvCxnSpPr>
        <p:spPr>
          <a:xfrm flipV="1">
            <a:off x="528638" y="4120991"/>
            <a:ext cx="0" cy="36576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78719D-4CED-4178-B44F-248D93FB2B43}"/>
              </a:ext>
            </a:extLst>
          </p:cNvPr>
          <p:cNvCxnSpPr>
            <a:cxnSpLocks/>
          </p:cNvCxnSpPr>
          <p:nvPr/>
        </p:nvCxnSpPr>
        <p:spPr>
          <a:xfrm>
            <a:off x="531496" y="4739639"/>
            <a:ext cx="0" cy="36576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236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6446-4BD8-4BDB-A6C4-43D0D97A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C167E-F81D-49F2-A178-72B8042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right criterion for your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 true positives more valuable than true negatives?</a:t>
            </a:r>
          </a:p>
          <a:p>
            <a:pPr lvl="1"/>
            <a:r>
              <a:rPr lang="en-US" dirty="0"/>
              <a:t>Sensitivity will be important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you want to have high confidence in predicted positives?</a:t>
            </a:r>
          </a:p>
          <a:p>
            <a:pPr lvl="1"/>
            <a:r>
              <a:rPr lang="en-US" dirty="0"/>
              <a:t>Precision will be important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 all errors equal?</a:t>
            </a:r>
          </a:p>
          <a:p>
            <a:pPr lvl="1"/>
            <a:r>
              <a:rPr lang="en-US" dirty="0"/>
              <a:t>Accuracy will work well</a:t>
            </a:r>
          </a:p>
          <a:p>
            <a:r>
              <a:rPr lang="en-US" dirty="0"/>
              <a:t>There are a lot more!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f_meas</a:t>
            </a:r>
            <a:r>
              <a:rPr lang="en-US" dirty="0"/>
              <a:t> combines precision and sensitivity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D9086-335D-4B16-ACEE-A3DA6D77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879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i="1" dirty="0">
                <a:solidFill>
                  <a:schemeClr val="bg1"/>
                </a:solidFill>
                <a:cs typeface="Courier New" panose="02070309020205020404" pitchFamily="49" charset="0"/>
              </a:rPr>
              <a:t>K</a:t>
            </a:r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NN for Imputation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6600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A197-4171-40D0-AEB4-16FBA43F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6DE1-AE42-4177-BB8D-405E516E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information and relations among non-missing predictors to provide an estimate to fill in missing values</a:t>
            </a:r>
          </a:p>
          <a:p>
            <a:r>
              <a:rPr lang="en-US" dirty="0"/>
              <a:t>KNN is also used in feature engineering to impute missing values</a:t>
            </a:r>
          </a:p>
          <a:p>
            <a:pPr lvl="1"/>
            <a:r>
              <a:rPr lang="en-US" dirty="0"/>
              <a:t>Primarily when the data is small-moderate in size</a:t>
            </a:r>
          </a:p>
          <a:p>
            <a:r>
              <a:rPr lang="en-US" dirty="0"/>
              <a:t>Identifies the </a:t>
            </a:r>
            <a:r>
              <a:rPr lang="en-US" i="1" dirty="0"/>
              <a:t>K</a:t>
            </a:r>
            <a:r>
              <a:rPr lang="en-US" dirty="0"/>
              <a:t> (complete data) samples in the training data most similar to the missing value(s) </a:t>
            </a:r>
          </a:p>
          <a:p>
            <a:r>
              <a:rPr lang="en-US" dirty="0"/>
              <a:t>The average value of the predictor of interest is calculated of the </a:t>
            </a:r>
            <a:r>
              <a:rPr lang="en-US" i="1" dirty="0"/>
              <a:t>K</a:t>
            </a:r>
            <a:r>
              <a:rPr lang="en-US" dirty="0"/>
              <a:t> closest samples and used to replace the missing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5CE42-D5C3-4B6B-91F0-782475BD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483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24693</TotalTime>
  <Words>8045</Words>
  <Application>Microsoft Office PowerPoint</Application>
  <PresentationFormat>Widescreen</PresentationFormat>
  <Paragraphs>1171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6" baseType="lpstr">
      <vt:lpstr>Arial</vt:lpstr>
      <vt:lpstr>Calibri</vt:lpstr>
      <vt:lpstr>Calibri Light</vt:lpstr>
      <vt:lpstr>Cambria Math</vt:lpstr>
      <vt:lpstr>Courier New</vt:lpstr>
      <vt:lpstr>1_Office Theme</vt:lpstr>
      <vt:lpstr>K-nearest neighbors (KNN)</vt:lpstr>
      <vt:lpstr>Agenda</vt:lpstr>
      <vt:lpstr>K-nearest neighbors (KNN)</vt:lpstr>
      <vt:lpstr>K-nearest neighbors (KNN)</vt:lpstr>
      <vt:lpstr>PowerPoint Presentation</vt:lpstr>
      <vt:lpstr>K-nearest neighbors (KNN)</vt:lpstr>
      <vt:lpstr>K-nearest neighbors (KNN)</vt:lpstr>
      <vt:lpstr>Scaling predictors</vt:lpstr>
      <vt:lpstr>nearest_neighbor()</vt:lpstr>
      <vt:lpstr>nearest_neighbor() tuning parameters</vt:lpstr>
      <vt:lpstr>defaults()</vt:lpstr>
      <vt:lpstr>neighbors</vt:lpstr>
      <vt:lpstr>How do we find the most similar (nearest) neighbors?</vt:lpstr>
      <vt:lpstr>How do we find the most similar (nearest) neighbors?</vt:lpstr>
      <vt:lpstr>dist_power</vt:lpstr>
      <vt:lpstr>weight_func</vt:lpstr>
      <vt:lpstr>weight_func()</vt:lpstr>
      <vt:lpstr>PowerPoint Presentation</vt:lpstr>
      <vt:lpstr>“Recommended preprocessing</vt:lpstr>
      <vt:lpstr>“Recommended preprocessing</vt:lpstr>
      <vt:lpstr>“Recommended preprocessing</vt:lpstr>
      <vt:lpstr>“Recommended preprocessing</vt:lpstr>
      <vt:lpstr>“Recommended preprocessing</vt:lpstr>
      <vt:lpstr>“Recommended preprocessing</vt:lpstr>
      <vt:lpstr>“Recommended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min_rows()</vt:lpstr>
      <vt:lpstr>PowerPoint Presentation</vt:lpstr>
      <vt:lpstr>Parallel Processing (quickly)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estimates</vt:lpstr>
      <vt:lpstr>Performance estimates "by hand”</vt:lpstr>
      <vt:lpstr>show_best() &amp; select_best()</vt:lpstr>
      <vt:lpstr>autoplot()</vt:lpstr>
      <vt:lpstr>autoplot()</vt:lpstr>
      <vt:lpstr>autoplot()</vt:lpstr>
      <vt:lpstr>autoplot()</vt:lpstr>
      <vt:lpstr>autoplot()</vt:lpstr>
      <vt:lpstr>autoplot()</vt:lpstr>
      <vt:lpstr>autoplot()</vt:lpstr>
      <vt:lpstr>autoplot()</vt:lpstr>
      <vt:lpstr>autoplot()</vt:lpstr>
      <vt:lpstr>More grids</vt:lpstr>
      <vt:lpstr>Regular vs. Non-regular grids</vt:lpstr>
      <vt:lpstr>PowerPoint Presentation</vt:lpstr>
      <vt:lpstr>Regular grids</vt:lpstr>
      <vt:lpstr>Let’s look at a regular grid</vt:lpstr>
      <vt:lpstr>A closer look at knn_params</vt:lpstr>
      <vt:lpstr>(1) use the arguments within the hyperparameters</vt:lpstr>
      <vt:lpstr>(1) use the arguments within the hyperparameters</vt:lpstr>
      <vt:lpstr>(2) Let’s make our own</vt:lpstr>
      <vt:lpstr>Non-regular grids</vt:lpstr>
      <vt:lpstr>Non-regular grids</vt:lpstr>
      <vt:lpstr>grid_max_entropy()</vt:lpstr>
      <vt:lpstr>grid_max_entropy()</vt:lpstr>
      <vt:lpstr>grid_regular()</vt:lpstr>
      <vt:lpstr>grid_max_entropy()</vt:lpstr>
      <vt:lpstr>grid_random()</vt:lpstr>
      <vt:lpstr>grid_latin_hypercube()</vt:lpstr>
      <vt:lpstr>Iterative searches</vt:lpstr>
      <vt:lpstr>List of iterative searches</vt:lpstr>
      <vt:lpstr>Let’s apply to a KNN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compare models</vt:lpstr>
      <vt:lpstr>Final Fit</vt:lpstr>
      <vt:lpstr>Final Fit</vt:lpstr>
      <vt:lpstr>Classification objective functions</vt:lpstr>
      <vt:lpstr>PowerPoint Presentation</vt:lpstr>
      <vt:lpstr>confusion matrix</vt:lpstr>
      <vt:lpstr>confusion matrix</vt:lpstr>
      <vt:lpstr>confusion matrix</vt:lpstr>
      <vt:lpstr>confusion matrix</vt:lpstr>
      <vt:lpstr>confusion matrix</vt:lpstr>
      <vt:lpstr>Classification objective functions</vt:lpstr>
      <vt:lpstr>Classification objective functions</vt:lpstr>
      <vt:lpstr>Which to use?</vt:lpstr>
      <vt:lpstr>KNN for Imputation</vt:lpstr>
      <vt:lpstr>Imputation</vt:lpstr>
      <vt:lpstr>Imputation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neighbors (KNN)</dc:title>
  <dc:creator>Joseph Nese</dc:creator>
  <cp:lastModifiedBy>Joseph Nese</cp:lastModifiedBy>
  <cp:revision>153</cp:revision>
  <dcterms:created xsi:type="dcterms:W3CDTF">2020-03-09T16:56:19Z</dcterms:created>
  <dcterms:modified xsi:type="dcterms:W3CDTF">2020-11-02T19:54:33Z</dcterms:modified>
</cp:coreProperties>
</file>