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66" r:id="rId3"/>
    <p:sldId id="271" r:id="rId4"/>
    <p:sldId id="308" r:id="rId5"/>
    <p:sldId id="386" r:id="rId6"/>
    <p:sldId id="370" r:id="rId7"/>
    <p:sldId id="388" r:id="rId8"/>
    <p:sldId id="374" r:id="rId9"/>
    <p:sldId id="373" r:id="rId10"/>
    <p:sldId id="389" r:id="rId11"/>
    <p:sldId id="375" r:id="rId12"/>
    <p:sldId id="377" r:id="rId13"/>
    <p:sldId id="378" r:id="rId14"/>
    <p:sldId id="381" r:id="rId15"/>
    <p:sldId id="380" r:id="rId16"/>
    <p:sldId id="382" r:id="rId17"/>
    <p:sldId id="384" r:id="rId18"/>
    <p:sldId id="458" r:id="rId19"/>
    <p:sldId id="459" r:id="rId20"/>
    <p:sldId id="460" r:id="rId21"/>
    <p:sldId id="461" r:id="rId22"/>
    <p:sldId id="462" r:id="rId23"/>
    <p:sldId id="463" r:id="rId24"/>
    <p:sldId id="391" r:id="rId25"/>
    <p:sldId id="392" r:id="rId26"/>
    <p:sldId id="393" r:id="rId27"/>
    <p:sldId id="401" r:id="rId28"/>
    <p:sldId id="450" r:id="rId29"/>
    <p:sldId id="451" r:id="rId30"/>
    <p:sldId id="452" r:id="rId31"/>
    <p:sldId id="453" r:id="rId32"/>
    <p:sldId id="454" r:id="rId33"/>
    <p:sldId id="456" r:id="rId34"/>
    <p:sldId id="395" r:id="rId35"/>
    <p:sldId id="396" r:id="rId36"/>
    <p:sldId id="397" r:id="rId37"/>
    <p:sldId id="464" r:id="rId38"/>
    <p:sldId id="465" r:id="rId39"/>
    <p:sldId id="467" r:id="rId40"/>
    <p:sldId id="468" r:id="rId41"/>
    <p:sldId id="469" r:id="rId42"/>
    <p:sldId id="470" r:id="rId43"/>
    <p:sldId id="471" r:id="rId44"/>
    <p:sldId id="399" r:id="rId45"/>
    <p:sldId id="472" r:id="rId46"/>
    <p:sldId id="473" r:id="rId47"/>
    <p:sldId id="405" r:id="rId48"/>
    <p:sldId id="406" r:id="rId49"/>
    <p:sldId id="407" r:id="rId50"/>
    <p:sldId id="408" r:id="rId51"/>
    <p:sldId id="409" r:id="rId52"/>
    <p:sldId id="398" r:id="rId53"/>
    <p:sldId id="417" r:id="rId54"/>
    <p:sldId id="390" r:id="rId55"/>
    <p:sldId id="411" r:id="rId56"/>
    <p:sldId id="410" r:id="rId57"/>
    <p:sldId id="422" r:id="rId58"/>
    <p:sldId id="449" r:id="rId59"/>
    <p:sldId id="448" r:id="rId60"/>
    <p:sldId id="419" r:id="rId61"/>
    <p:sldId id="412" r:id="rId62"/>
    <p:sldId id="413" r:id="rId63"/>
    <p:sldId id="430" r:id="rId64"/>
    <p:sldId id="414" r:id="rId65"/>
    <p:sldId id="420" r:id="rId66"/>
    <p:sldId id="431" r:id="rId67"/>
    <p:sldId id="474" r:id="rId68"/>
    <p:sldId id="423" r:id="rId69"/>
    <p:sldId id="424" r:id="rId70"/>
    <p:sldId id="446" r:id="rId71"/>
    <p:sldId id="445" r:id="rId72"/>
    <p:sldId id="427" r:id="rId73"/>
    <p:sldId id="475" r:id="rId74"/>
    <p:sldId id="457" r:id="rId75"/>
    <p:sldId id="429" r:id="rId76"/>
    <p:sldId id="432" r:id="rId77"/>
    <p:sldId id="433" r:id="rId78"/>
    <p:sldId id="434" r:id="rId79"/>
    <p:sldId id="436" r:id="rId80"/>
    <p:sldId id="437" r:id="rId81"/>
    <p:sldId id="438" r:id="rId82"/>
    <p:sldId id="439" r:id="rId83"/>
    <p:sldId id="440" r:id="rId84"/>
    <p:sldId id="441" r:id="rId85"/>
    <p:sldId id="442" r:id="rId86"/>
    <p:sldId id="443" r:id="rId87"/>
    <p:sldId id="447" r:id="rId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Nese" initials="JN" lastIdx="3" clrIdx="0">
    <p:extLst>
      <p:ext uri="{19B8F6BF-5375-455C-9EA6-DF929625EA0E}">
        <p15:presenceInfo xmlns:p15="http://schemas.microsoft.com/office/powerpoint/2012/main" userId="S::jnese@uoregon.edu::b4b9b44a-7597-4ed7-9ce6-5b07fef492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3FE9"/>
    <a:srgbClr val="45EB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53E5-50B4-424A-A2A5-30C430C439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84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3369-C7D6-42D4-93FF-1F5B6D46C0F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80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2F26-FEA3-47F9-8DB6-3B5A72C98F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CB5D-69A0-4CD5-9021-AB57E197753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2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AC2D-DA2A-4C76-B09D-2693D243D2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57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7B0-0D12-4AEA-8D22-D44A55A76A2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4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0D63-C30A-4A3E-8F16-59047210C5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0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3EC8-5D98-41B1-9952-0C297FF0AA0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50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B21F-1691-4EFF-B8D8-E7C0120A09B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77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B53C-9A0B-4FFF-B4D9-98A43C1C91B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0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1FB9-96CB-4FFA-A771-D3E9475E71D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18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B9C0E-B414-409E-AFCC-97F5B63CD4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76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rubin/EC524W20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dymodels.org/find/parsni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tidymodels.org/find/parsnip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arsnip.tidymodels.org/reference/linear_reg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-conf-2020.github.io/applied-ml/Part_4.html#37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Penalized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Ridge, Lasso, Elastic net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Joe Nese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Week 4, Class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908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D50E-3B23-436C-A4BD-5261DAD8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048" y="0"/>
            <a:ext cx="10515600" cy="1325563"/>
          </a:xfrm>
        </p:spPr>
        <p:txBody>
          <a:bodyPr/>
          <a:lstStyle/>
          <a:p>
            <a:r>
              <a:rPr lang="en-US" dirty="0"/>
              <a:t>Penalized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FBC6A-D727-47DE-82FB-152B0A9C2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0526"/>
            <a:ext cx="11097127" cy="5537474"/>
          </a:xfrm>
        </p:spPr>
        <p:txBody>
          <a:bodyPr>
            <a:normAutofit/>
          </a:bodyPr>
          <a:lstStyle/>
          <a:p>
            <a:r>
              <a:rPr lang="en-US" dirty="0"/>
              <a:t>Scale matters</a:t>
            </a:r>
          </a:p>
          <a:p>
            <a:r>
              <a:rPr lang="en-US" dirty="0"/>
              <a:t>The units of the predictors can substantially affect results</a:t>
            </a:r>
          </a:p>
          <a:p>
            <a:r>
              <a:rPr lang="en-US" dirty="0"/>
              <a:t>The scale of predictors doesn’t affect SSE, but does affect the coefficients</a:t>
            </a:r>
          </a:p>
          <a:p>
            <a:pPr lvl="1"/>
            <a:r>
              <a:rPr lang="en-US" dirty="0"/>
              <a:t>Think of coefficient interpretation for </a:t>
            </a:r>
            <a:r>
              <a:rPr lang="en-US" i="1" dirty="0"/>
              <a:t>meters</a:t>
            </a:r>
            <a:r>
              <a:rPr lang="en-US" dirty="0"/>
              <a:t> vs. </a:t>
            </a:r>
            <a:r>
              <a:rPr lang="en-US" i="1" dirty="0"/>
              <a:t>kilometers</a:t>
            </a:r>
          </a:p>
          <a:p>
            <a:pPr lvl="1"/>
            <a:r>
              <a:rPr lang="en-US" dirty="0"/>
              <a:t>Ridge regression will pay a larger penalty for </a:t>
            </a:r>
            <a:r>
              <a:rPr lang="en-US" i="1" dirty="0"/>
              <a:t>meters</a:t>
            </a:r>
            <a:endParaRPr lang="en-US" dirty="0"/>
          </a:p>
          <a:p>
            <a:r>
              <a:rPr lang="en-US" dirty="0"/>
              <a:t>So we need to put all predictors on the same scale prior to analysis</a:t>
            </a:r>
          </a:p>
          <a:p>
            <a:r>
              <a:rPr lang="en-US" dirty="0"/>
              <a:t>Center and scale (standardize) all predictors</a:t>
            </a:r>
          </a:p>
          <a:p>
            <a:pPr marL="457200" lvl="1" indent="0">
              <a:buNone/>
            </a:pPr>
            <a:r>
              <a:rPr lang="en-US" dirty="0"/>
              <a:t>(x - mean(x)) / </a:t>
            </a:r>
            <a:r>
              <a:rPr lang="en-US" dirty="0" err="1"/>
              <a:t>sd</a:t>
            </a:r>
            <a:r>
              <a:rPr lang="en-US" dirty="0"/>
              <a:t>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32F71-2384-4A9E-A855-9A73F13C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07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6179-33EC-4924-A920-82EB9FC2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9E9B7-A6F1-464F-AAC3-18B059315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944" y="1825625"/>
            <a:ext cx="10972800" cy="48958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Ridge penalty is mostly associated with addressing collinearity between predictors</a:t>
            </a:r>
          </a:p>
          <a:p>
            <a:r>
              <a:rPr lang="en-US" dirty="0"/>
              <a:t>Shrinks the coefficients of correlated predictors toward each other</a:t>
            </a:r>
          </a:p>
          <a:p>
            <a:pPr lvl="1"/>
            <a:r>
              <a:rPr lang="en-US" sz="2000" dirty="0"/>
              <a:t>rather than allowing one to be wildly positive and the other wildly negative</a:t>
            </a:r>
          </a:p>
          <a:p>
            <a:r>
              <a:rPr lang="en-US" dirty="0"/>
              <a:t>Many less-important predictors get pushed toward zero which helps identify the important predictors in our data</a:t>
            </a:r>
          </a:p>
          <a:p>
            <a:r>
              <a:rPr lang="en-US" dirty="0"/>
              <a:t>Shrinks coefficients toward 0, but will never equal 0, no matter how large the penalty</a:t>
            </a:r>
          </a:p>
          <a:p>
            <a:r>
              <a:rPr lang="en-US" dirty="0"/>
              <a:t>A coefficient equal to 0 would, of course, be dropped from the model</a:t>
            </a:r>
          </a:p>
          <a:p>
            <a:r>
              <a:rPr lang="en-US" dirty="0"/>
              <a:t>That would be automatic feature selection!</a:t>
            </a:r>
          </a:p>
          <a:p>
            <a:r>
              <a:rPr lang="en-US" dirty="0"/>
              <a:t>That would be nice!</a:t>
            </a:r>
          </a:p>
          <a:p>
            <a:r>
              <a:rPr lang="en-US" dirty="0"/>
              <a:t>lasso models do this!</a:t>
            </a:r>
          </a:p>
          <a:p>
            <a:pPr lvl="1"/>
            <a:r>
              <a:rPr lang="en-US" dirty="0"/>
              <a:t>Least Absolute Shrinkage and Selection Operator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D0CE4-F002-44FE-BF1D-B3BB14CB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823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587D-8CC8-4169-B348-D4CD7519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lasso - </a:t>
            </a:r>
            <a:r>
              <a:rPr lang="en-US" sz="3200" dirty="0"/>
              <a:t>Least Absolute Shrinkage and Selection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CDD38-16C0-4882-910E-DE2A7C6E0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772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Penalize the model for coefficients as they move away from zero </a:t>
            </a:r>
            <a:r>
              <a:rPr lang="en-US" b="1" dirty="0"/>
              <a:t>unless</a:t>
            </a:r>
            <a:r>
              <a:rPr lang="en-US" dirty="0"/>
              <a:t> there is a proportional reduction in the SSE </a:t>
            </a:r>
          </a:p>
          <a:p>
            <a:r>
              <a:rPr lang="en-US" i="1" dirty="0"/>
              <a:t>L</a:t>
            </a:r>
            <a:r>
              <a:rPr lang="en-US" i="1" baseline="-25000" dirty="0"/>
              <a:t>1</a:t>
            </a:r>
            <a:r>
              <a:rPr lang="en-US" dirty="0"/>
              <a:t> penalty = absolute coefficients</a:t>
            </a:r>
          </a:p>
          <a:p>
            <a:r>
              <a:rPr lang="en-US" dirty="0"/>
              <a:t>As the penalty (</a:t>
            </a:r>
            <a:r>
              <a:rPr lang="el-GR" dirty="0"/>
              <a:t>λ</a:t>
            </a:r>
            <a:r>
              <a:rPr lang="en-US" dirty="0"/>
              <a:t>) increases, the coefficients shrink toward 0 (at different rates)</a:t>
            </a:r>
          </a:p>
          <a:p>
            <a:r>
              <a:rPr lang="en-US" dirty="0"/>
              <a:t>Allows coefficients equal to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E9549-119B-4BA0-89A7-E98B3E25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59F5F3-0B21-4A05-8787-34C86E6FD8E3}"/>
                  </a:ext>
                </a:extLst>
              </p:cNvPr>
              <p:cNvSpPr txBox="1"/>
              <p:nvPr/>
            </p:nvSpPr>
            <p:spPr>
              <a:xfrm>
                <a:off x="2314575" y="1825625"/>
                <a:ext cx="3364706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𝑆𝑆𝐸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= </m:t>
                      </m:r>
                      <m:nary>
                        <m:naryPr>
                          <m:chr m:val="∑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kumimoji="0" 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59F5F3-0B21-4A05-8787-34C86E6FD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575" y="1825625"/>
                <a:ext cx="3364706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47FF42-28E9-4BAB-827A-270CD8489108}"/>
                  </a:ext>
                </a:extLst>
              </p:cNvPr>
              <p:cNvSpPr txBox="1"/>
              <p:nvPr/>
            </p:nvSpPr>
            <p:spPr>
              <a:xfrm>
                <a:off x="5262018" y="1789589"/>
                <a:ext cx="1476375" cy="1172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+ 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𝑃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B0F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B0F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B0F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47FF42-28E9-4BAB-827A-270CD8489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018" y="1789589"/>
                <a:ext cx="1476375" cy="1172629"/>
              </a:xfrm>
              <a:prstGeom prst="rect">
                <a:avLst/>
              </a:prstGeom>
              <a:blipFill>
                <a:blip r:embed="rId3"/>
                <a:stretch>
                  <a:fillRect r="-6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28A117-7E90-4938-A81F-FC75670B05CD}"/>
                  </a:ext>
                </a:extLst>
              </p:cNvPr>
              <p:cNvSpPr txBox="1"/>
              <p:nvPr/>
            </p:nvSpPr>
            <p:spPr>
              <a:xfrm>
                <a:off x="2960915" y="2375903"/>
                <a:ext cx="4354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28A117-7E90-4938-A81F-FC75670B0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915" y="2375903"/>
                <a:ext cx="4354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7636E7-104E-481F-A719-A2EF3C26BB59}"/>
              </a:ext>
            </a:extLst>
          </p:cNvPr>
          <p:cNvCxnSpPr/>
          <p:nvPr/>
        </p:nvCxnSpPr>
        <p:spPr>
          <a:xfrm flipV="1">
            <a:off x="5472045" y="2489850"/>
            <a:ext cx="332218" cy="757645"/>
          </a:xfrm>
          <a:prstGeom prst="straightConnector1">
            <a:avLst/>
          </a:prstGeom>
          <a:ln w="38100">
            <a:solidFill>
              <a:srgbClr val="F13F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884574B-2730-4913-AEE2-E30ADD8B7558}"/>
              </a:ext>
            </a:extLst>
          </p:cNvPr>
          <p:cNvSpPr txBox="1"/>
          <p:nvPr/>
        </p:nvSpPr>
        <p:spPr>
          <a:xfrm>
            <a:off x="4889863" y="31704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penalty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219F6B-A804-4239-A403-49B9802917C7}"/>
              </a:ext>
            </a:extLst>
          </p:cNvPr>
          <p:cNvCxnSpPr>
            <a:cxnSpLocks/>
          </p:cNvCxnSpPr>
          <p:nvPr/>
        </p:nvCxnSpPr>
        <p:spPr>
          <a:xfrm>
            <a:off x="6900170" y="2508297"/>
            <a:ext cx="639683" cy="307722"/>
          </a:xfrm>
          <a:prstGeom prst="straightConnector1">
            <a:avLst/>
          </a:prstGeom>
          <a:ln w="38100">
            <a:solidFill>
              <a:srgbClr val="F13F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365229D-BA34-43E4-A43F-EE899A6F342B}"/>
              </a:ext>
            </a:extLst>
          </p:cNvPr>
          <p:cNvSpPr txBox="1"/>
          <p:nvPr/>
        </p:nvSpPr>
        <p:spPr>
          <a:xfrm>
            <a:off x="7478553" y="2777552"/>
            <a:ext cx="220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absolute coefficients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8BEA45-B660-4256-9245-C1B5A9CAE19C}"/>
              </a:ext>
            </a:extLst>
          </p:cNvPr>
          <p:cNvCxnSpPr>
            <a:cxnSpLocks/>
          </p:cNvCxnSpPr>
          <p:nvPr/>
        </p:nvCxnSpPr>
        <p:spPr>
          <a:xfrm>
            <a:off x="3021418" y="2753397"/>
            <a:ext cx="234797" cy="0"/>
          </a:xfrm>
          <a:prstGeom prst="straightConnector1">
            <a:avLst/>
          </a:prstGeom>
          <a:ln w="38100">
            <a:solidFill>
              <a:srgbClr val="F13FE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8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8" grpId="0"/>
      <p:bldP spid="13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FADE79-5491-470B-A5D4-29309ABD0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95569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/>
              <a:t>Ridge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85E51B-E69E-4631-B9AC-A79890E65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57600"/>
            <a:ext cx="5157787" cy="315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/>
              <a:t>L</a:t>
            </a:r>
            <a:r>
              <a:rPr lang="en-US" sz="1800" i="1" baseline="-25000" dirty="0"/>
              <a:t>2</a:t>
            </a:r>
            <a:r>
              <a:rPr lang="en-US" sz="1800" dirty="0"/>
              <a:t> penalty</a:t>
            </a:r>
          </a:p>
          <a:p>
            <a:r>
              <a:rPr lang="en-US" sz="1800" dirty="0"/>
              <a:t>Larger errors are worse</a:t>
            </a:r>
          </a:p>
          <a:p>
            <a:r>
              <a:rPr lang="en-US" sz="1800" dirty="0"/>
              <a:t>Tends to shrinks coefficients of correlated predictors toward each other</a:t>
            </a:r>
          </a:p>
          <a:p>
            <a:pPr lvl="1"/>
            <a:r>
              <a:rPr lang="en-US" sz="1200" dirty="0"/>
              <a:t>Extreme example: for </a:t>
            </a:r>
            <a:r>
              <a:rPr lang="en-US" sz="1200" i="1" dirty="0"/>
              <a:t>P</a:t>
            </a:r>
            <a:r>
              <a:rPr lang="en-US" sz="1200" dirty="0"/>
              <a:t> identical predictors, each has a coefficient of 1/</a:t>
            </a:r>
            <a:r>
              <a:rPr lang="en-US" sz="1200" i="1" dirty="0"/>
              <a:t>P </a:t>
            </a:r>
            <a:r>
              <a:rPr lang="en-US" sz="1200" dirty="0"/>
              <a:t>the size as one modeled by itself</a:t>
            </a:r>
          </a:p>
          <a:p>
            <a:r>
              <a:rPr lang="en-US" sz="1800" dirty="0"/>
              <a:t>Helps if you want to keep all predictors in your model and reduce the noise of less influential variables (e.g., smaller data sets with severe multicollinearity)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0D000F-C9CD-44D9-B079-5786F39BA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95569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/>
              <a:t>Lasso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E21C07-A9B4-44B9-846A-96F3BD38A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31697"/>
            <a:ext cx="5183188" cy="3202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/>
              <a:t>L</a:t>
            </a:r>
            <a:r>
              <a:rPr lang="en-US" sz="1800" i="1" baseline="-25000" dirty="0"/>
              <a:t>1</a:t>
            </a:r>
            <a:r>
              <a:rPr lang="en-US" sz="1800" dirty="0"/>
              <a:t> penalty</a:t>
            </a:r>
          </a:p>
          <a:p>
            <a:r>
              <a:rPr lang="en-US" sz="1800" dirty="0"/>
              <a:t>Additional error is equally bad everywhere</a:t>
            </a:r>
          </a:p>
          <a:p>
            <a:r>
              <a:rPr lang="en-US" sz="1800" dirty="0"/>
              <a:t>Tends to just choose one predictor and not model the others</a:t>
            </a:r>
          </a:p>
          <a:p>
            <a:pPr lvl="1"/>
            <a:r>
              <a:rPr lang="en-US" sz="1200" dirty="0"/>
              <a:t>Extreme example: for </a:t>
            </a:r>
            <a:r>
              <a:rPr lang="en-US" sz="1200" i="1" dirty="0"/>
              <a:t>P</a:t>
            </a:r>
            <a:r>
              <a:rPr lang="en-US" sz="1200" dirty="0"/>
              <a:t> identical predictors, will model one predictor and allow coefficient of zero for the rest</a:t>
            </a:r>
          </a:p>
          <a:p>
            <a:r>
              <a:rPr lang="en-US" sz="1800" dirty="0"/>
              <a:t>Helps find the predictors with the largest (and most consistent) coefficients in data with many predictors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47509-2A4D-4943-9AB2-866CD560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E79F9E-4A7C-471B-9146-7CB682870360}"/>
                  </a:ext>
                </a:extLst>
              </p:cNvPr>
              <p:cNvSpPr txBox="1"/>
              <p:nvPr/>
            </p:nvSpPr>
            <p:spPr>
              <a:xfrm>
                <a:off x="2269149" y="3006316"/>
                <a:ext cx="2299063" cy="902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E79F9E-4A7C-471B-9146-7CB682870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149" y="3006316"/>
                <a:ext cx="2299063" cy="9025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1B3FF8D5-DE42-4D9D-BC8D-B2D9D248AB9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83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FEFE02-86B5-4218-A71C-E761DAA1159F}"/>
                  </a:ext>
                </a:extLst>
              </p:cNvPr>
              <p:cNvSpPr txBox="1"/>
              <p:nvPr/>
            </p:nvSpPr>
            <p:spPr>
              <a:xfrm>
                <a:off x="8071462" y="3061290"/>
                <a:ext cx="1384663" cy="902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𝑃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FEFE02-86B5-4218-A71C-E761DAA11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462" y="3061290"/>
                <a:ext cx="1384663" cy="9025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B50272F-E627-4C12-98FF-B8DC15E03114}"/>
              </a:ext>
            </a:extLst>
          </p:cNvPr>
          <p:cNvSpPr txBox="1"/>
          <p:nvPr/>
        </p:nvSpPr>
        <p:spPr>
          <a:xfrm>
            <a:off x="592183" y="1680753"/>
            <a:ext cx="112427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Both equally penalize overestimating and underestimating a coefficient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free lunch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le 7">
            <a:extLst>
              <a:ext uri="{FF2B5EF4-FFF2-40B4-BE49-F238E27FC236}">
                <a16:creationId xmlns:a16="http://schemas.microsoft.com/office/drawing/2014/main" id="{4176C61F-3212-4116-9ABB-41913827C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Ridge and lasso</a:t>
            </a:r>
          </a:p>
        </p:txBody>
      </p:sp>
    </p:spTree>
    <p:extLst>
      <p:ext uri="{BB962C8B-B14F-4D97-AF65-F5344CB8AC3E}">
        <p14:creationId xmlns:p14="http://schemas.microsoft.com/office/powerpoint/2010/main" val="1982147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A8A64-60AC-4C6C-8C43-487BDAAD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text, photo, old, white&#10;&#10;Description automatically generated">
            <a:extLst>
              <a:ext uri="{FF2B5EF4-FFF2-40B4-BE49-F238E27FC236}">
                <a16:creationId xmlns:a16="http://schemas.microsoft.com/office/drawing/2014/main" id="{B7FCA5F3-AB4C-4A28-8BFC-50F8277EB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187" y="228600"/>
            <a:ext cx="5295626" cy="6400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40CFDB-9D7C-4DE1-90C7-7FEAF5D283E3}"/>
              </a:ext>
            </a:extLst>
          </p:cNvPr>
          <p:cNvSpPr txBox="1"/>
          <p:nvPr/>
        </p:nvSpPr>
        <p:spPr>
          <a:xfrm>
            <a:off x="312821" y="6356350"/>
            <a:ext cx="2418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 credit to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Ed Rubin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4119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1ECCC-5012-4E7A-8D9F-27572D6C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 descr="A picture containing text, table, filled, hanging&#10;&#10;Description automatically generated">
            <a:extLst>
              <a:ext uri="{FF2B5EF4-FFF2-40B4-BE49-F238E27FC236}">
                <a16:creationId xmlns:a16="http://schemas.microsoft.com/office/drawing/2014/main" id="{028C2B0C-7481-422C-8CD8-0793819B3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187" y="228600"/>
            <a:ext cx="5295626" cy="64008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1DA8091-A912-4C03-99E0-4720C99E976F}"/>
              </a:ext>
            </a:extLst>
          </p:cNvPr>
          <p:cNvSpPr txBox="1"/>
          <p:nvPr/>
        </p:nvSpPr>
        <p:spPr>
          <a:xfrm>
            <a:off x="143486" y="750724"/>
            <a:ext cx="2838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21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4888F9-14DB-427B-BBD1-EC29E41F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417A80E8-C789-417C-9DCF-EA5344D3C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187" y="228600"/>
            <a:ext cx="5295626" cy="6400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49BDFA-9E0F-4791-8487-09AE40A3AE16}"/>
                  </a:ext>
                </a:extLst>
              </p:cNvPr>
              <p:cNvSpPr txBox="1"/>
              <p:nvPr/>
            </p:nvSpPr>
            <p:spPr>
              <a:xfrm>
                <a:off x="378618" y="1273944"/>
                <a:ext cx="23687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l-G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Σ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49BDFA-9E0F-4791-8487-09AE40A3A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18" y="1273944"/>
                <a:ext cx="236873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39963DE-4DD1-4B00-A262-6B46FD3C4FB7}"/>
              </a:ext>
            </a:extLst>
          </p:cNvPr>
          <p:cNvSpPr txBox="1"/>
          <p:nvPr/>
        </p:nvSpPr>
        <p:spPr>
          <a:xfrm>
            <a:off x="143486" y="750724"/>
            <a:ext cx="2838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loss function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BD6BB2A-BF7C-46F5-95EF-6B9A995F65FF}"/>
              </a:ext>
            </a:extLst>
          </p:cNvPr>
          <p:cNvSpPr/>
          <p:nvPr/>
        </p:nvSpPr>
        <p:spPr>
          <a:xfrm>
            <a:off x="5312235" y="1088571"/>
            <a:ext cx="91440" cy="269965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AD60F-F05C-438C-8017-DC1F2AA20D6B}"/>
              </a:ext>
            </a:extLst>
          </p:cNvPr>
          <p:cNvSpPr txBox="1"/>
          <p:nvPr/>
        </p:nvSpPr>
        <p:spPr>
          <a:xfrm>
            <a:off x="4554583" y="2176789"/>
            <a:ext cx="661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EC36AE-6701-48AB-A00B-1CFAC8810ECB}"/>
              </a:ext>
            </a:extLst>
          </p:cNvPr>
          <p:cNvSpPr txBox="1"/>
          <p:nvPr/>
        </p:nvSpPr>
        <p:spPr>
          <a:xfrm>
            <a:off x="766243" y="1933303"/>
            <a:ext cx="1593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20.25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E7526A-60F9-44D1-8F8B-D3C56D0CE2AE}"/>
                  </a:ext>
                </a:extLst>
              </p:cNvPr>
              <p:cNvSpPr txBox="1"/>
              <p:nvPr/>
            </p:nvSpPr>
            <p:spPr>
              <a:xfrm>
                <a:off x="378415" y="3223229"/>
                <a:ext cx="29308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l-G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Σ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E7526A-60F9-44D1-8F8B-D3C56D0CE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15" y="3223229"/>
                <a:ext cx="293084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454F720-7675-4E83-97E2-9BDC37713900}"/>
              </a:ext>
            </a:extLst>
          </p:cNvPr>
          <p:cNvSpPr txBox="1"/>
          <p:nvPr/>
        </p:nvSpPr>
        <p:spPr>
          <a:xfrm>
            <a:off x="143283" y="2700009"/>
            <a:ext cx="2838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loss function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EB4E50-923D-4C5F-BE8C-7D43A97C007A}"/>
              </a:ext>
            </a:extLst>
          </p:cNvPr>
          <p:cNvSpPr txBox="1"/>
          <p:nvPr/>
        </p:nvSpPr>
        <p:spPr>
          <a:xfrm>
            <a:off x="825015" y="3886942"/>
            <a:ext cx="1593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|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|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4.5</a:t>
            </a:r>
          </a:p>
        </p:txBody>
      </p:sp>
    </p:spTree>
    <p:extLst>
      <p:ext uri="{BB962C8B-B14F-4D97-AF65-F5344CB8AC3E}">
        <p14:creationId xmlns:p14="http://schemas.microsoft.com/office/powerpoint/2010/main" val="314600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/>
      <p:bldP spid="10" grpId="0"/>
      <p:bldP spid="11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587D-8CC8-4169-B348-D4CD7519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Elastic net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CDD38-16C0-4882-910E-DE2A7C6E0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772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Combines the two types of penalties</a:t>
            </a:r>
          </a:p>
          <a:p>
            <a:r>
              <a:rPr lang="en-US" dirty="0"/>
              <a:t>Enables effective regularization with ridge penalty (</a:t>
            </a:r>
            <a:r>
              <a:rPr lang="en-US" i="1" dirty="0"/>
              <a:t>L</a:t>
            </a:r>
            <a:r>
              <a:rPr lang="en-US" i="1" baseline="-25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Offers feature selection with lasso penalty (</a:t>
            </a:r>
            <a:r>
              <a:rPr lang="en-US" i="1" dirty="0"/>
              <a:t>L</a:t>
            </a:r>
            <a:r>
              <a:rPr lang="en-US" i="1" baseline="-25000" dirty="0"/>
              <a:t>1</a:t>
            </a:r>
            <a:r>
              <a:rPr lang="en-US" dirty="0"/>
              <a:t>)</a:t>
            </a:r>
          </a:p>
          <a:p>
            <a:r>
              <a:rPr lang="en-US" dirty="0"/>
              <a:t>Better able to handle multicollinearity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E9549-119B-4BA0-89A7-E98B3E25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59F5F3-0B21-4A05-8787-34C86E6FD8E3}"/>
                  </a:ext>
                </a:extLst>
              </p:cNvPr>
              <p:cNvSpPr txBox="1"/>
              <p:nvPr/>
            </p:nvSpPr>
            <p:spPr>
              <a:xfrm>
                <a:off x="2314575" y="1825625"/>
                <a:ext cx="3364706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𝑆𝑆𝐸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= </m:t>
                      </m:r>
                      <m:nary>
                        <m:naryPr>
                          <m:chr m:val="∑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kumimoji="0" 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59F5F3-0B21-4A05-8787-34C86E6FD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575" y="1825625"/>
                <a:ext cx="3364706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47FF42-28E9-4BAB-827A-270CD8489108}"/>
                  </a:ext>
                </a:extLst>
              </p:cNvPr>
              <p:cNvSpPr txBox="1"/>
              <p:nvPr/>
            </p:nvSpPr>
            <p:spPr>
              <a:xfrm>
                <a:off x="6768604" y="1789589"/>
                <a:ext cx="1476375" cy="1172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 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𝑃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B0F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B0F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B0F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47FF42-28E9-4BAB-827A-270CD8489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604" y="1789589"/>
                <a:ext cx="1476375" cy="1172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528A117-7E90-4938-A81F-FC75670B05CD}"/>
              </a:ext>
            </a:extLst>
          </p:cNvPr>
          <p:cNvSpPr txBox="1"/>
          <p:nvPr/>
        </p:nvSpPr>
        <p:spPr>
          <a:xfrm>
            <a:off x="2873898" y="2375903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Enet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5D1FD9-83E2-4720-BFB4-605E15AC720E}"/>
                  </a:ext>
                </a:extLst>
              </p:cNvPr>
              <p:cNvSpPr txBox="1"/>
              <p:nvPr/>
            </p:nvSpPr>
            <p:spPr>
              <a:xfrm>
                <a:off x="5416087" y="1789589"/>
                <a:ext cx="1476375" cy="1172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 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5D1FD9-83E2-4720-BFB4-605E15AC7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087" y="1789589"/>
                <a:ext cx="1476375" cy="1172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66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Specify a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812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E83C-E8AD-4948-9480-CCD8790CE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2CA21-7225-4C75-BA31-03966E47C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 a model</a:t>
            </a:r>
          </a:p>
          <a:p>
            <a:pPr lvl="1"/>
            <a:r>
              <a:rPr lang="en-US" dirty="0">
                <a:hlinkClick r:id="rId2"/>
              </a:rPr>
              <a:t>https://www.tidymodels.org/find/parsnip/</a:t>
            </a:r>
            <a:endParaRPr lang="en-US" dirty="0"/>
          </a:p>
          <a:p>
            <a:pPr lvl="1"/>
            <a:r>
              <a:rPr lang="en-US" dirty="0"/>
              <a:t>we will be discussing many different modeling options</a:t>
            </a:r>
          </a:p>
          <a:p>
            <a:r>
              <a:rPr lang="en-US" dirty="0"/>
              <a:t>select the engine</a:t>
            </a:r>
          </a:p>
          <a:p>
            <a:pPr lvl="1"/>
            <a:r>
              <a:rPr lang="en-US" dirty="0"/>
              <a:t>the package (software) that will be used to fit the model </a:t>
            </a:r>
          </a:p>
          <a:p>
            <a:r>
              <a:rPr lang="en-US" dirty="0"/>
              <a:t>select the mode</a:t>
            </a:r>
          </a:p>
          <a:p>
            <a:pPr lvl="1"/>
            <a:r>
              <a:rPr lang="en-US" dirty="0"/>
              <a:t>regression or classification</a:t>
            </a:r>
          </a:p>
          <a:p>
            <a:pPr lvl="1"/>
            <a:endParaRPr lang="en-US" dirty="0"/>
          </a:p>
          <a:p>
            <a:r>
              <a:rPr lang="en-US" dirty="0"/>
              <a:t>We're just setting up the framework, we’re not estimating anything yet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B6DD3-8974-4F4C-AC8B-C70E313E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26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4EC3-238D-4B1C-A74B-C3C3318A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62F19-5B10-4960-BFDF-E5545C61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penalized regression</a:t>
            </a:r>
          </a:p>
          <a:p>
            <a:r>
              <a:rPr lang="en-US" dirty="0"/>
              <a:t>Specify a model</a:t>
            </a:r>
          </a:p>
          <a:p>
            <a:r>
              <a:rPr lang="en-US" dirty="0"/>
              <a:t>Fit a model</a:t>
            </a:r>
          </a:p>
          <a:p>
            <a:r>
              <a:rPr lang="en-US" dirty="0"/>
              <a:t>Tune a model</a:t>
            </a:r>
          </a:p>
          <a:p>
            <a:pPr lvl="1"/>
            <a:r>
              <a:rPr lang="en-US" dirty="0"/>
              <a:t>regular grids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8756F-E549-46CD-AE80-ABBF9008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86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443F-406C-478F-8491-19032C1C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A3739-A924-4FF0-AF2C-4DF24CE86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Welcome to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{parsnip}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!</a:t>
            </a:r>
          </a:p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 of at least 30 models</a:t>
            </a:r>
          </a:p>
          <a:p>
            <a:pPr lvl="1"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https://www.tidymodels.org/find/parsnip/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1"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will be using the model for linear regression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which also allows for penalized regression</a:t>
            </a:r>
          </a:p>
          <a:p>
            <a:pPr lvl="1"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F5BB2-F29D-4ED7-84A0-C5B92BAF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2E0768DA-3BAA-4B55-B7D3-EF65338B8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1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4023-A0B2-4DF1-B005-17D6D7B0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805A0-2A8F-4CA6-81DA-9485BD023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specify which package will be used to fit the model</a:t>
            </a:r>
          </a:p>
          <a:p>
            <a:r>
              <a:rPr lang="en-US" dirty="0"/>
              <a:t>and any arguments specific to that software</a:t>
            </a:r>
          </a:p>
          <a:p>
            <a:endParaRPr lang="en-US" dirty="0"/>
          </a:p>
          <a:p>
            <a:r>
              <a:rPr lang="en-US" dirty="0"/>
              <a:t>We’ll be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dirty="0"/>
              <a:t> (default) for our penalized </a:t>
            </a:r>
            <a:r>
              <a:rPr lang="en-US" dirty="0">
                <a:hlinkClick r:id="rId2"/>
              </a:rPr>
              <a:t>regression models</a:t>
            </a:r>
            <a:endParaRPr lang="en-US" dirty="0"/>
          </a:p>
          <a:p>
            <a:pPr lvl="1"/>
            <a:r>
              <a:rPr lang="sv-SE" dirty="0"/>
              <a:t>can also use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stan</a:t>
            </a:r>
            <a:r>
              <a:rPr lang="sv-SE" dirty="0"/>
              <a:t>,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lang="sv-SE" dirty="0"/>
              <a:t>,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keras</a:t>
            </a:r>
          </a:p>
          <a:p>
            <a:pPr lvl="1"/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set_engine("glmnet")</a:t>
            </a:r>
          </a:p>
          <a:p>
            <a:pPr lvl="1"/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2D55A-B92B-44EE-B30C-6DD7D75C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4994217B-468B-43E5-B341-EE27E808B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6D1B-4D25-467A-9D97-A878D530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22A11-2573-45F7-9C9A-F2DEB29E3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whether the outcome is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(“regression”)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(“classification”)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C38D4-AFDF-40B5-B7FC-5F123FB8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A2345CAB-EDF0-49B3-A657-4D123EE66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95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817B-76B1-4DC8-AFE7-F40A55FC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54EC1-201A-46AD-B2D9-DC8551B75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("regression") %&gt;%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redundant; just getting in the habit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-or-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(mode = “regression”) %&gt;%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 only option available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2BBFE-8B56-4685-8B59-C9EBFFF1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08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F67D-76AE-45C0-ADFB-2D6CEFF3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77078-F90E-49F8-A8FD-C3470F12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5E1D58-0AC8-43BC-A22F-A938B2E10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9802"/>
            <a:ext cx="10515600" cy="48781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en-US" dirty="0"/>
              <a:t> = can only be “regression,” not “classification”</a:t>
            </a:r>
          </a:p>
          <a:p>
            <a:pPr marL="0" indent="0">
              <a:buNone/>
            </a:pPr>
            <a:r>
              <a:rPr lang="en-US" sz="2200" dirty="0"/>
              <a:t>		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logistic_reg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/>
              <a:t>is used for classification)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penalty</a:t>
            </a:r>
            <a:r>
              <a:rPr lang="en-US" dirty="0"/>
              <a:t> = An non-negative number representing the total amount of regularization. This can be a combination of L1 and L2 (depending on the value of mixture)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mixture</a:t>
            </a:r>
            <a:r>
              <a:rPr lang="en-US" dirty="0"/>
              <a:t> = A number between zero and one (inclusive) that represents the proportion of L1 regularization (the lasso)</a:t>
            </a:r>
          </a:p>
          <a:p>
            <a:pPr lvl="1"/>
            <a:r>
              <a:rPr lang="en-US" dirty="0"/>
              <a:t>ridge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mixture = 0; </a:t>
            </a:r>
            <a:r>
              <a:rPr lang="en-US" dirty="0"/>
              <a:t>no L1 </a:t>
            </a:r>
          </a:p>
          <a:p>
            <a:pPr lvl="1"/>
            <a:r>
              <a:rPr lang="en-US" dirty="0"/>
              <a:t>lasso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mixture = 1; </a:t>
            </a:r>
            <a:r>
              <a:rPr lang="en-US" dirty="0"/>
              <a:t>completely L1 (and no ridge)</a:t>
            </a:r>
          </a:p>
          <a:p>
            <a:pPr lvl="1"/>
            <a:r>
              <a:rPr lang="en-US" dirty="0" err="1"/>
              <a:t>enet</a:t>
            </a:r>
            <a:r>
              <a:rPr lang="en-US" dirty="0"/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&lt; mixture &lt; 1; </a:t>
            </a:r>
            <a:r>
              <a:rPr lang="en-US" dirty="0"/>
              <a:t>mixture of L1 (lasso) and ridge (L2)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8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0C014E2E-42E8-489D-8DB7-D1FD8EB3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06B57D-1FA8-463D-8B52-009DE2AD2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40" y="1462088"/>
            <a:ext cx="8834718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7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9308A-7962-427E-AE78-877E2B504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6525"/>
            <a:ext cx="10748211" cy="64688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 &lt;- math &lt;- 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(here::here("data", "train.csv"))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1 - Initial Split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(math) 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training(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math_test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&lt;- testing(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2 - Resample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9464B-05DA-4997-BDDB-2A1EC874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1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88B7-C470-46F4-8BAB-7FFAE68FD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continue…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1ED75-D3ED-4BCE-BE12-E31ECE4EB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Penalized regression cannot handle missing data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Can either delete or impute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For simplicity here, we are just going to delete</a:t>
            </a:r>
          </a:p>
          <a:p>
            <a:r>
              <a:rPr lang="en-US" dirty="0"/>
              <a:t>We need to center and scale our continuous predictors</a:t>
            </a:r>
          </a:p>
          <a:p>
            <a:r>
              <a:rPr lang="en-US" dirty="0"/>
              <a:t>This is part of data preprocessing, or feature engineering</a:t>
            </a:r>
          </a:p>
          <a:p>
            <a:pPr lvl="1"/>
            <a:r>
              <a:rPr lang="en-US" dirty="0"/>
              <a:t>“the process of creating representations of data that increase the effectiveness of a model” (Kuhn &amp; Johnson, 2019)</a:t>
            </a:r>
          </a:p>
          <a:p>
            <a:r>
              <a:rPr lang="en-US" dirty="0"/>
              <a:t>Very quick preview of next week’s topic and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{recipes}</a:t>
            </a:r>
            <a:r>
              <a:rPr lang="en-US" dirty="0"/>
              <a:t> package</a:t>
            </a:r>
          </a:p>
          <a:p>
            <a:r>
              <a:rPr lang="en-US" dirty="0"/>
              <a:t>Center: average is subtracted from the predictor’s individual values</a:t>
            </a:r>
          </a:p>
          <a:p>
            <a:pPr lvl="1"/>
            <a:r>
              <a:rPr lang="en-US" dirty="0"/>
              <a:t>All predictors will have a mean of zero</a:t>
            </a:r>
          </a:p>
          <a:p>
            <a:r>
              <a:rPr lang="en-US" dirty="0"/>
              <a:t>Scale: divide a variable by the standard deviation</a:t>
            </a:r>
          </a:p>
          <a:p>
            <a:pPr lvl="1"/>
            <a:r>
              <a:rPr lang="en-US" dirty="0"/>
              <a:t>All predictors have a standard deviation of one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B7A91-1DA4-426E-9315-7F2E8CBFA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203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C0EA-9E19-419C-9E82-7C0E4220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{recipes}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AD0B-5CAA-4460-BE80-90ECD783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73" y="1825625"/>
            <a:ext cx="119112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penreg_rec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recipe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formula = score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econ_dsvntg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step_naomit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all_predictors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(), skip = TRUE)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%&gt;%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step_string2factor(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econ_dsvntg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econ_dsvntg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92B24-051C-4363-BE50-2FFD70A2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0ACCAD-E820-4D00-9E23-552A9237A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516" y="0"/>
            <a:ext cx="158648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81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C0EA-9E19-419C-9E82-7C0E4220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{recipes}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AD0B-5CAA-4460-BE80-90ECD783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73" y="1825625"/>
            <a:ext cx="119112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penreg_rec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formula = score ~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econ_dsvntg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step_naomit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all_predictors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(), skip = TRUE) %&gt;%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step_string2factor(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econ_dsvntg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econ_dsvntg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92B24-051C-4363-BE50-2FFD70A2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0ACCAD-E820-4D00-9E23-552A9237A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516" y="0"/>
            <a:ext cx="1586484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2F3AA2-4E00-4644-AACF-75134FA25F6B}"/>
              </a:ext>
            </a:extLst>
          </p:cNvPr>
          <p:cNvSpPr txBox="1"/>
          <p:nvPr/>
        </p:nvSpPr>
        <p:spPr>
          <a:xfrm>
            <a:off x="7493167" y="2193925"/>
            <a:ext cx="411881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defines outcome and predictors</a:t>
            </a:r>
          </a:p>
        </p:txBody>
      </p:sp>
    </p:spTree>
    <p:extLst>
      <p:ext uri="{BB962C8B-B14F-4D97-AF65-F5344CB8AC3E}">
        <p14:creationId xmlns:p14="http://schemas.microsoft.com/office/powerpoint/2010/main" val="3952652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C0EA-9E19-419C-9E82-7C0E4220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{recipes}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AD0B-5CAA-4460-BE80-90ECD783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73" y="1825625"/>
            <a:ext cx="119112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penreg_rec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formula = score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econ_dsvntg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step_naomit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all_predictors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(), skip = TRUE) %&gt;%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step_string2factor(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econ_dsvntg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econ_dsvntg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92B24-051C-4363-BE50-2FFD70A2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0ACCAD-E820-4D00-9E23-552A9237A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516" y="0"/>
            <a:ext cx="1586484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24539D-2C13-4CA2-9B5C-524CC1A3C1D7}"/>
              </a:ext>
            </a:extLst>
          </p:cNvPr>
          <p:cNvSpPr txBox="1"/>
          <p:nvPr/>
        </p:nvSpPr>
        <p:spPr>
          <a:xfrm>
            <a:off x="3954253" y="3131592"/>
            <a:ext cx="710665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Catalogs the names and types of each variable</a:t>
            </a:r>
          </a:p>
          <a:p>
            <a:r>
              <a:rPr lang="en-US" sz="2200" dirty="0"/>
              <a:t>Informs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recipe()</a:t>
            </a:r>
            <a:r>
              <a:rPr lang="en-US" sz="2200" dirty="0"/>
              <a:t> what is numeric and what is nominal</a:t>
            </a:r>
          </a:p>
        </p:txBody>
      </p:sp>
    </p:spTree>
    <p:extLst>
      <p:ext uri="{BB962C8B-B14F-4D97-AF65-F5344CB8AC3E}">
        <p14:creationId xmlns:p14="http://schemas.microsoft.com/office/powerpoint/2010/main" val="167428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Penalized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31AC185-0241-4028-A8D3-0CE4F5F48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(AKA Regularized Regression)</a:t>
            </a:r>
          </a:p>
        </p:txBody>
      </p:sp>
    </p:spTree>
    <p:extLst>
      <p:ext uri="{BB962C8B-B14F-4D97-AF65-F5344CB8AC3E}">
        <p14:creationId xmlns:p14="http://schemas.microsoft.com/office/powerpoint/2010/main" val="92873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C0EA-9E19-419C-9E82-7C0E4220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{recipes}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AD0B-5CAA-4460-BE80-90ECD783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73" y="1825625"/>
            <a:ext cx="119112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penreg_rec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formula = score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econ_dsvntg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step_naomit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all_predictors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skip = TRUE)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%&gt;%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step_string2factor(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econ_dsvntg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econ_dsvntg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92B24-051C-4363-BE50-2FFD70A2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0ACCAD-E820-4D00-9E23-552A9237A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516" y="0"/>
            <a:ext cx="1586484" cy="182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92A165-1560-4D7C-8A85-7C55FF6ABC27}"/>
              </a:ext>
            </a:extLst>
          </p:cNvPr>
          <p:cNvSpPr txBox="1"/>
          <p:nvPr/>
        </p:nvSpPr>
        <p:spPr>
          <a:xfrm>
            <a:off x="8610600" y="3816628"/>
            <a:ext cx="2743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drops missing values from all predictors</a:t>
            </a:r>
          </a:p>
        </p:txBody>
      </p:sp>
    </p:spTree>
    <p:extLst>
      <p:ext uri="{BB962C8B-B14F-4D97-AF65-F5344CB8AC3E}">
        <p14:creationId xmlns:p14="http://schemas.microsoft.com/office/powerpoint/2010/main" val="3768972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C0EA-9E19-419C-9E82-7C0E4220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{recipes}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AD0B-5CAA-4460-BE80-90ECD783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73" y="1825625"/>
            <a:ext cx="119112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penreg_rec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formula = score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econ_dsvntg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step_naomit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all_predictors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(), skip = TRUE) %&gt;%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step_string2factor(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econ_dsvntg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econ_dsvntg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92B24-051C-4363-BE50-2FFD70A2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0ACCAD-E820-4D00-9E23-552A9237A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516" y="0"/>
            <a:ext cx="1586484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D98752-699A-456B-8150-340D4B4A2574}"/>
              </a:ext>
            </a:extLst>
          </p:cNvPr>
          <p:cNvSpPr txBox="1"/>
          <p:nvPr/>
        </p:nvSpPr>
        <p:spPr>
          <a:xfrm>
            <a:off x="6974681" y="4430990"/>
            <a:ext cx="38623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converts strings (“Y”, “N”) to factors</a:t>
            </a:r>
          </a:p>
        </p:txBody>
      </p:sp>
    </p:spTree>
    <p:extLst>
      <p:ext uri="{BB962C8B-B14F-4D97-AF65-F5344CB8AC3E}">
        <p14:creationId xmlns:p14="http://schemas.microsoft.com/office/powerpoint/2010/main" val="2403174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C0EA-9E19-419C-9E82-7C0E4220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{recipes}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AD0B-5CAA-4460-BE80-90ECD783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73" y="1825625"/>
            <a:ext cx="119112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penreg_rec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formula = score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econ_dsvntg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step_naomit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all_predictors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(), skip = TRUE) %&gt;%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step_string2factor(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econ_dsvntg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econ_dsvntg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92B24-051C-4363-BE50-2FFD70A2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0ACCAD-E820-4D00-9E23-552A9237A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516" y="0"/>
            <a:ext cx="1586484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64B1EB-5054-4065-8F77-8FF02B304E62}"/>
              </a:ext>
            </a:extLst>
          </p:cNvPr>
          <p:cNvSpPr txBox="1"/>
          <p:nvPr/>
        </p:nvSpPr>
        <p:spPr>
          <a:xfrm>
            <a:off x="6693694" y="4712803"/>
            <a:ext cx="5498306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Converts nominal data into dummy variables </a:t>
            </a:r>
          </a:p>
        </p:txBody>
      </p:sp>
    </p:spTree>
    <p:extLst>
      <p:ext uri="{BB962C8B-B14F-4D97-AF65-F5344CB8AC3E}">
        <p14:creationId xmlns:p14="http://schemas.microsoft.com/office/powerpoint/2010/main" val="670109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C0EA-9E19-419C-9E82-7C0E4220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{recipes}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AD0B-5CAA-4460-BE80-90ECD783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73" y="1825625"/>
            <a:ext cx="119112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penreg_rec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formula = score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econ_dsvntg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step_naomit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all_predictors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(), skip = TRUE) %&gt;%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step_string2factor(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econ_dsvntg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econ_dsvntg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92B24-051C-4363-BE50-2FFD70A2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0ACCAD-E820-4D00-9E23-552A9237A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516" y="0"/>
            <a:ext cx="1586484" cy="182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5230CE-55A0-427C-9325-ECD928E5A2D1}"/>
              </a:ext>
            </a:extLst>
          </p:cNvPr>
          <p:cNvSpPr txBox="1"/>
          <p:nvPr/>
        </p:nvSpPr>
        <p:spPr>
          <a:xfrm>
            <a:off x="6407944" y="4654689"/>
            <a:ext cx="589810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Normalizes (centers and scales); necessary for penalized regression</a:t>
            </a:r>
          </a:p>
          <a:p>
            <a:endParaRPr lang="en-US" dirty="0"/>
          </a:p>
          <a:p>
            <a:r>
              <a:rPr lang="en-US" dirty="0"/>
              <a:t>Could also use: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step_center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enrld_grd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step_scale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enrld_grd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all_numeric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all_outcomes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301448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057522"/>
            <a:ext cx="12056829" cy="586806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3 - Set Model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Ridge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mod_ridge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("regression") %&gt;%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redundant; just setting a habit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 = .1,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arbitrarily set the penalty = .1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mixture = 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specifies a ridge regression model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F1301669-87A4-49F3-834A-A8543FD41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28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057522"/>
            <a:ext cx="12056829" cy="586806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3 - Set Model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lasso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mod_lasso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("regression") %&gt;%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redundant; just setting a habit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 = .1,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arbitrarily set the penalty = .1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mixture = 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specifies a lasso model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27BC96C1-B61D-4D2A-860A-626C5C674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530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057522"/>
            <a:ext cx="12056829" cy="586806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3 - Set Model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Elastic net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mod_enet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("regression") %&gt;%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redundant; just setting a habit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 = .1,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arbitrarily set the penalty = .1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mixture = .7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   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specifies 70% L1 penalty (lasso) 					    # and 30% L2 penalty (ridge)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5D3A5F7D-CE08-4A58-B769-0617616B7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75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Fit a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10530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E8FB-9E77-4B6F-B655-19A49DE6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42F97-73F0-408C-8908-8468A97AD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Fit multiple models via resampling</a:t>
            </a:r>
          </a:p>
          <a:p>
            <a:endParaRPr lang="fr-FR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object,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NULL,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19A85-B03B-4D9B-9BAA-63E7BD48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CA8D667F-EBBE-4231-B6D3-0C32D8E7F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098" y="0"/>
            <a:ext cx="157890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69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E8FB-9E77-4B6F-B655-19A49DE6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42F97-73F0-408C-8908-8468A97AD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Fit multiple models via resampling</a:t>
            </a:r>
          </a:p>
          <a:p>
            <a:endParaRPr lang="fr-FR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NULL,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19A85-B03B-4D9B-9BAA-63E7BD48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CA8D667F-EBBE-4231-B6D3-0C32D8E7F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098" y="0"/>
            <a:ext cx="1578902" cy="182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D4C6F2-5490-4F52-A5B9-9B9F7819EC0F}"/>
              </a:ext>
            </a:extLst>
          </p:cNvPr>
          <p:cNvSpPr txBox="1"/>
          <p:nvPr/>
        </p:nvSpPr>
        <p:spPr>
          <a:xfrm>
            <a:off x="4152551" y="2782669"/>
            <a:ext cx="3548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parsnip</a:t>
            </a:r>
            <a:r>
              <a:rPr lang="en-US" dirty="0"/>
              <a:t> model specification or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workflows::workflow()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281247-3655-4B46-B41C-0C9417DD891F}"/>
              </a:ext>
            </a:extLst>
          </p:cNvPr>
          <p:cNvSpPr txBox="1"/>
          <p:nvPr/>
        </p:nvSpPr>
        <p:spPr>
          <a:xfrm>
            <a:off x="7239699" y="3067866"/>
            <a:ext cx="249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we’ll get to this later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7378B1-B1C5-4448-95B1-C6123C83EDE5}"/>
              </a:ext>
            </a:extLst>
          </p:cNvPr>
          <p:cNvSpPr txBox="1"/>
          <p:nvPr/>
        </p:nvSpPr>
        <p:spPr>
          <a:xfrm>
            <a:off x="7996543" y="1782139"/>
            <a:ext cx="1743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mod_ridge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38B518-EFD5-427C-ACAA-BCFB6CBFA794}"/>
              </a:ext>
            </a:extLst>
          </p:cNvPr>
          <p:cNvSpPr txBox="1"/>
          <p:nvPr/>
        </p:nvSpPr>
        <p:spPr>
          <a:xfrm>
            <a:off x="7996542" y="2175176"/>
            <a:ext cx="1743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mod_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lasso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D7FC20-9A5C-4D5D-AF8C-D2FF74F3CA5D}"/>
              </a:ext>
            </a:extLst>
          </p:cNvPr>
          <p:cNvSpPr txBox="1"/>
          <p:nvPr/>
        </p:nvSpPr>
        <p:spPr>
          <a:xfrm>
            <a:off x="7996542" y="2544932"/>
            <a:ext cx="1743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mod_enet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75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113C-39B9-4AEB-B1FA-4AC6C2F3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90" y="790"/>
            <a:ext cx="10515600" cy="1325563"/>
          </a:xfrm>
        </p:spPr>
        <p:txBody>
          <a:bodyPr/>
          <a:lstStyle/>
          <a:p>
            <a:r>
              <a:rPr lang="en-US" dirty="0"/>
              <a:t>Let’s revisit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48DCF-CB21-4193-B45D-6E63CF004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3031"/>
            <a:ext cx="11027569" cy="5328444"/>
          </a:xfrm>
        </p:spPr>
        <p:txBody>
          <a:bodyPr>
            <a:normAutofit/>
          </a:bodyPr>
          <a:lstStyle/>
          <a:p>
            <a:r>
              <a:rPr lang="en-US" dirty="0"/>
              <a:t>What’s good</a:t>
            </a:r>
          </a:p>
          <a:p>
            <a:pPr lvl="1"/>
            <a:r>
              <a:rPr lang="en-US" dirty="0"/>
              <a:t>Parsimonious</a:t>
            </a:r>
          </a:p>
          <a:p>
            <a:pPr lvl="1"/>
            <a:r>
              <a:rPr lang="en-US" dirty="0"/>
              <a:t>Interpretable results</a:t>
            </a:r>
          </a:p>
          <a:p>
            <a:pPr lvl="1"/>
            <a:r>
              <a:rPr lang="en-US" dirty="0"/>
              <a:t>Coefficients are unbiased (given standard assumptions)</a:t>
            </a:r>
          </a:p>
          <a:p>
            <a:pPr lvl="2"/>
            <a:r>
              <a:rPr lang="en-US" dirty="0"/>
              <a:t>Because they minimize the sum-of-squared errors (SSE)</a:t>
            </a:r>
          </a:p>
          <a:p>
            <a:pPr lvl="1"/>
            <a:r>
              <a:rPr lang="en-US" dirty="0"/>
              <a:t>Lowest variance (of all unbiased linear techniques)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B630E-4592-41E5-AE33-74E242A7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15476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E8FB-9E77-4B6F-B655-19A49DE6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42F97-73F0-408C-8908-8468A97AD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Fit multiple models via resampling</a:t>
            </a:r>
          </a:p>
          <a:p>
            <a:endParaRPr lang="fr-FR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object,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preprocessor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NULL,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19A85-B03B-4D9B-9BAA-63E7BD48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CA8D667F-EBBE-4231-B6D3-0C32D8E7F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098" y="0"/>
            <a:ext cx="1578902" cy="182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325B3A-BC81-46C0-8F53-3AA5E5F55D40}"/>
              </a:ext>
            </a:extLst>
          </p:cNvPr>
          <p:cNvSpPr txBox="1"/>
          <p:nvPr/>
        </p:nvSpPr>
        <p:spPr>
          <a:xfrm>
            <a:off x="4278386" y="3263317"/>
            <a:ext cx="3783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traditional model formula or a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recipes::recipe()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C8C6B-2345-4047-ACE4-5F3A4F3DE8F3}"/>
              </a:ext>
            </a:extLst>
          </p:cNvPr>
          <p:cNvSpPr txBox="1"/>
          <p:nvPr/>
        </p:nvSpPr>
        <p:spPr>
          <a:xfrm>
            <a:off x="6096000" y="289398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score ~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econ_dsvntg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4C6169-5575-4323-8B9E-0502D4717514}"/>
              </a:ext>
            </a:extLst>
          </p:cNvPr>
          <p:cNvSpPr txBox="1"/>
          <p:nvPr/>
        </p:nvSpPr>
        <p:spPr>
          <a:xfrm>
            <a:off x="6306948" y="385991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penreg_rec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54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E8FB-9E77-4B6F-B655-19A49DE6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42F97-73F0-408C-8908-8468A97AD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Fit multiple models via resampling</a:t>
            </a:r>
          </a:p>
          <a:p>
            <a:endParaRPr lang="fr-FR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object,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NULL,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19A85-B03B-4D9B-9BAA-63E7BD48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CA8D667F-EBBE-4231-B6D3-0C32D8E7F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098" y="0"/>
            <a:ext cx="1578902" cy="182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571425-BDC2-4B2E-8DBF-ACB904057EF4}"/>
              </a:ext>
            </a:extLst>
          </p:cNvPr>
          <p:cNvSpPr txBox="1"/>
          <p:nvPr/>
        </p:nvSpPr>
        <p:spPr>
          <a:xfrm>
            <a:off x="9601200" y="4159528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E04497E-6E41-45BA-9A05-BCF83CA28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5592" y="3790196"/>
            <a:ext cx="53688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A resample </a:t>
            </a:r>
            <a:r>
              <a:rPr lang="en-US" altLang="en-US" dirty="0" err="1">
                <a:latin typeface="Arial" panose="020B0604020202020204" pitchFamily="34" charset="0"/>
              </a:rPr>
              <a:t>rset</a:t>
            </a:r>
            <a:r>
              <a:rPr lang="en-US" altLang="en-US" dirty="0">
                <a:latin typeface="Arial" panose="020B0604020202020204" pitchFamily="34" charset="0"/>
              </a:rPr>
              <a:t> created from an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rsample</a:t>
            </a:r>
            <a:r>
              <a:rPr lang="en-US" altLang="en-US" dirty="0">
                <a:latin typeface="Arial" panose="020B0604020202020204" pitchFamily="34" charset="0"/>
              </a:rPr>
              <a:t> function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22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E8FB-9E77-4B6F-B655-19A49DE6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42F97-73F0-408C-8908-8468A97AD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Fit multiple models via resampling</a:t>
            </a:r>
          </a:p>
          <a:p>
            <a:endParaRPr lang="fr-FR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object,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NULL,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19A85-B03B-4D9B-9BAA-63E7BD48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CA8D667F-EBBE-4231-B6D3-0C32D8E7F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098" y="0"/>
            <a:ext cx="1578902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E87E67-5E98-48DA-8401-5A9A8A0F3FB2}"/>
              </a:ext>
            </a:extLst>
          </p:cNvPr>
          <p:cNvSpPr txBox="1"/>
          <p:nvPr/>
        </p:nvSpPr>
        <p:spPr>
          <a:xfrm>
            <a:off x="4833938" y="4305985"/>
            <a:ext cx="6162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yardstick::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or NULL to compute a standard set of metrics</a:t>
            </a:r>
          </a:p>
        </p:txBody>
      </p:sp>
      <p:pic>
        <p:nvPicPr>
          <p:cNvPr id="10" name="Picture 9" descr="A picture containing website&#10;&#10;Description automatically generated">
            <a:extLst>
              <a:ext uri="{FF2B5EF4-FFF2-40B4-BE49-F238E27FC236}">
                <a16:creationId xmlns:a16="http://schemas.microsoft.com/office/drawing/2014/main" id="{87CB8399-E746-4870-9EF6-621BC7B75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647" y="1349375"/>
            <a:ext cx="157890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681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E8FB-9E77-4B6F-B655-19A49DE6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42F97-73F0-408C-8908-8468A97AD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Fit multiple models via resampling</a:t>
            </a:r>
          </a:p>
          <a:p>
            <a:endParaRPr lang="fr-FR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object,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NULL,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19A85-B03B-4D9B-9BAA-63E7BD48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CA8D667F-EBBE-4231-B6D3-0C32D8E7F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098" y="0"/>
            <a:ext cx="157890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383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36526"/>
            <a:ext cx="12056829" cy="67890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4 - Fit the models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Ridge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fit_ridge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>
                <a:solidFill>
                  <a:srgbClr val="45EB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mod_ridge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penreg_rec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2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yardstick::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metric_set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default is 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</a:t>
            </a:r>
            <a:r>
              <a:rPr lang="en-US" sz="2400" dirty="0">
                <a:solidFill>
                  <a:srgbClr val="45EB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		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8156BBA3-0E15-471D-85B1-B932BBB15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098" y="0"/>
            <a:ext cx="1578902" cy="1828800"/>
          </a:xfrm>
          <a:prstGeom prst="rect">
            <a:avLst/>
          </a:prstGeom>
        </p:spPr>
      </p:pic>
      <p:pic>
        <p:nvPicPr>
          <p:cNvPr id="7" name="Picture 6" descr="A picture containing website&#10;&#10;Description automatically generated">
            <a:extLst>
              <a:ext uri="{FF2B5EF4-FFF2-40B4-BE49-F238E27FC236}">
                <a16:creationId xmlns:a16="http://schemas.microsoft.com/office/drawing/2014/main" id="{9FF81814-C1A8-4E61-ADBA-4F4F9927F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647" y="1349375"/>
            <a:ext cx="1578902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87D607-FB92-41A3-84F5-66F7C3671789}"/>
              </a:ext>
            </a:extLst>
          </p:cNvPr>
          <p:cNvSpPr txBox="1"/>
          <p:nvPr/>
        </p:nvSpPr>
        <p:spPr>
          <a:xfrm>
            <a:off x="5373920" y="5228909"/>
            <a:ext cx="4722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will print to your console the model fitting process by Fold, so you can get an idea of progress and time </a:t>
            </a:r>
          </a:p>
        </p:txBody>
      </p:sp>
    </p:spTree>
    <p:extLst>
      <p:ext uri="{BB962C8B-B14F-4D97-AF65-F5344CB8AC3E}">
        <p14:creationId xmlns:p14="http://schemas.microsoft.com/office/powerpoint/2010/main" val="29736094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36526"/>
            <a:ext cx="12056829" cy="67890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4 - Fit the models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Ridge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fit_ridge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tune::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mod_ridge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preprocessor =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penreg_rec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metrics = yardstick::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metric_set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default is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control = tune::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verbose = TRUE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		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8156BBA3-0E15-471D-85B1-B932BBB15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098" y="0"/>
            <a:ext cx="1578902" cy="1828800"/>
          </a:xfrm>
          <a:prstGeom prst="rect">
            <a:avLst/>
          </a:prstGeom>
        </p:spPr>
      </p:pic>
      <p:pic>
        <p:nvPicPr>
          <p:cNvPr id="7" name="Picture 6" descr="A picture containing website&#10;&#10;Description automatically generated">
            <a:extLst>
              <a:ext uri="{FF2B5EF4-FFF2-40B4-BE49-F238E27FC236}">
                <a16:creationId xmlns:a16="http://schemas.microsoft.com/office/drawing/2014/main" id="{9FF81814-C1A8-4E61-ADBA-4F4F9927F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647" y="1349375"/>
            <a:ext cx="1578902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87D607-FB92-41A3-84F5-66F7C3671789}"/>
              </a:ext>
            </a:extLst>
          </p:cNvPr>
          <p:cNvSpPr txBox="1"/>
          <p:nvPr/>
        </p:nvSpPr>
        <p:spPr>
          <a:xfrm>
            <a:off x="5373920" y="5228909"/>
            <a:ext cx="4722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will print to your console the model fitting process by Fold, so you can get an idea of progress and time </a:t>
            </a:r>
          </a:p>
        </p:txBody>
      </p:sp>
    </p:spTree>
    <p:extLst>
      <p:ext uri="{BB962C8B-B14F-4D97-AF65-F5344CB8AC3E}">
        <p14:creationId xmlns:p14="http://schemas.microsoft.com/office/powerpoint/2010/main" val="32874278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36526"/>
            <a:ext cx="12056829" cy="67890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4 - Fit the models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Ridge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fit_ridge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tune::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mod_ridge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preprocessor =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penreg_rec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metrics = yardstick::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metric_set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default is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control = tune::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		 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8156BBA3-0E15-471D-85B1-B932BBB15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098" y="0"/>
            <a:ext cx="1578902" cy="1828800"/>
          </a:xfrm>
          <a:prstGeom prst="rect">
            <a:avLst/>
          </a:prstGeom>
        </p:spPr>
      </p:pic>
      <p:pic>
        <p:nvPicPr>
          <p:cNvPr id="7" name="Picture 6" descr="A picture containing website&#10;&#10;Description automatically generated">
            <a:extLst>
              <a:ext uri="{FF2B5EF4-FFF2-40B4-BE49-F238E27FC236}">
                <a16:creationId xmlns:a16="http://schemas.microsoft.com/office/drawing/2014/main" id="{9FF81814-C1A8-4E61-ADBA-4F4F9927F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647" y="1349375"/>
            <a:ext cx="1578902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87D607-FB92-41A3-84F5-66F7C3671789}"/>
              </a:ext>
            </a:extLst>
          </p:cNvPr>
          <p:cNvSpPr txBox="1"/>
          <p:nvPr/>
        </p:nvSpPr>
        <p:spPr>
          <a:xfrm>
            <a:off x="5373920" y="5228909"/>
            <a:ext cx="4722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will save the out-of-sample (analysis) predictions for each model evaluated</a:t>
            </a:r>
          </a:p>
        </p:txBody>
      </p:sp>
    </p:spTree>
    <p:extLst>
      <p:ext uri="{BB962C8B-B14F-4D97-AF65-F5344CB8AC3E}">
        <p14:creationId xmlns:p14="http://schemas.microsoft.com/office/powerpoint/2010/main" val="22195182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36526"/>
            <a:ext cx="12056829" cy="67890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## Ridge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fit_ridge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45EB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 x 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 mean     n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24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102.    10   0.351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2066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36526"/>
            <a:ext cx="12056829" cy="67890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## Ridge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fit_ridge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(summarize = FALSE)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10 x 4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id     .metric .estimator .estimate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Fold01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  101.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Fold02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  101.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Fold03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  101.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Fold04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   99.3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Fold05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  103.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Fold06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  103.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Fold07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  102.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Fold08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  103.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Fold09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  101.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Fold10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  102.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2008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36526"/>
            <a:ext cx="12056829" cy="67890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lasso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fit_lasso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mod_lasso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preprocessor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penreg_rec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2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</a:t>
            </a:r>
            <a:r>
              <a:rPr lang="en-US" sz="2400" dirty="0">
                <a:solidFill>
                  <a:srgbClr val="45EB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yardstick::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metric_set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		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fit_lasso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 x 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 mean     n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18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101.    10   0.356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74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113C-39B9-4AEB-B1FA-4AC6C2F3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90" y="790"/>
            <a:ext cx="10515600" cy="1325563"/>
          </a:xfrm>
        </p:spPr>
        <p:txBody>
          <a:bodyPr/>
          <a:lstStyle/>
          <a:p>
            <a:r>
              <a:rPr lang="en-US" dirty="0"/>
              <a:t>Let’s revisit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48DCF-CB21-4193-B45D-6E63CF004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3031"/>
            <a:ext cx="11027569" cy="5328444"/>
          </a:xfrm>
        </p:spPr>
        <p:txBody>
          <a:bodyPr>
            <a:normAutofit/>
          </a:bodyPr>
          <a:lstStyle/>
          <a:p>
            <a:r>
              <a:rPr lang="en-US" dirty="0"/>
              <a:t>What’s not so good</a:t>
            </a:r>
          </a:p>
          <a:p>
            <a:pPr lvl="1"/>
            <a:r>
              <a:rPr lang="en-US" dirty="0"/>
              <a:t>Sensitive to highly correlated predictors – multicollinearity</a:t>
            </a:r>
          </a:p>
          <a:p>
            <a:pPr lvl="1"/>
            <a:r>
              <a:rPr lang="en-US" dirty="0"/>
              <a:t>Including irrelevant predictors may hurt model performance</a:t>
            </a:r>
          </a:p>
          <a:p>
            <a:pPr lvl="1"/>
            <a:r>
              <a:rPr lang="en-US" dirty="0"/>
              <a:t>Model fit is influenced by “outliers” because it wants to minimize SSE</a:t>
            </a:r>
          </a:p>
          <a:p>
            <a:pPr lvl="1"/>
            <a:r>
              <a:rPr lang="en-US" dirty="0"/>
              <a:t>Although we can model nonlinearity by adding terms to the model (x</a:t>
            </a:r>
            <a:r>
              <a:rPr lang="en-US" baseline="30000" dirty="0"/>
              <a:t>2</a:t>
            </a:r>
            <a:r>
              <a:rPr lang="en-US" dirty="0"/>
              <a:t> or log(x))</a:t>
            </a:r>
          </a:p>
          <a:p>
            <a:pPr lvl="2"/>
            <a:r>
              <a:rPr lang="en-US" dirty="0"/>
              <a:t>this may not capture the relationship between predictors and outcome</a:t>
            </a:r>
          </a:p>
          <a:p>
            <a:pPr lvl="2"/>
            <a:r>
              <a:rPr lang="en-US" dirty="0"/>
              <a:t>adds predictors to the model (problematic with many predictors fewer observations)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B630E-4592-41E5-AE33-74E242A7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9671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36526"/>
            <a:ext cx="12056829" cy="67890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Elastic net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fit_enet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mod_enet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preprocessor =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penreg_rec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2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</a:t>
            </a:r>
            <a:r>
              <a:rPr lang="en-US" sz="2400" dirty="0">
                <a:solidFill>
                  <a:srgbClr val="45EB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yardstick::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metric_set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		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fit_enet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 x 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 mean     n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18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101.    10   0.356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8754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36526"/>
            <a:ext cx="12056829" cy="67890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fit_ridge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0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 x 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 mean     n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20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102.    10   0.351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fit_lasso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0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 x 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 mean     n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20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101.    10   0.356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fit_enet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0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 x 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 mean     n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20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101.    10   0.356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3448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4710E-97B3-4ADA-BAE2-95C452ED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Penalized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C8714-21B9-4C9C-9DE5-D8A6725B2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Thus far we have used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penalty = .1 (</a:t>
            </a:r>
            <a:r>
              <a:rPr lang="en-US" dirty="0"/>
              <a:t>λ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Choosing a good value for the penalty is very important</a:t>
            </a:r>
          </a:p>
          <a:p>
            <a:pPr lvl="1"/>
            <a:r>
              <a:rPr lang="en-US" dirty="0"/>
              <a:t>Too small a penalty and our model is essentially OLS</a:t>
            </a:r>
          </a:p>
          <a:p>
            <a:pPr lvl="1"/>
            <a:r>
              <a:rPr lang="en-US" dirty="0"/>
              <a:t>Too large a penalty and we shrink all our coefficients too close to zero</a:t>
            </a:r>
          </a:p>
          <a:p>
            <a:r>
              <a:rPr lang="en-US" dirty="0"/>
              <a:t>So how can we find an optimal value?</a:t>
            </a:r>
          </a:p>
          <a:p>
            <a:r>
              <a:rPr lang="en-US" dirty="0"/>
              <a:t>Model tuning</a:t>
            </a:r>
          </a:p>
          <a:p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BB929-7FD2-4FD1-9B51-05ACA79C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4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Tune a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31AC185-0241-4028-A8D3-0CE4F5F48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regular grids</a:t>
            </a:r>
          </a:p>
        </p:txBody>
      </p:sp>
    </p:spTree>
    <p:extLst>
      <p:ext uri="{BB962C8B-B14F-4D97-AF65-F5344CB8AC3E}">
        <p14:creationId xmlns:p14="http://schemas.microsoft.com/office/powerpoint/2010/main" val="31802908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886F-F47F-4077-8999-76CC0A27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{tune}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1529-D011-47BF-9693-9ADD3B741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Facilitates the tuning of hyper-parameters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tidymodels</a:t>
            </a:r>
            <a:r>
              <a:rPr lang="en-US" dirty="0"/>
              <a:t> packages</a:t>
            </a:r>
          </a:p>
          <a:p>
            <a:r>
              <a:rPr lang="en-US" dirty="0"/>
              <a:t>Hyperparameters (tuning parameters) control the complexity of some ML models (and the bias-variance trade-off)</a:t>
            </a:r>
          </a:p>
          <a:p>
            <a:r>
              <a:rPr lang="en-US" dirty="0"/>
              <a:t>Hyperparameters cannot be directly estimated from the data</a:t>
            </a:r>
          </a:p>
          <a:p>
            <a:r>
              <a:rPr lang="en-US" dirty="0"/>
              <a:t>Some models have </a:t>
            </a:r>
            <a:r>
              <a:rPr lang="en-US" b="1" dirty="0"/>
              <a:t>many</a:t>
            </a:r>
            <a:r>
              <a:rPr lang="en-US" dirty="0"/>
              <a:t> tuning parameters (e.g., boosted trees)</a:t>
            </a:r>
          </a:p>
          <a:p>
            <a:r>
              <a:rPr lang="en-US" dirty="0"/>
              <a:t>We use cross-validation to find the optimal tuning parameter values with either:</a:t>
            </a:r>
          </a:p>
          <a:p>
            <a:pPr lvl="1"/>
            <a:r>
              <a:rPr lang="en-US" dirty="0"/>
              <a:t>grid search - predefined values</a:t>
            </a:r>
          </a:p>
          <a:p>
            <a:pPr lvl="1"/>
            <a:r>
              <a:rPr lang="en-US" dirty="0"/>
              <a:t>iterative search - where each iteration finds novel tuning parameter values to evaluate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69C86-DCB9-48CB-BC1E-23D7B0E9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C840430A-1CBA-492A-A370-94075354A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098" y="0"/>
            <a:ext cx="157890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A2B08-C741-481F-A810-F9BAF53C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tune()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6C063-26DF-41CD-8242-6485D7D91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placeholder for hyper-parameters to be "tuned“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ridge_tune_mod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(penalty =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mixture = 0)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specifies a ridge regression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1DBE3-22AE-48B7-B932-D69E1D4D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81607E1C-A09B-4025-8692-5C1CF72D0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098" y="0"/>
            <a:ext cx="157890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303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B679-D655-45EE-B7F3-5B94E108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55079-A156-430D-8272-57D7BD3A3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a </a:t>
            </a:r>
            <a:r>
              <a:rPr lang="en-US" b="1" dirty="0"/>
              <a:t>pre-defined</a:t>
            </a:r>
            <a:r>
              <a:rPr lang="en-US" dirty="0"/>
              <a:t> set of tuning parameter values and evaluate their performance so that the best values can be used in the final model</a:t>
            </a:r>
          </a:p>
          <a:p>
            <a:pPr lvl="1"/>
            <a:r>
              <a:rPr lang="en-US" dirty="0"/>
              <a:t>For models with more than one tuning parameter, the grid is multidimensional</a:t>
            </a:r>
          </a:p>
          <a:p>
            <a:r>
              <a:rPr lang="en-US" dirty="0"/>
              <a:t>Using resampling to evaluate each distinct parameter value combination to get estimates of how well each performs</a:t>
            </a:r>
          </a:p>
          <a:p>
            <a:r>
              <a:rPr lang="en-US" dirty="0"/>
              <a:t>Calculate results and model performance, and use the “best” tuning parameter combination to fit to the entire training 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A2FE1-1C56-4775-810E-60EC66D21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306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953FC-F8B1-43C8-A745-4EB40596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20978-44B9-487E-AA66-2460C8539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1" y="1825625"/>
            <a:ext cx="11649074" cy="4351338"/>
          </a:xfrm>
        </p:spPr>
        <p:txBody>
          <a:bodyPr>
            <a:normAutofit/>
          </a:bodyPr>
          <a:lstStyle/>
          <a:p>
            <a:r>
              <a:rPr lang="en-US" dirty="0"/>
              <a:t>Usually a combination of vectors of tuning parameter values</a:t>
            </a:r>
          </a:p>
          <a:p>
            <a:r>
              <a:rPr lang="en-US" dirty="0"/>
              <a:t>The number of values don't have to be the same per parameter</a:t>
            </a:r>
          </a:p>
          <a:p>
            <a:r>
              <a:rPr lang="en-US" dirty="0"/>
              <a:t>The values can be regular on a transformed scale (e.g. log-10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penalty</a:t>
            </a:r>
            <a:r>
              <a:rPr lang="en-US" dirty="0"/>
              <a:t>)</a:t>
            </a:r>
          </a:p>
          <a:p>
            <a:r>
              <a:rPr lang="en-US" dirty="0"/>
              <a:t>Quantitative and qualitative parameters can be combined</a:t>
            </a:r>
          </a:p>
          <a:p>
            <a:r>
              <a:rPr lang="en-US" dirty="0"/>
              <a:t>As the number of parameters increases, so does the burden of dimensionality</a:t>
            </a:r>
          </a:p>
          <a:p>
            <a:r>
              <a:rPr lang="en-US" dirty="0"/>
              <a:t>Thought to be inefficient but not in all cases</a:t>
            </a:r>
          </a:p>
          <a:p>
            <a:r>
              <a:rPr lang="en-US" dirty="0"/>
              <a:t>Bad when performance plateaus over a range of one or more parameters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1252C-E1B3-4911-AB8A-FCC976CF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DBE10E-26D1-4D8B-87BB-75F5A8C24771}"/>
              </a:ext>
            </a:extLst>
          </p:cNvPr>
          <p:cNvSpPr txBox="1"/>
          <p:nvPr/>
        </p:nvSpPr>
        <p:spPr>
          <a:xfrm>
            <a:off x="152400" y="6400412"/>
            <a:ext cx="2952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Kuhn</a:t>
            </a:r>
            <a:r>
              <a:rPr lang="en-US" sz="1200" dirty="0"/>
              <a:t> (2019)</a:t>
            </a:r>
          </a:p>
        </p:txBody>
      </p:sp>
    </p:spTree>
    <p:extLst>
      <p:ext uri="{BB962C8B-B14F-4D97-AF65-F5344CB8AC3E}">
        <p14:creationId xmlns:p14="http://schemas.microsoft.com/office/powerpoint/2010/main" val="42280498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00455-A202-46FA-869D-ACAAD54A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6D3D60-2C12-430A-8B52-9CBB24C65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36" y="757003"/>
            <a:ext cx="5440405" cy="5032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548607-6F3D-49A5-AC29-392C3DC1B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892" y="757003"/>
            <a:ext cx="543697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997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95EB-F87C-4D66-8C70-C612716F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grid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7211-D6DA-466E-83B7-898BD3E5E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base::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expand.grid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penalty = c(.001, .01, .1),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mixture = c(0, .5, 1))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penalty mixture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1   0.001     0.0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2   0.010     0.0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3   0.100     0.0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4   0.001     0.5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5   0.010     0.5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6   0.100     0.5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7   0.001     1.0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8   0.010     1.0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9   0.100     1.0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EC07E-5FF0-4D09-BA4D-A63EC769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3E6FA-CF27-4D5D-9B95-04C258CD4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14662"/>
            <a:ext cx="4154959" cy="384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4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D50E-3B23-436C-A4BD-5261DAD8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8" y="0"/>
            <a:ext cx="10515600" cy="1325563"/>
          </a:xfrm>
        </p:spPr>
        <p:txBody>
          <a:bodyPr/>
          <a:lstStyle/>
          <a:p>
            <a:r>
              <a:rPr lang="en-US" dirty="0"/>
              <a:t>Penalized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FBC6A-D727-47DE-82FB-152B0A9C2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0526"/>
            <a:ext cx="10883537" cy="5537474"/>
          </a:xfrm>
        </p:spPr>
        <p:txBody>
          <a:bodyPr>
            <a:normAutofit/>
          </a:bodyPr>
          <a:lstStyle/>
          <a:p>
            <a:r>
              <a:rPr lang="en-US" sz="2600" dirty="0"/>
              <a:t>OLS regression coefficients are unbiased because the model minimizes SSE</a:t>
            </a:r>
          </a:p>
          <a:p>
            <a:r>
              <a:rPr lang="en-US" dirty="0"/>
              <a:t>But it turns out that adding a little bias to the coefficients can substantially decrease variance, resulting in a smaller MSE and better prediction of unseen data</a:t>
            </a:r>
          </a:p>
          <a:p>
            <a:r>
              <a:rPr lang="en-US" dirty="0"/>
              <a:t>How to add bias to the coefficients?</a:t>
            </a:r>
          </a:p>
          <a:p>
            <a:r>
              <a:rPr lang="en-US" dirty="0"/>
              <a:t>Add a </a:t>
            </a:r>
            <a:r>
              <a:rPr lang="en-US" b="1" i="1" dirty="0"/>
              <a:t>penalty</a:t>
            </a:r>
            <a:r>
              <a:rPr lang="en-US" dirty="0"/>
              <a:t> to the SSE if the coefficients become too large</a:t>
            </a:r>
          </a:p>
          <a:p>
            <a:pPr lvl="1"/>
            <a:r>
              <a:rPr lang="en-US" dirty="0"/>
              <a:t>Basically: penalize the model for coefficients as they move away from zero</a:t>
            </a:r>
          </a:p>
          <a:p>
            <a:pPr lvl="1"/>
            <a:r>
              <a:rPr lang="en-US" dirty="0"/>
              <a:t>As a regression coefficient grows large, the penalty must also increase to enforce the minimization of SSE</a:t>
            </a:r>
          </a:p>
          <a:p>
            <a:pPr lvl="1"/>
            <a:r>
              <a:rPr lang="en-US" dirty="0"/>
              <a:t>In order to have a large coefficient, a predictor will need to have a large impact on the model fit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32F71-2384-4A9E-A855-9A73F13C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762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48B2D-AF4C-421B-BED8-48F55B617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051"/>
            <a:ext cx="10515600" cy="1325563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C6E41-65D2-4BC7-9FDA-A658C3A13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692"/>
            <a:ext cx="10515600" cy="5991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penalty() # from the {dials} package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Amount of Regularization  (quantitative)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Transformer:  log-10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Range (transformed scale): [-10, 0]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(penalty())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3 x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penalty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1 0.0000000001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2 0.00001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3 1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DD807-A9CD-4AEC-AA16-08D4B6DC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FD9DC-3EDF-45F1-962A-369E4DB11BDB}"/>
              </a:ext>
            </a:extLst>
          </p:cNvPr>
          <p:cNvSpPr txBox="1"/>
          <p:nvPr/>
        </p:nvSpPr>
        <p:spPr>
          <a:xfrm>
            <a:off x="5809490" y="2925423"/>
            <a:ext cx="5602220" cy="3894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(penalty(), levels = 10)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10 x 1</a:t>
            </a:r>
          </a:p>
          <a:p>
            <a:pPr>
              <a:lnSpc>
                <a:spcPct val="90000"/>
              </a:lnSpc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penalty</a:t>
            </a:r>
          </a:p>
          <a:p>
            <a:pPr>
              <a:lnSpc>
                <a:spcPct val="90000"/>
              </a:lnSpc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&lt;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1 0.0000000001 </a:t>
            </a:r>
          </a:p>
          <a:p>
            <a:pPr>
              <a:lnSpc>
                <a:spcPct val="90000"/>
              </a:lnSpc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2 0.00000000129</a:t>
            </a:r>
          </a:p>
          <a:p>
            <a:pPr>
              <a:lnSpc>
                <a:spcPct val="90000"/>
              </a:lnSpc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3 0.0000000167 </a:t>
            </a:r>
          </a:p>
          <a:p>
            <a:pPr>
              <a:lnSpc>
                <a:spcPct val="90000"/>
              </a:lnSpc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4 0.000000215  </a:t>
            </a:r>
          </a:p>
          <a:p>
            <a:pPr>
              <a:lnSpc>
                <a:spcPct val="90000"/>
              </a:lnSpc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5 0.00000278   </a:t>
            </a:r>
          </a:p>
          <a:p>
            <a:pPr>
              <a:lnSpc>
                <a:spcPct val="90000"/>
              </a:lnSpc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6 0.0000359    </a:t>
            </a:r>
          </a:p>
          <a:p>
            <a:pPr>
              <a:lnSpc>
                <a:spcPct val="90000"/>
              </a:lnSpc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7 0.000464     </a:t>
            </a:r>
          </a:p>
          <a:p>
            <a:pPr>
              <a:lnSpc>
                <a:spcPct val="90000"/>
              </a:lnSpc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8 0.00599      </a:t>
            </a:r>
          </a:p>
          <a:p>
            <a:pPr>
              <a:lnSpc>
                <a:spcPct val="90000"/>
              </a:lnSpc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9 0.0774       </a:t>
            </a:r>
          </a:p>
          <a:p>
            <a:pPr>
              <a:lnSpc>
                <a:spcPct val="90000"/>
              </a:lnSpc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10 1 </a:t>
            </a:r>
          </a:p>
        </p:txBody>
      </p:sp>
    </p:spTree>
    <p:extLst>
      <p:ext uri="{BB962C8B-B14F-4D97-AF65-F5344CB8AC3E}">
        <p14:creationId xmlns:p14="http://schemas.microsoft.com/office/powerpoint/2010/main" val="358970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4D17-B2EE-4CE8-BD96-845FCF53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40B9-11C5-4F90-AD63-7E3E716DA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A version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that performs a grid search for the best combination of tuned hyperparameters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462A-B19B-414F-A49F-3A27BF63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78F6D4-C2CA-4C2F-BCAA-917B809F87AE}"/>
              </a:ext>
            </a:extLst>
          </p:cNvPr>
          <p:cNvSpPr txBox="1"/>
          <p:nvPr/>
        </p:nvSpPr>
        <p:spPr>
          <a:xfrm>
            <a:off x="1042946" y="2753260"/>
            <a:ext cx="7362908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tune_grid(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object,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...,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param_info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grid = 10,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control_grid()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E97686B4-7EAF-4316-BE36-70B0B4953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098" y="0"/>
            <a:ext cx="157890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652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4D17-B2EE-4CE8-BD96-845FCF53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40B9-11C5-4F90-AD63-7E3E716DA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A version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that performs a grid search for the best combination of tuned hyperparameters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462A-B19B-414F-A49F-3A27BF63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78F6D4-C2CA-4C2F-BCAA-917B809F87AE}"/>
              </a:ext>
            </a:extLst>
          </p:cNvPr>
          <p:cNvSpPr txBox="1"/>
          <p:nvPr/>
        </p:nvSpPr>
        <p:spPr>
          <a:xfrm>
            <a:off x="1042946" y="2753260"/>
            <a:ext cx="7362908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tune_grid(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...,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param_info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grid = 10,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control_grid()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77445B-D3FB-4C3B-A236-C62C1AF42D8E}"/>
              </a:ext>
            </a:extLst>
          </p:cNvPr>
          <p:cNvSpPr txBox="1"/>
          <p:nvPr/>
        </p:nvSpPr>
        <p:spPr>
          <a:xfrm>
            <a:off x="3713754" y="2998113"/>
            <a:ext cx="4896845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a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{parsnip} </a:t>
            </a:r>
            <a:r>
              <a:rPr lang="en-US" sz="2200" dirty="0"/>
              <a:t>model or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workflow()</a:t>
            </a:r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B8CF501C-970D-4AEC-BADD-AF07A6FD6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098" y="0"/>
            <a:ext cx="157890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878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4D17-B2EE-4CE8-BD96-845FCF53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40B9-11C5-4F90-AD63-7E3E716DA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A version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that performs a grid search for the best combination of tuned hyperparameters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462A-B19B-414F-A49F-3A27BF63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78F6D4-C2CA-4C2F-BCAA-917B809F87AE}"/>
              </a:ext>
            </a:extLst>
          </p:cNvPr>
          <p:cNvSpPr txBox="1"/>
          <p:nvPr/>
        </p:nvSpPr>
        <p:spPr>
          <a:xfrm>
            <a:off x="1042946" y="2753260"/>
            <a:ext cx="7362908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tune_grid(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object,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preprocessor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...,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param_info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grid = 10,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control_grid()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77445B-D3FB-4C3B-A236-C62C1AF42D8E}"/>
              </a:ext>
            </a:extLst>
          </p:cNvPr>
          <p:cNvSpPr txBox="1"/>
          <p:nvPr/>
        </p:nvSpPr>
        <p:spPr>
          <a:xfrm>
            <a:off x="3970931" y="3559863"/>
            <a:ext cx="4434924" cy="373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traditional model formula or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recipe()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CE712D43-B2A2-42D5-B1D3-D33812465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098" y="0"/>
            <a:ext cx="157890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864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4D17-B2EE-4CE8-BD96-845FCF53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40B9-11C5-4F90-AD63-7E3E716DA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A version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that performs a grid search for the best combination of tuned hyperparameters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462A-B19B-414F-A49F-3A27BF63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78F6D4-C2CA-4C2F-BCAA-917B809F87AE}"/>
              </a:ext>
            </a:extLst>
          </p:cNvPr>
          <p:cNvSpPr txBox="1"/>
          <p:nvPr/>
        </p:nvSpPr>
        <p:spPr>
          <a:xfrm>
            <a:off x="1042946" y="2753260"/>
            <a:ext cx="7362908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tune_grid(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object,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...,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param_info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control_grid()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B43662-ECB4-497A-BA8A-10FB7923BDB1}"/>
              </a:ext>
            </a:extLst>
          </p:cNvPr>
          <p:cNvSpPr txBox="1"/>
          <p:nvPr/>
        </p:nvSpPr>
        <p:spPr>
          <a:xfrm>
            <a:off x="4640910" y="3698686"/>
            <a:ext cx="736290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Either: 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 data frame of tuning combinations (have columns for each parameter being tuned and rows for tuning parameter candidates) 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 positive integer (number of candidate parameter sets to be created automatically)</a:t>
            </a:r>
            <a:endParaRPr lang="en-US" sz="2200" dirty="0"/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D6767259-CDB1-446A-8F2A-AE0B405D4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098" y="0"/>
            <a:ext cx="157890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835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854EE-36EE-4CE7-BA4C-298419B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6"/>
            <a:ext cx="10515600" cy="67214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ridge_tune_mod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 =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tune()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mixture = 0)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penreg_grid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(penalty(), levels = 10)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ridge_tune_mod_results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tune::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ridge_tune_mod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penreg_rec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grid =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penreg_grid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yardstick::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metric_set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tune::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EA9D9-1EB3-4E21-988D-11CF5C3E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74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0963-C5E3-4F32-89B7-3E7BEE8F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Tuned 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25E97-9F06-421B-8E5F-B6C1A616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ridge_tune_mod_results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10 x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penalty .metric .estimator  mean     n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26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&lt;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1 0.0000000001 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102.    10   0.351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2 0.00000000129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102.    10   0.351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3 0.0000000167 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102.    10   0.351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4 0.000000215  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102.    10   0.351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5 0.00000278   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102.    10   0.351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6 0.0000359    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102.    10   0.351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7 0.000464     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102.    10   0.351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8 0.00599      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102.    10   0.351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9 0.0774       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102.    10   0.351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10 1            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102.    10   0.351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4D16F-AA97-4B9D-94C3-37F8AECA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2820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0963-C5E3-4F32-89B7-3E7BEE8F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Tuned 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25E97-9F06-421B-8E5F-B6C1A616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ridge_tune_mod_results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summarize = FALSE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100 x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id           penalty .metric .estimator .estimate .config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&lt;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&lt;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Fold01 0.0000000001 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   101. Model01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Fold01 0.00000000129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   101. Model02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Fold01 0.0000000167 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   101. Model03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Fold01 0.000000215  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   101. Model04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Fold01 0.00000278   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   101. Model05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Fold01 0.0000359    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   101. Model06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Fold01 0.000464     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   101. Model07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Fold01 0.00599      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   101. Model08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Fold01 0.0774       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   101. Model09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Fold01 1            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   101. Model10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... with 90 more rows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4D16F-AA97-4B9D-94C3-37F8AECA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9676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5115F-42FE-4756-AB05-C393AC5D7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4674"/>
            <a:ext cx="10515600" cy="67214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enet_params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parameters(penalty(), mixture()))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Collection of 2 parameters for tuning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id parameter type object class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penalty        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penalty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nparam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[+]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mixture        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mixture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nparam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[+]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enet_grid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enet_params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levels = c(10, 5))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50 x 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penalty mixture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1 0.0000000001        0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2 0.00000000129       0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3 0.0000000167        0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4 0.000000215         0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5 0.00000278          0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6 0.0000359           0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7 0.000464            0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8 0.00599             0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9 0.0774              0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10 1                   0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... with 40 more rows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78FB0-6B79-4A68-82D3-ECF35147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2EB62E-279F-4997-99E2-12B7256CB152}"/>
              </a:ext>
            </a:extLst>
          </p:cNvPr>
          <p:cNvSpPr txBox="1"/>
          <p:nvPr/>
        </p:nvSpPr>
        <p:spPr>
          <a:xfrm>
            <a:off x="385761" y="574674"/>
            <a:ext cx="8843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Let’s make a regular grid for our </a:t>
            </a:r>
            <a:r>
              <a:rPr lang="en-US" sz="3600" dirty="0" err="1"/>
              <a:t>enet</a:t>
            </a:r>
            <a:r>
              <a:rPr lang="en-US" sz="3600" dirty="0"/>
              <a:t>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236858-DEDD-442B-9080-73057FD50694}"/>
              </a:ext>
            </a:extLst>
          </p:cNvPr>
          <p:cNvSpPr txBox="1"/>
          <p:nvPr/>
        </p:nvSpPr>
        <p:spPr>
          <a:xfrm>
            <a:off x="4583907" y="3566079"/>
            <a:ext cx="44100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is 50 models per fold = 500 models!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99CE07-4A83-45D4-BA66-3522860FDCF3}"/>
              </a:ext>
            </a:extLst>
          </p:cNvPr>
          <p:cNvCxnSpPr>
            <a:cxnSpLocks/>
          </p:cNvCxnSpPr>
          <p:nvPr/>
        </p:nvCxnSpPr>
        <p:spPr>
          <a:xfrm flipH="1" flipV="1">
            <a:off x="2657475" y="3184267"/>
            <a:ext cx="1847850" cy="48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04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3E3347-6E4A-4644-ACCF-082499334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793" y="3429000"/>
            <a:ext cx="8284399" cy="33622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20711-DA03-4FE5-9E9E-B80046520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219075"/>
            <a:ext cx="11944350" cy="595788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options(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scipen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999)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unique(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enet_grid$penalty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[1] 0.00000000010000 0.00000000129155 0.00000001668101 0.00000021544347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[5] 0.00000278255940 0.00003593813664 0.00046415888336 0.00599484250319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[9] 0.07742636826811 1.00000000000000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unique(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enet_grid$mixture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0.00 0.25 0.50 0.75 1.00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enet_grid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(penalty, mixture, color = factor(penalty)))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980E4-96BF-4F8A-AAE3-76AEA535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36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D50E-3B23-436C-A4BD-5261DAD8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Penalized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FBC6A-D727-47DE-82FB-152B0A9C2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0526"/>
            <a:ext cx="10883537" cy="5537474"/>
          </a:xfrm>
        </p:spPr>
        <p:txBody>
          <a:bodyPr>
            <a:normAutofit/>
          </a:bodyPr>
          <a:lstStyle/>
          <a:p>
            <a:r>
              <a:rPr lang="en-US" dirty="0"/>
              <a:t>How does a penalty help?</a:t>
            </a:r>
          </a:p>
          <a:p>
            <a:pPr lvl="1"/>
            <a:r>
              <a:rPr lang="en-US" dirty="0"/>
              <a:t>Shrinking our coefficients toward zero reduces the model's variance (think of model where all coefficients are equal to zero – no variance) </a:t>
            </a:r>
          </a:p>
          <a:p>
            <a:pPr lvl="1"/>
            <a:r>
              <a:rPr lang="en-US" dirty="0"/>
              <a:t>The optimal penalty will balance reduced variance with increased bias</a:t>
            </a:r>
          </a:p>
          <a:p>
            <a:pPr lvl="1"/>
            <a:r>
              <a:rPr lang="en-US" dirty="0"/>
              <a:t>Particularly useful for dealing with multicollinearity</a:t>
            </a:r>
          </a:p>
          <a:p>
            <a:pPr lvl="2"/>
            <a:r>
              <a:rPr lang="en-US" dirty="0"/>
              <a:t>As multicollinearity increases, the estimated regression coefficients are inflated and become unstable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32F71-2384-4A9E-A855-9A73F13C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675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A4F850-9605-4D3E-83FC-7AD52C5F6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583" y="3511550"/>
            <a:ext cx="8911767" cy="32099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20711-DA03-4FE5-9E9E-B80046520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219075"/>
            <a:ext cx="11944350" cy="595788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options(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scipen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999)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unique(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enet_grid$penalty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[1] 0.00000000010000 0.00000000129155 0.00000001668101 0.00000021544347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[5] 0.00000278255940 0.00003593813664 0.00046415888336 0.00599484250319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[9] 0.07742636826811 1.00000000000000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unique(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enet_grid$mixture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0.00 0.25 0.50 0.75 1.00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enet_grid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(penalty, mixture, color = factor(penalty)))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geom_jitter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980E4-96BF-4F8A-AAE3-76AEA535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8095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3E3347-6E4A-4644-ACCF-082499334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793" y="3429000"/>
            <a:ext cx="8284399" cy="33622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20711-DA03-4FE5-9E9E-B80046520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219075"/>
            <a:ext cx="11944350" cy="595788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options(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scipen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999)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unique(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enet_grid$penalty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[1] 0.00000000010000 0.00000000129155 0.00000001668101 0.00000021544347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[5] 0.00000278255940 0.00003593813664 0.00046415888336 0.00599484250319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[9] 0.07742636826811 1.00000000000000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unique(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enet_grid$mixture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0.00 0.25 0.50 0.75 1.00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enet_grid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(penalty, mixture, color = factor(penalty)))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980E4-96BF-4F8A-AAE3-76AEA535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5902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9A800-7B22-4E01-A860-8948BE4C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325A63-21B3-4AD0-A701-55C28EC231CD}"/>
              </a:ext>
            </a:extLst>
          </p:cNvPr>
          <p:cNvSpPr txBox="1"/>
          <p:nvPr/>
        </p:nvSpPr>
        <p:spPr>
          <a:xfrm>
            <a:off x="361950" y="431482"/>
            <a:ext cx="48482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Quick recap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F832B-D3FE-4097-AAC3-B86AEB7D393C}"/>
              </a:ext>
            </a:extLst>
          </p:cNvPr>
          <p:cNvSpPr txBox="1"/>
          <p:nvPr/>
        </p:nvSpPr>
        <p:spPr>
          <a:xfrm>
            <a:off x="361950" y="923925"/>
            <a:ext cx="7743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enet_params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parameters(penalty(), mixture())</a:t>
            </a:r>
          </a:p>
          <a:p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enet_grid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enet_params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levels = c(10, 5))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5B6DC4-48E0-420A-A794-63D06BD484D5}"/>
              </a:ext>
            </a:extLst>
          </p:cNvPr>
          <p:cNvSpPr txBox="1"/>
          <p:nvPr/>
        </p:nvSpPr>
        <p:spPr>
          <a:xfrm>
            <a:off x="361949" y="1693197"/>
            <a:ext cx="48482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Make new </a:t>
            </a:r>
            <a:r>
              <a:rPr lang="en-US" sz="2600" i="1" dirty="0"/>
              <a:t>tuned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583D2F-CDB0-4E13-A171-FA4FA710CC51}"/>
              </a:ext>
            </a:extLst>
          </p:cNvPr>
          <p:cNvSpPr txBox="1"/>
          <p:nvPr/>
        </p:nvSpPr>
        <p:spPr>
          <a:xfrm>
            <a:off x="361949" y="2185640"/>
            <a:ext cx="4848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enet_tune_mod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(penalty =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mixture =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0371CD-8A54-462E-825C-A41E2DF4C346}"/>
              </a:ext>
            </a:extLst>
          </p:cNvPr>
          <p:cNvSpPr txBox="1"/>
          <p:nvPr/>
        </p:nvSpPr>
        <p:spPr>
          <a:xfrm>
            <a:off x="190499" y="4136152"/>
            <a:ext cx="82391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enet_tune_mod_results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enet_tune_mod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preprocessor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penreg_rec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grid =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enet_grid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metrics = yardstick::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metric_set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control = tune::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72331-E555-4BAF-A0D0-58F9B72CEFA1}"/>
              </a:ext>
            </a:extLst>
          </p:cNvPr>
          <p:cNvSpPr txBox="1"/>
          <p:nvPr/>
        </p:nvSpPr>
        <p:spPr>
          <a:xfrm>
            <a:off x="209549" y="3643709"/>
            <a:ext cx="58864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Fit tuned model with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9298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C341-7EBA-4058-A214-B1913612C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[Run the previous slide to show the verbose output]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3B251-B3AE-4A83-AD29-AFE5EA7B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162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10D1-8058-4855-B5D4-0021CA91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8D16F-46DD-410F-9E8C-A55FC2F13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turns out that evaluating values of penalty are cheaper than values of mixture</a:t>
            </a:r>
          </a:p>
          <a:p>
            <a:r>
              <a:rPr lang="en-US" dirty="0"/>
              <a:t>This is because the model simultaneously computes parameter estimates for </a:t>
            </a:r>
            <a:r>
              <a:rPr lang="en-US" b="1" dirty="0"/>
              <a:t>all possible </a:t>
            </a:r>
            <a:r>
              <a:rPr lang="en-US" dirty="0"/>
              <a:t>penalty values (for a fixed mixture)</a:t>
            </a:r>
          </a:p>
          <a:p>
            <a:r>
              <a:rPr lang="en-US" dirty="0"/>
              <a:t>So we evaluate 50 models pe fold, but only fit 5 per fold</a:t>
            </a:r>
          </a:p>
          <a:p>
            <a:r>
              <a:rPr lang="en-US" dirty="0"/>
              <a:t>Somehow it is able to derive all penalty values given just one (the largest). I believe it uses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r>
              <a:rPr lang="en-US" dirty="0"/>
              <a:t> somehow to do this. But I am unsure how, or why it works for some </a:t>
            </a:r>
            <a:r>
              <a:rPr lang="en-US" dirty="0" err="1"/>
              <a:t>hyperparemeters</a:t>
            </a:r>
            <a:r>
              <a:rPr lang="en-US" dirty="0"/>
              <a:t> and not others. </a:t>
            </a:r>
          </a:p>
          <a:p>
            <a:pPr lvl="1"/>
            <a:r>
              <a:rPr lang="en-US" dirty="0"/>
              <a:t>For example, I believe it will work with some models/packages (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C5.0, earth,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glmboost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lasso,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rpart</a:t>
            </a:r>
            <a:r>
              <a:rPr lang="en-US" dirty="0"/>
              <a:t>) and some parameters (e.g.,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n_trees</a:t>
            </a:r>
            <a:r>
              <a:rPr lang="en-US" dirty="0"/>
              <a:t>).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Tidymodels</a:t>
            </a:r>
            <a:r>
              <a:rPr lang="en-US" dirty="0"/>
              <a:t> will do this automatically (obviously I did not do this)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2B244-1DCD-454A-BA8F-829B813BF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4179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6AAE6-38E6-4780-88E9-514B8FD1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Tuned elastic net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843F-07C6-4F6A-8A8D-F3B59F004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enet_tune_mod_results</a:t>
            </a:r>
            <a:r>
              <a:rPr lang="en-US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</a:rPr>
              <a:t># A </a:t>
            </a:r>
            <a:r>
              <a:rPr lang="en-US" dirty="0" err="1">
                <a:highlight>
                  <a:srgbClr val="C0C0C0"/>
                </a:highlight>
              </a:rPr>
              <a:t>tibble</a:t>
            </a:r>
            <a:r>
              <a:rPr lang="en-US" dirty="0">
                <a:highlight>
                  <a:srgbClr val="C0C0C0"/>
                </a:highlight>
              </a:rPr>
              <a:t>: 100 x 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</a:rPr>
              <a:t>        penalty mixture .metric .estimator    mean     n </a:t>
            </a:r>
            <a:r>
              <a:rPr lang="en-US" dirty="0" err="1">
                <a:highlight>
                  <a:srgbClr val="C0C0C0"/>
                </a:highlight>
              </a:rPr>
              <a:t>std_err</a:t>
            </a:r>
            <a:endParaRPr lang="en-US" dirty="0">
              <a:highlight>
                <a:srgbClr val="C0C0C0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</a:rPr>
              <a:t>          &lt;</a:t>
            </a:r>
            <a:r>
              <a:rPr lang="en-US" dirty="0" err="1">
                <a:highlight>
                  <a:srgbClr val="C0C0C0"/>
                </a:highlight>
              </a:rPr>
              <a:t>dbl</a:t>
            </a:r>
            <a:r>
              <a:rPr lang="en-US" dirty="0">
                <a:highlight>
                  <a:srgbClr val="C0C0C0"/>
                </a:highlight>
              </a:rPr>
              <a:t>&gt;   &lt;</a:t>
            </a:r>
            <a:r>
              <a:rPr lang="en-US" dirty="0" err="1">
                <a:highlight>
                  <a:srgbClr val="C0C0C0"/>
                </a:highlight>
              </a:rPr>
              <a:t>dbl</a:t>
            </a:r>
            <a:r>
              <a:rPr lang="en-US" dirty="0">
                <a:highlight>
                  <a:srgbClr val="C0C0C0"/>
                </a:highlight>
              </a:rPr>
              <a:t>&gt; &lt;</a:t>
            </a:r>
            <a:r>
              <a:rPr lang="en-US" dirty="0" err="1">
                <a:highlight>
                  <a:srgbClr val="C0C0C0"/>
                </a:highlight>
              </a:rPr>
              <a:t>chr</a:t>
            </a:r>
            <a:r>
              <a:rPr lang="en-US" dirty="0">
                <a:highlight>
                  <a:srgbClr val="C0C0C0"/>
                </a:highlight>
              </a:rPr>
              <a:t>&gt;   &lt;</a:t>
            </a:r>
            <a:r>
              <a:rPr lang="en-US" dirty="0" err="1">
                <a:highlight>
                  <a:srgbClr val="C0C0C0"/>
                </a:highlight>
              </a:rPr>
              <a:t>chr</a:t>
            </a:r>
            <a:r>
              <a:rPr lang="en-US" dirty="0">
                <a:highlight>
                  <a:srgbClr val="C0C0C0"/>
                </a:highlight>
              </a:rPr>
              <a:t>&gt;        &lt;</a:t>
            </a:r>
            <a:r>
              <a:rPr lang="en-US" dirty="0" err="1">
                <a:highlight>
                  <a:srgbClr val="C0C0C0"/>
                </a:highlight>
              </a:rPr>
              <a:t>dbl</a:t>
            </a:r>
            <a:r>
              <a:rPr lang="en-US" dirty="0">
                <a:highlight>
                  <a:srgbClr val="C0C0C0"/>
                </a:highlight>
              </a:rPr>
              <a:t>&gt; &lt;int&gt;   &lt;</a:t>
            </a:r>
            <a:r>
              <a:rPr lang="en-US" dirty="0" err="1">
                <a:highlight>
                  <a:srgbClr val="C0C0C0"/>
                </a:highlight>
              </a:rPr>
              <a:t>dbl</a:t>
            </a:r>
            <a:r>
              <a:rPr lang="en-US" dirty="0">
                <a:highlight>
                  <a:srgbClr val="C0C0C0"/>
                </a:highlight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</a:rPr>
              <a:t> 1 0.0000000001    0    </a:t>
            </a:r>
            <a:r>
              <a:rPr lang="en-US" dirty="0" err="1">
                <a:highlight>
                  <a:srgbClr val="C0C0C0"/>
                </a:highlight>
              </a:rPr>
              <a:t>rmse</a:t>
            </a:r>
            <a:r>
              <a:rPr lang="en-US" dirty="0">
                <a:highlight>
                  <a:srgbClr val="C0C0C0"/>
                </a:highlight>
              </a:rPr>
              <a:t>    standard   102.       10 0.351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</a:rPr>
              <a:t> 2 0.0000000001    0    </a:t>
            </a:r>
            <a:r>
              <a:rPr lang="en-US" dirty="0" err="1">
                <a:highlight>
                  <a:srgbClr val="C0C0C0"/>
                </a:highlight>
              </a:rPr>
              <a:t>rsq</a:t>
            </a:r>
            <a:r>
              <a:rPr lang="en-US" dirty="0">
                <a:highlight>
                  <a:srgbClr val="C0C0C0"/>
                </a:highlight>
              </a:rPr>
              <a:t>     standard     0.229    10 0.00217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</a:rPr>
              <a:t> 3 0.0000000001    0.25 </a:t>
            </a:r>
            <a:r>
              <a:rPr lang="en-US" dirty="0" err="1">
                <a:highlight>
                  <a:srgbClr val="C0C0C0"/>
                </a:highlight>
              </a:rPr>
              <a:t>rmse</a:t>
            </a:r>
            <a:r>
              <a:rPr lang="en-US" dirty="0">
                <a:highlight>
                  <a:srgbClr val="C0C0C0"/>
                </a:highlight>
              </a:rPr>
              <a:t>    standard   101.       10 0.357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</a:rPr>
              <a:t> 4 0.0000000001    0.25 </a:t>
            </a:r>
            <a:r>
              <a:rPr lang="en-US" dirty="0" err="1">
                <a:highlight>
                  <a:srgbClr val="C0C0C0"/>
                </a:highlight>
              </a:rPr>
              <a:t>rsq</a:t>
            </a:r>
            <a:r>
              <a:rPr lang="en-US" dirty="0">
                <a:highlight>
                  <a:srgbClr val="C0C0C0"/>
                </a:highlight>
              </a:rPr>
              <a:t>     standard     0.230    10 0.00220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</a:rPr>
              <a:t> 5 0.0000000001    0.5  </a:t>
            </a:r>
            <a:r>
              <a:rPr lang="en-US" dirty="0" err="1">
                <a:highlight>
                  <a:srgbClr val="C0C0C0"/>
                </a:highlight>
              </a:rPr>
              <a:t>rmse</a:t>
            </a:r>
            <a:r>
              <a:rPr lang="en-US" dirty="0">
                <a:highlight>
                  <a:srgbClr val="C0C0C0"/>
                </a:highlight>
              </a:rPr>
              <a:t>    standard   101.       10 0.357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</a:rPr>
              <a:t> 6 0.0000000001    0.5  </a:t>
            </a:r>
            <a:r>
              <a:rPr lang="en-US" dirty="0" err="1">
                <a:highlight>
                  <a:srgbClr val="C0C0C0"/>
                </a:highlight>
              </a:rPr>
              <a:t>rsq</a:t>
            </a:r>
            <a:r>
              <a:rPr lang="en-US" dirty="0">
                <a:highlight>
                  <a:srgbClr val="C0C0C0"/>
                </a:highlight>
              </a:rPr>
              <a:t>     standard     0.230    10 0.00220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</a:rPr>
              <a:t> 7 0.0000000001    0.75 </a:t>
            </a:r>
            <a:r>
              <a:rPr lang="en-US" dirty="0" err="1">
                <a:highlight>
                  <a:srgbClr val="C0C0C0"/>
                </a:highlight>
              </a:rPr>
              <a:t>rmse</a:t>
            </a:r>
            <a:r>
              <a:rPr lang="en-US" dirty="0">
                <a:highlight>
                  <a:srgbClr val="C0C0C0"/>
                </a:highlight>
              </a:rPr>
              <a:t>    standard   101.       10 0.357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</a:rPr>
              <a:t> 8 0.0000000001    0.75 </a:t>
            </a:r>
            <a:r>
              <a:rPr lang="en-US" dirty="0" err="1">
                <a:highlight>
                  <a:srgbClr val="C0C0C0"/>
                </a:highlight>
              </a:rPr>
              <a:t>rsq</a:t>
            </a:r>
            <a:r>
              <a:rPr lang="en-US" dirty="0">
                <a:highlight>
                  <a:srgbClr val="C0C0C0"/>
                </a:highlight>
              </a:rPr>
              <a:t>     standard     0.230    10 0.00220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</a:rPr>
              <a:t> 9 0.0000000001    1    </a:t>
            </a:r>
            <a:r>
              <a:rPr lang="en-US" dirty="0" err="1">
                <a:highlight>
                  <a:srgbClr val="C0C0C0"/>
                </a:highlight>
              </a:rPr>
              <a:t>rmse</a:t>
            </a:r>
            <a:r>
              <a:rPr lang="en-US" dirty="0">
                <a:highlight>
                  <a:srgbClr val="C0C0C0"/>
                </a:highlight>
              </a:rPr>
              <a:t>    standard   101.       10 0.357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</a:rPr>
              <a:t>10 0.0000000001    1    </a:t>
            </a:r>
            <a:r>
              <a:rPr lang="en-US" dirty="0" err="1">
                <a:highlight>
                  <a:srgbClr val="C0C0C0"/>
                </a:highlight>
              </a:rPr>
              <a:t>rsq</a:t>
            </a:r>
            <a:r>
              <a:rPr lang="en-US" dirty="0">
                <a:highlight>
                  <a:srgbClr val="C0C0C0"/>
                </a:highlight>
              </a:rPr>
              <a:t>     standard     0.230    10 0.00220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</a:rPr>
              <a:t># ... with 90 more rows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45F58-3C46-4D10-B089-AF0FABAE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10438-3882-4C64-A03F-A12E91D000AC}"/>
              </a:ext>
            </a:extLst>
          </p:cNvPr>
          <p:cNvSpPr txBox="1"/>
          <p:nvPr/>
        </p:nvSpPr>
        <p:spPr>
          <a:xfrm>
            <a:off x="5905500" y="2228850"/>
            <a:ext cx="470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models x 2 metrics (</a:t>
            </a:r>
            <a:r>
              <a:rPr lang="en-US" dirty="0" err="1"/>
              <a:t>rmse</a:t>
            </a:r>
            <a:r>
              <a:rPr lang="en-US" dirty="0"/>
              <a:t>, </a:t>
            </a:r>
            <a:r>
              <a:rPr lang="en-US" dirty="0" err="1"/>
              <a:t>rsq</a:t>
            </a:r>
            <a:r>
              <a:rPr lang="en-US" dirty="0"/>
              <a:t>) = 100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C9971D-90F4-41F3-B9F6-00789F13A398}"/>
              </a:ext>
            </a:extLst>
          </p:cNvPr>
          <p:cNvCxnSpPr>
            <a:stCxn id="6" idx="1"/>
          </p:cNvCxnSpPr>
          <p:nvPr/>
        </p:nvCxnSpPr>
        <p:spPr>
          <a:xfrm flipH="1">
            <a:off x="2057400" y="2413516"/>
            <a:ext cx="3848100" cy="5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99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CBD4-C130-412D-BAAA-26FE6890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4EFD6-BAD9-4E8C-AC18-A6C810B94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enet_tune_mod_results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%&gt;%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n = 5)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5 x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penalty mixture .metric .estimator  mean     n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1 0.0000000001     0.25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101.    10   0.357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2 0.00000000129    0.25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101.    10   0.357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3 0.0000000167     0.25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101.    10   0.357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4 0.000000215      0.25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101.    10   0.357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5 0.00000278       0.25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101.    10   0.357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CDB26-91B5-4726-B2BF-DAB1D85B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D781DF1A-3C6B-412C-9E32-EC2630FB9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098" y="0"/>
            <a:ext cx="157890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871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BFBE6-5F1B-4BF8-8FB6-F7B12EA6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select_best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2A7EC-0501-4A27-806B-6CCB02B8A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tnr_enet_results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select_best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 x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penalty mixture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1 0.0000000001    0.25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63237-5861-4444-A197-CD0FDAA0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B9C99909-DBA0-4B63-ACD8-4E26E62FD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098" y="0"/>
            <a:ext cx="157890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308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75D4-DC80-483E-BE82-66741E7D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0175"/>
            <a:ext cx="10515600" cy="1325563"/>
          </a:xfrm>
        </p:spPr>
        <p:txBody>
          <a:bodyPr/>
          <a:lstStyle/>
          <a:p>
            <a:r>
              <a:rPr lang="en-US" dirty="0"/>
              <a:t>Final fit!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02BFB-1B62-455D-90D4-A0FB42105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510213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best tuning parameters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enet_best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enet_tune_mod_results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select_best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Finalize your model using the best tuning parameters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enet_mod_final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enet_tune_mod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finalize_model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enet_best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Finalize your recipe using the best turning parameters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13F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enet_rec_final</a:t>
            </a:r>
            <a:r>
              <a:rPr lang="en-US" sz="1800" dirty="0">
                <a:solidFill>
                  <a:srgbClr val="F13F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penreg_rec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finalize_recipe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enet_best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Run your last fit on your initial data split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enet_test_results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last_fit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enet_mod_final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F13F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enet_rec_final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split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#Collect metrics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enet_test_results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2 x 3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.estimate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101.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standard       0.235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6A52E-E394-4102-AB67-32CA1F2A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9E9BDC-0BBB-48A8-B6DF-C609B4064398}"/>
              </a:ext>
            </a:extLst>
          </p:cNvPr>
          <p:cNvSpPr txBox="1"/>
          <p:nvPr/>
        </p:nvSpPr>
        <p:spPr>
          <a:xfrm>
            <a:off x="7503931" y="3531047"/>
            <a:ext cx="4600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will spend your test set…</a:t>
            </a:r>
          </a:p>
          <a:p>
            <a:r>
              <a:rPr lang="en-US" dirty="0"/>
              <a:t>SO DON’T DO THIS UNLESS YOU ARE CERTAIN </a:t>
            </a:r>
          </a:p>
          <a:p>
            <a:r>
              <a:rPr lang="en-US" dirty="0"/>
              <a:t>OF YOUR MODELLING PROCESS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C70190-B4A6-48B6-AC70-66BB14BC89C3}"/>
              </a:ext>
            </a:extLst>
          </p:cNvPr>
          <p:cNvSpPr txBox="1"/>
          <p:nvPr/>
        </p:nvSpPr>
        <p:spPr>
          <a:xfrm>
            <a:off x="7591426" y="4468148"/>
            <a:ext cx="460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ABSOLUTELY CERTAIN!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5D6B10-D5F7-4BE3-936A-99714C898928}"/>
              </a:ext>
            </a:extLst>
          </p:cNvPr>
          <p:cNvSpPr txBox="1"/>
          <p:nvPr/>
        </p:nvSpPr>
        <p:spPr>
          <a:xfrm>
            <a:off x="5576887" y="6157913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the prediction measures you can reasonably expect  </a:t>
            </a:r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D4386FA3-E0BF-493D-A584-298C60578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098" y="0"/>
            <a:ext cx="157890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0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38F9A5-8453-4A1F-90AC-94B8774A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comparison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3C90A-A305-41BF-B859-D783B4195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607146"/>
            <a:ext cx="11294269" cy="27820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Resampled fit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enet_tune_mod_results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metric =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n = 1)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bind_rows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enet_tune_mod_results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metric =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n = 1))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select(`.metric`, `.estimator`, mean)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2 x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   mean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101.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standard     0.230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1B6A77-5B84-4B1B-AFEF-64C8E3629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4305698"/>
            <a:ext cx="6113595" cy="2693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Final fit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enet_test_results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2 x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.estimate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101.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standard       0.235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6F71-EFD5-40FA-B150-A148817D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69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276C-EB1B-4CCD-B942-C00828DB8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Penalized 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DD2AC-21DB-4F91-94D3-448C9FBEB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ridge regression </a:t>
            </a:r>
            <a:r>
              <a:rPr lang="en-US" sz="2200" dirty="0"/>
              <a:t>(</a:t>
            </a:r>
            <a:r>
              <a:rPr lang="en-US" sz="2200" dirty="0" err="1"/>
              <a:t>Hoerl</a:t>
            </a:r>
            <a:r>
              <a:rPr lang="en-US" sz="2200" dirty="0"/>
              <a:t>, 1970)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lasso </a:t>
            </a:r>
            <a:r>
              <a:rPr lang="en-US" sz="2200" dirty="0"/>
              <a:t>(</a:t>
            </a:r>
            <a:r>
              <a:rPr lang="en-US" sz="2200" dirty="0" err="1"/>
              <a:t>Tibshirani</a:t>
            </a:r>
            <a:r>
              <a:rPr lang="en-US" sz="2200" dirty="0"/>
              <a:t>, 1996)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elastic net </a:t>
            </a:r>
            <a:r>
              <a:rPr lang="en-US" sz="2200" dirty="0"/>
              <a:t>(</a:t>
            </a:r>
            <a:r>
              <a:rPr lang="en-US" sz="2200" dirty="0" err="1"/>
              <a:t>Aou</a:t>
            </a:r>
            <a:r>
              <a:rPr lang="en-US" sz="2200" dirty="0"/>
              <a:t> &amp; Hastie, 2005)</a:t>
            </a:r>
          </a:p>
          <a:p>
            <a:pPr marL="457200" indent="-457200">
              <a:buFont typeface="+mj-lt"/>
              <a:buAutoNum type="arabicParenR"/>
            </a:pPr>
            <a:endParaRPr lang="en-US" sz="2200" dirty="0"/>
          </a:p>
          <a:p>
            <a:r>
              <a:rPr lang="en-US" dirty="0"/>
              <a:t>AKA</a:t>
            </a:r>
          </a:p>
          <a:p>
            <a:pPr lvl="1"/>
            <a:r>
              <a:rPr lang="en-US" dirty="0"/>
              <a:t>Regularized Regression </a:t>
            </a:r>
          </a:p>
          <a:p>
            <a:pPr lvl="1"/>
            <a:r>
              <a:rPr lang="en-US" dirty="0"/>
              <a:t>Shrinkage methods</a:t>
            </a:r>
          </a:p>
          <a:p>
            <a:endParaRPr lang="en-US" sz="2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F175F-507B-4C60-9412-CAC0F748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470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0F7C09-C52A-4DC1-A75E-8C048EE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0B63F-DB1A-4A4E-B6A1-5C7CCE3A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5"/>
            <a:ext cx="10953750" cy="4351338"/>
          </a:xfrm>
        </p:spPr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(math)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C52A1-866C-4417-BA06-661DB2F9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086A3D-524A-4FC2-AF90-C3420603E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177" y="0"/>
            <a:ext cx="197582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6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0F7C09-C52A-4DC1-A75E-8C048EE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0B63F-DB1A-4A4E-B6A1-5C7CCE3A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5"/>
            <a:ext cx="1095375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training()</a:t>
            </a:r>
          </a:p>
          <a:p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testing()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&lt;-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C52A1-866C-4417-BA06-661DB2F9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93630F-C325-4153-BB39-271B0B023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177" y="0"/>
            <a:ext cx="197582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8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0F7C09-C52A-4DC1-A75E-8C048EE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0B63F-DB1A-4A4E-B6A1-5C7CCE3A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5"/>
            <a:ext cx="10953750" cy="435133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C52A1-866C-4417-BA06-661DB2F9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93630F-C325-4153-BB39-271B0B023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177" y="0"/>
            <a:ext cx="197582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0F7C09-C52A-4DC1-A75E-8C048EE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0B63F-DB1A-4A4E-B6A1-5C7CCE3A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5"/>
            <a:ext cx="1095375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recipe()</a:t>
            </a:r>
          </a:p>
          <a:p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step_*()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penreg_rec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score 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econ_dsvntg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C52A1-866C-4417-BA06-661DB2F9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DEEFC3-C26C-45C4-B4DE-399C56628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516" y="0"/>
            <a:ext cx="158648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2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0F7C09-C52A-4DC1-A75E-8C048EE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0B63F-DB1A-4A4E-B6A1-5C7CCE3A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5"/>
            <a:ext cx="1095375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mod_ridge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("regression")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(penalty = .1,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mixture = 0)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C52A1-866C-4417-BA06-661DB2F9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388E197C-E5A7-40FD-AF5A-8CA9DB83C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6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0F7C09-C52A-4DC1-A75E-8C048EE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0B63F-DB1A-4A4E-B6A1-5C7CCE3A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5"/>
            <a:ext cx="1095375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penreg_rec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model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mod_ridge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yardstick::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tune::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C52A1-866C-4417-BA06-661DB2F9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1" descr="A picture containing shape&#10;&#10;Description automatically generated">
            <a:extLst>
              <a:ext uri="{FF2B5EF4-FFF2-40B4-BE49-F238E27FC236}">
                <a16:creationId xmlns:a16="http://schemas.microsoft.com/office/drawing/2014/main" id="{652CB02D-F981-4943-A175-E9914931E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098" y="0"/>
            <a:ext cx="157890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539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0F7C09-C52A-4DC1-A75E-8C048EE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0B63F-DB1A-4A4E-B6A1-5C7CCE3A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5"/>
            <a:ext cx="10953750" cy="435133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C52A1-866C-4417-BA06-661DB2F9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1" descr="A picture containing shape&#10;&#10;Description automatically generated">
            <a:extLst>
              <a:ext uri="{FF2B5EF4-FFF2-40B4-BE49-F238E27FC236}">
                <a16:creationId xmlns:a16="http://schemas.microsoft.com/office/drawing/2014/main" id="{E6C0E7D9-CB7F-437E-B840-15B80E42B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098" y="0"/>
            <a:ext cx="157890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2056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Lab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947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587D-8CC8-4169-B348-D4CD7519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CDD38-16C0-4882-910E-DE2A7C6E0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Penalize the model for coefficients as they move away from zero </a:t>
            </a:r>
            <a:r>
              <a:rPr lang="en-US" b="1" dirty="0"/>
              <a:t>unless</a:t>
            </a:r>
            <a:r>
              <a:rPr lang="en-US" dirty="0"/>
              <a:t> there is a proportional reduction in the SSE </a:t>
            </a:r>
          </a:p>
          <a:p>
            <a:r>
              <a:rPr lang="en-US" i="1" dirty="0"/>
              <a:t>L</a:t>
            </a:r>
            <a:r>
              <a:rPr lang="en-US" i="1" baseline="-25000" dirty="0"/>
              <a:t>2</a:t>
            </a:r>
            <a:r>
              <a:rPr lang="en-US" dirty="0"/>
              <a:t> penalty = second-order penalty (squared coefficients)</a:t>
            </a:r>
          </a:p>
          <a:p>
            <a:r>
              <a:rPr lang="el-GR" dirty="0"/>
              <a:t>λ</a:t>
            </a:r>
            <a:r>
              <a:rPr lang="en-US" dirty="0"/>
              <a:t> = 0 = linear regression</a:t>
            </a:r>
          </a:p>
          <a:p>
            <a:r>
              <a:rPr lang="en-US" dirty="0"/>
              <a:t>As the penalty (</a:t>
            </a:r>
            <a:r>
              <a:rPr lang="el-GR" dirty="0"/>
              <a:t>λ</a:t>
            </a:r>
            <a:r>
              <a:rPr lang="en-US" dirty="0"/>
              <a:t>) increases, the coefficients shrink toward 0 (at different rates)</a:t>
            </a:r>
          </a:p>
          <a:p>
            <a:r>
              <a:rPr lang="en-US" dirty="0"/>
              <a:t>A new set of coefficients is produced for each value of λ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E9549-119B-4BA0-89A7-E98B3E25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59F5F3-0B21-4A05-8787-34C86E6FD8E3}"/>
                  </a:ext>
                </a:extLst>
              </p:cNvPr>
              <p:cNvSpPr txBox="1"/>
              <p:nvPr/>
            </p:nvSpPr>
            <p:spPr>
              <a:xfrm>
                <a:off x="2314575" y="1825625"/>
                <a:ext cx="3364706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𝑆𝑆𝐸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= </m:t>
                      </m:r>
                      <m:nary>
                        <m:naryPr>
                          <m:chr m:val="∑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kumimoji="0" 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59F5F3-0B21-4A05-8787-34C86E6FD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575" y="1825625"/>
                <a:ext cx="3364706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47FF42-28E9-4BAB-827A-270CD8489108}"/>
                  </a:ext>
                </a:extLst>
              </p:cNvPr>
              <p:cNvSpPr txBox="1"/>
              <p:nvPr/>
            </p:nvSpPr>
            <p:spPr>
              <a:xfrm>
                <a:off x="5262018" y="1789589"/>
                <a:ext cx="1476375" cy="1172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+  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47FF42-28E9-4BAB-827A-270CD8489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018" y="1789589"/>
                <a:ext cx="1476375" cy="1172629"/>
              </a:xfrm>
              <a:prstGeom prst="rect">
                <a:avLst/>
              </a:prstGeom>
              <a:blipFill>
                <a:blip r:embed="rId3"/>
                <a:stretch>
                  <a:fillRect r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28A117-7E90-4938-A81F-FC75670B05CD}"/>
                  </a:ext>
                </a:extLst>
              </p:cNvPr>
              <p:cNvSpPr txBox="1"/>
              <p:nvPr/>
            </p:nvSpPr>
            <p:spPr>
              <a:xfrm>
                <a:off x="2960915" y="2375903"/>
                <a:ext cx="4354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28A117-7E90-4938-A81F-FC75670B0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915" y="2375903"/>
                <a:ext cx="4354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7636E7-104E-481F-A719-A2EF3C26BB59}"/>
              </a:ext>
            </a:extLst>
          </p:cNvPr>
          <p:cNvCxnSpPr/>
          <p:nvPr/>
        </p:nvCxnSpPr>
        <p:spPr>
          <a:xfrm flipV="1">
            <a:off x="5472045" y="2502111"/>
            <a:ext cx="332218" cy="757645"/>
          </a:xfrm>
          <a:prstGeom prst="straightConnector1">
            <a:avLst/>
          </a:prstGeom>
          <a:ln w="38100">
            <a:solidFill>
              <a:srgbClr val="F13F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884574B-2730-4913-AEE2-E30ADD8B7558}"/>
              </a:ext>
            </a:extLst>
          </p:cNvPr>
          <p:cNvSpPr txBox="1"/>
          <p:nvPr/>
        </p:nvSpPr>
        <p:spPr>
          <a:xfrm>
            <a:off x="4889863" y="31704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penalty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219F6B-A804-4239-A403-49B9802917C7}"/>
              </a:ext>
            </a:extLst>
          </p:cNvPr>
          <p:cNvCxnSpPr>
            <a:cxnSpLocks/>
          </p:cNvCxnSpPr>
          <p:nvPr/>
        </p:nvCxnSpPr>
        <p:spPr>
          <a:xfrm>
            <a:off x="6776493" y="2264569"/>
            <a:ext cx="595362" cy="329441"/>
          </a:xfrm>
          <a:prstGeom prst="straightConnector1">
            <a:avLst/>
          </a:prstGeom>
          <a:ln w="38100">
            <a:solidFill>
              <a:srgbClr val="F13F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365229D-BA34-43E4-A43F-EE899A6F342B}"/>
              </a:ext>
            </a:extLst>
          </p:cNvPr>
          <p:cNvSpPr txBox="1"/>
          <p:nvPr/>
        </p:nvSpPr>
        <p:spPr>
          <a:xfrm>
            <a:off x="7147041" y="2544281"/>
            <a:ext cx="220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squared coefficients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EEB3E5-6AF5-475D-8D1F-3523F7E6B52D}"/>
              </a:ext>
            </a:extLst>
          </p:cNvPr>
          <p:cNvCxnSpPr>
            <a:cxnSpLocks/>
          </p:cNvCxnSpPr>
          <p:nvPr/>
        </p:nvCxnSpPr>
        <p:spPr>
          <a:xfrm>
            <a:off x="3021418" y="2753397"/>
            <a:ext cx="234797" cy="0"/>
          </a:xfrm>
          <a:prstGeom prst="straightConnector1">
            <a:avLst/>
          </a:prstGeom>
          <a:ln w="38100">
            <a:solidFill>
              <a:srgbClr val="F13FE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77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8" grpId="0"/>
      <p:bldP spid="13" grpId="0"/>
      <p:bldP spid="23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28413</TotalTime>
  <Words>6410</Words>
  <Application>Microsoft Office PowerPoint</Application>
  <PresentationFormat>Widescreen</PresentationFormat>
  <Paragraphs>1031</Paragraphs>
  <Slides>87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3" baseType="lpstr">
      <vt:lpstr>Arial</vt:lpstr>
      <vt:lpstr>Calibri</vt:lpstr>
      <vt:lpstr>Calibri Light</vt:lpstr>
      <vt:lpstr>Cambria Math</vt:lpstr>
      <vt:lpstr>Courier New</vt:lpstr>
      <vt:lpstr>1_Office Theme</vt:lpstr>
      <vt:lpstr>Penalized Regression</vt:lpstr>
      <vt:lpstr>Agenda</vt:lpstr>
      <vt:lpstr>Penalized Regression</vt:lpstr>
      <vt:lpstr>Let’s revisit linear regression</vt:lpstr>
      <vt:lpstr>Let’s revisit linear regression</vt:lpstr>
      <vt:lpstr>Penalized Regression</vt:lpstr>
      <vt:lpstr>Penalized Regression</vt:lpstr>
      <vt:lpstr>Penalized Regression Models</vt:lpstr>
      <vt:lpstr>Ridge Regression</vt:lpstr>
      <vt:lpstr>Penalized Regression</vt:lpstr>
      <vt:lpstr>Ridge Regression</vt:lpstr>
      <vt:lpstr>lasso - Least Absolute Shrinkage and Selection Operator</vt:lpstr>
      <vt:lpstr>Ridge and lasso</vt:lpstr>
      <vt:lpstr>PowerPoint Presentation</vt:lpstr>
      <vt:lpstr>PowerPoint Presentation</vt:lpstr>
      <vt:lpstr>PowerPoint Presentation</vt:lpstr>
      <vt:lpstr>Elastic net</vt:lpstr>
      <vt:lpstr>Specify a model</vt:lpstr>
      <vt:lpstr>Specify the model</vt:lpstr>
      <vt:lpstr>select a model</vt:lpstr>
      <vt:lpstr>set_engine()</vt:lpstr>
      <vt:lpstr>set_mode()</vt:lpstr>
      <vt:lpstr>Specify the model</vt:lpstr>
      <vt:lpstr>linear_reg()</vt:lpstr>
      <vt:lpstr>PowerPoint Presentation</vt:lpstr>
      <vt:lpstr>Before we continue…</vt:lpstr>
      <vt:lpstr>{recipes}</vt:lpstr>
      <vt:lpstr>{recipes}</vt:lpstr>
      <vt:lpstr>{recipes}</vt:lpstr>
      <vt:lpstr>{recipes}</vt:lpstr>
      <vt:lpstr>{recipes}</vt:lpstr>
      <vt:lpstr>{recipes}</vt:lpstr>
      <vt:lpstr>{recipes}</vt:lpstr>
      <vt:lpstr>PowerPoint Presentation</vt:lpstr>
      <vt:lpstr>PowerPoint Presentation</vt:lpstr>
      <vt:lpstr>PowerPoint Presentation</vt:lpstr>
      <vt:lpstr>Fit a model</vt:lpstr>
      <vt:lpstr>fit_resamples()</vt:lpstr>
      <vt:lpstr>fit_resamples()</vt:lpstr>
      <vt:lpstr>fit_resamples()</vt:lpstr>
      <vt:lpstr>fit_resamples()</vt:lpstr>
      <vt:lpstr>fit_resamples()</vt:lpstr>
      <vt:lpstr>fit_resamples()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Penalized regression</vt:lpstr>
      <vt:lpstr>Tune a model</vt:lpstr>
      <vt:lpstr>{tune}</vt:lpstr>
      <vt:lpstr>tune()</vt:lpstr>
      <vt:lpstr>grid search</vt:lpstr>
      <vt:lpstr>Regular grids</vt:lpstr>
      <vt:lpstr>PowerPoint Presentation</vt:lpstr>
      <vt:lpstr>regular grid example</vt:lpstr>
      <vt:lpstr>grid_regular()</vt:lpstr>
      <vt:lpstr>tune_grid()</vt:lpstr>
      <vt:lpstr>tune_grid()</vt:lpstr>
      <vt:lpstr>tune_grid()</vt:lpstr>
      <vt:lpstr>tune_grid()</vt:lpstr>
      <vt:lpstr>PowerPoint Presentation</vt:lpstr>
      <vt:lpstr>Results: Tuned ridge regression</vt:lpstr>
      <vt:lpstr>Results: Tuned ridge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note</vt:lpstr>
      <vt:lpstr>Results: Tuned elastic net regression</vt:lpstr>
      <vt:lpstr>show_best()</vt:lpstr>
      <vt:lpstr>select_best()</vt:lpstr>
      <vt:lpstr>Final fit!</vt:lpstr>
      <vt:lpstr>Quick comparison</vt:lpstr>
      <vt:lpstr>Name the package</vt:lpstr>
      <vt:lpstr>Name the package</vt:lpstr>
      <vt:lpstr>Name the package</vt:lpstr>
      <vt:lpstr>Name the package</vt:lpstr>
      <vt:lpstr>Name the package</vt:lpstr>
      <vt:lpstr>Name the package</vt:lpstr>
      <vt:lpstr>Name the package</vt:lpstr>
      <vt:lpstr>Lab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Penalized Regression</dc:title>
  <dc:creator>Joseph Nese</dc:creator>
  <cp:lastModifiedBy>Joseph Nese</cp:lastModifiedBy>
  <cp:revision>126</cp:revision>
  <dcterms:created xsi:type="dcterms:W3CDTF">2020-02-21T19:47:35Z</dcterms:created>
  <dcterms:modified xsi:type="dcterms:W3CDTF">2020-10-16T19:02:41Z</dcterms:modified>
</cp:coreProperties>
</file>