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73"/>
  </p:notesMasterIdLst>
  <p:sldIdLst>
    <p:sldId id="257" r:id="rId3"/>
    <p:sldId id="399" r:id="rId4"/>
    <p:sldId id="366" r:id="rId5"/>
    <p:sldId id="316" r:id="rId6"/>
    <p:sldId id="315" r:id="rId7"/>
    <p:sldId id="317" r:id="rId8"/>
    <p:sldId id="319" r:id="rId9"/>
    <p:sldId id="318" r:id="rId10"/>
    <p:sldId id="323" r:id="rId11"/>
    <p:sldId id="326" r:id="rId12"/>
    <p:sldId id="322" r:id="rId13"/>
    <p:sldId id="325" r:id="rId14"/>
    <p:sldId id="324" r:id="rId15"/>
    <p:sldId id="327" r:id="rId16"/>
    <p:sldId id="381" r:id="rId17"/>
    <p:sldId id="380" r:id="rId18"/>
    <p:sldId id="382" r:id="rId19"/>
    <p:sldId id="328" r:id="rId20"/>
    <p:sldId id="330" r:id="rId21"/>
    <p:sldId id="335" r:id="rId22"/>
    <p:sldId id="340" r:id="rId23"/>
    <p:sldId id="338" r:id="rId24"/>
    <p:sldId id="339" r:id="rId25"/>
    <p:sldId id="336" r:id="rId26"/>
    <p:sldId id="329" r:id="rId27"/>
    <p:sldId id="331" r:id="rId28"/>
    <p:sldId id="342" r:id="rId29"/>
    <p:sldId id="343" r:id="rId30"/>
    <p:sldId id="373" r:id="rId31"/>
    <p:sldId id="341" r:id="rId32"/>
    <p:sldId id="344" r:id="rId33"/>
    <p:sldId id="345" r:id="rId34"/>
    <p:sldId id="377" r:id="rId35"/>
    <p:sldId id="332" r:id="rId36"/>
    <p:sldId id="346" r:id="rId37"/>
    <p:sldId id="347" r:id="rId38"/>
    <p:sldId id="375" r:id="rId39"/>
    <p:sldId id="357" r:id="rId40"/>
    <p:sldId id="359" r:id="rId41"/>
    <p:sldId id="360" r:id="rId42"/>
    <p:sldId id="361" r:id="rId43"/>
    <p:sldId id="362" r:id="rId44"/>
    <p:sldId id="363" r:id="rId45"/>
    <p:sldId id="400" r:id="rId46"/>
    <p:sldId id="348" r:id="rId47"/>
    <p:sldId id="350" r:id="rId48"/>
    <p:sldId id="352" r:id="rId49"/>
    <p:sldId id="353" r:id="rId50"/>
    <p:sldId id="354" r:id="rId51"/>
    <p:sldId id="355" r:id="rId52"/>
    <p:sldId id="351" r:id="rId53"/>
    <p:sldId id="364" r:id="rId54"/>
    <p:sldId id="365" r:id="rId55"/>
    <p:sldId id="301" r:id="rId56"/>
    <p:sldId id="383" r:id="rId57"/>
    <p:sldId id="384" r:id="rId58"/>
    <p:sldId id="385" r:id="rId59"/>
    <p:sldId id="387" r:id="rId60"/>
    <p:sldId id="379" r:id="rId61"/>
    <p:sldId id="388" r:id="rId62"/>
    <p:sldId id="389" r:id="rId63"/>
    <p:sldId id="390" r:id="rId64"/>
    <p:sldId id="391" r:id="rId65"/>
    <p:sldId id="392" r:id="rId66"/>
    <p:sldId id="393" r:id="rId67"/>
    <p:sldId id="395" r:id="rId68"/>
    <p:sldId id="378" r:id="rId69"/>
    <p:sldId id="291" r:id="rId70"/>
    <p:sldId id="397" r:id="rId71"/>
    <p:sldId id="394"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Nese" initials="JN" lastIdx="1" clrIdx="0">
    <p:extLst>
      <p:ext uri="{19B8F6BF-5375-455C-9EA6-DF929625EA0E}">
        <p15:presenceInfo xmlns:p15="http://schemas.microsoft.com/office/powerpoint/2012/main" userId="S::jnese@uoregon.edu::b4b9b44a-7597-4ed7-9ce6-5b07fef49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E0CAF2"/>
    <a:srgbClr val="FF6600"/>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4" autoAdjust="0"/>
    <p:restoredTop sz="79213"/>
  </p:normalViewPr>
  <p:slideViewPr>
    <p:cSldViewPr snapToGrid="0">
      <p:cViewPr varScale="1">
        <p:scale>
          <a:sx n="53" d="100"/>
          <a:sy n="53" d="100"/>
        </p:scale>
        <p:origin x="121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8</a:t>
            </a:fld>
            <a:endParaRPr lang="en-US"/>
          </a:p>
        </p:txBody>
      </p:sp>
    </p:spTree>
    <p:extLst>
      <p:ext uri="{BB962C8B-B14F-4D97-AF65-F5344CB8AC3E}">
        <p14:creationId xmlns:p14="http://schemas.microsoft.com/office/powerpoint/2010/main" val="3986340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10</a:t>
            </a:fld>
            <a:endParaRPr lang="en-US"/>
          </a:p>
        </p:txBody>
      </p:sp>
    </p:spTree>
    <p:extLst>
      <p:ext uri="{BB962C8B-B14F-4D97-AF65-F5344CB8AC3E}">
        <p14:creationId xmlns:p14="http://schemas.microsoft.com/office/powerpoint/2010/main" val="19024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32</a:t>
            </a:fld>
            <a:endParaRPr lang="en-US"/>
          </a:p>
        </p:txBody>
      </p:sp>
    </p:spTree>
    <p:extLst>
      <p:ext uri="{BB962C8B-B14F-4D97-AF65-F5344CB8AC3E}">
        <p14:creationId xmlns:p14="http://schemas.microsoft.com/office/powerpoint/2010/main" val="103478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33</a:t>
            </a:fld>
            <a:endParaRPr lang="en-US"/>
          </a:p>
        </p:txBody>
      </p:sp>
    </p:spTree>
    <p:extLst>
      <p:ext uri="{BB962C8B-B14F-4D97-AF65-F5344CB8AC3E}">
        <p14:creationId xmlns:p14="http://schemas.microsoft.com/office/powerpoint/2010/main" val="9424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36</a:t>
            </a:fld>
            <a:endParaRPr lang="en-US"/>
          </a:p>
        </p:txBody>
      </p:sp>
    </p:spTree>
    <p:extLst>
      <p:ext uri="{BB962C8B-B14F-4D97-AF65-F5344CB8AC3E}">
        <p14:creationId xmlns:p14="http://schemas.microsoft.com/office/powerpoint/2010/main" val="216300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5E93F0-C78C-4FED-9B88-BB5329876A3E}" type="slidenum">
              <a:rPr lang="en-US" smtClean="0"/>
              <a:t>54</a:t>
            </a:fld>
            <a:endParaRPr lang="en-US"/>
          </a:p>
        </p:txBody>
      </p:sp>
    </p:spTree>
    <p:extLst>
      <p:ext uri="{BB962C8B-B14F-4D97-AF65-F5344CB8AC3E}">
        <p14:creationId xmlns:p14="http://schemas.microsoft.com/office/powerpoint/2010/main" val="51482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61</a:t>
            </a:fld>
            <a:endParaRPr lang="en-US"/>
          </a:p>
        </p:txBody>
      </p:sp>
    </p:spTree>
    <p:extLst>
      <p:ext uri="{BB962C8B-B14F-4D97-AF65-F5344CB8AC3E}">
        <p14:creationId xmlns:p14="http://schemas.microsoft.com/office/powerpoint/2010/main" val="216300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5E93F0-C78C-4FED-9B88-BB5329876A3E}" type="slidenum">
              <a:rPr lang="en-US" smtClean="0"/>
              <a:t>69</a:t>
            </a:fld>
            <a:endParaRPr lang="en-US"/>
          </a:p>
        </p:txBody>
      </p:sp>
    </p:spTree>
    <p:extLst>
      <p:ext uri="{BB962C8B-B14F-4D97-AF65-F5344CB8AC3E}">
        <p14:creationId xmlns:p14="http://schemas.microsoft.com/office/powerpoint/2010/main" val="304215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10/11/2020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10/11/2020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10/11/2020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10/11/2020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10/11/2020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10/11/2020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10/11/2020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10/11/2020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10/11/2020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10/11/2020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10/11/2020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10/11/2020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10/11/2020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areers.uoregon.edu/en-us/job/525722/pro-tem-research-assistant-data-science-speciali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800" dirty="0">
                <a:solidFill>
                  <a:schemeClr val="bg1"/>
                </a:solidFill>
              </a:rPr>
              <a:t>Data Splitting and Resampling</a:t>
            </a:r>
          </a:p>
        </p:txBody>
      </p:sp>
      <p:sp>
        <p:nvSpPr>
          <p:cNvPr id="3" name="Subtitle 2"/>
          <p:cNvSpPr>
            <a:spLocks noGrp="1"/>
          </p:cNvSpPr>
          <p:nvPr>
            <p:ph type="subTitle" idx="1"/>
          </p:nvPr>
        </p:nvSpPr>
        <p:spPr/>
        <p:txBody>
          <a:bodyPr>
            <a:normAutofit lnSpcReduction="10000"/>
          </a:bodyPr>
          <a:lstStyle/>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3,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0000" lnSpcReduction="20000"/>
          </a:bodyPr>
          <a:lstStyle/>
          <a:p>
            <a:pPr marL="0" indent="0">
              <a:buNone/>
            </a:pPr>
            <a:r>
              <a:rPr lang="en-US" sz="2100" dirty="0">
                <a:latin typeface="Courier New" panose="02070309020205020404" pitchFamily="49" charset="0"/>
                <a:cs typeface="Courier New" panose="02070309020205020404" pitchFamily="49" charset="0"/>
              </a:rPr>
              <a:t>math &lt;- </a:t>
            </a:r>
            <a:r>
              <a:rPr lang="en-US" sz="2100" dirty="0" err="1">
                <a:latin typeface="Courier New" panose="02070309020205020404" pitchFamily="49" charset="0"/>
                <a:cs typeface="Courier New" panose="02070309020205020404" pitchFamily="49" charset="0"/>
              </a:rPr>
              <a:t>read_csv</a:t>
            </a:r>
            <a:r>
              <a:rPr lang="en-US" sz="2100" dirty="0">
                <a:latin typeface="Courier New" panose="02070309020205020404" pitchFamily="49" charset="0"/>
                <a:cs typeface="Courier New" panose="02070309020205020404" pitchFamily="49" charset="0"/>
              </a:rPr>
              <a:t>(here::here("data", "train.csv"))</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(3000)</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00B0F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&lt;Analysis/Assess/Total&gt;</a:t>
            </a:r>
          </a:p>
          <a:p>
            <a:pPr marL="0" indent="0">
              <a:buNone/>
            </a:pPr>
            <a:r>
              <a:rPr lang="en-US" dirty="0">
                <a:highlight>
                  <a:srgbClr val="C0C0C0"/>
                </a:highlight>
                <a:latin typeface="Courier New" panose="02070309020205020404" pitchFamily="49" charset="0"/>
                <a:cs typeface="Courier New" panose="02070309020205020404" pitchFamily="49" charset="0"/>
              </a:rPr>
              <a:t>&lt;142070/47356/189426&gt; </a:t>
            </a:r>
          </a:p>
          <a:p>
            <a:pPr marL="0" indent="0">
              <a:buNone/>
            </a:pPr>
            <a:endParaRPr lang="en-US" dirty="0">
              <a:highlight>
                <a:srgbClr val="C0C0C0"/>
              </a:highlight>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a:t>
            </a:r>
            <a:r>
              <a:rPr lang="en-US" dirty="0">
                <a:solidFill>
                  <a:srgbClr val="00B0F0"/>
                </a:solidFill>
                <a:latin typeface="Courier New" panose="02070309020205020404" pitchFamily="49" charset="0"/>
                <a:cs typeface="Courier New" panose="02070309020205020404" pitchFamily="49" charset="0"/>
              </a:rPr>
              <a:t>training() </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0.7500026</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10</a:t>
            </a:fld>
            <a:endParaRPr lang="en-US">
              <a:solidFill>
                <a:prstClr val="black">
                  <a:tint val="75000"/>
                </a:prstClr>
              </a:solidFill>
            </a:endParaRPr>
          </a:p>
        </p:txBody>
      </p:sp>
      <p:sp>
        <p:nvSpPr>
          <p:cNvPr id="5" name="TextBox 4">
            <a:extLst>
              <a:ext uri="{FF2B5EF4-FFF2-40B4-BE49-F238E27FC236}">
                <a16:creationId xmlns:a16="http://schemas.microsoft.com/office/drawing/2014/main" id="{8B915EE6-6CDD-41A8-803F-3D93903025B8}"/>
              </a:ext>
            </a:extLst>
          </p:cNvPr>
          <p:cNvSpPr txBox="1"/>
          <p:nvPr/>
        </p:nvSpPr>
        <p:spPr>
          <a:xfrm rot="2503588">
            <a:off x="9377528" y="993641"/>
            <a:ext cx="2934035" cy="430887"/>
          </a:xfrm>
          <a:prstGeom prst="rect">
            <a:avLst/>
          </a:prstGeom>
          <a:noFill/>
        </p:spPr>
        <p:txBody>
          <a:bodyPr wrap="square" rtlCol="0">
            <a:spAutoFit/>
          </a:bodyPr>
          <a:lstStyle/>
          <a:p>
            <a:r>
              <a:rPr lang="en-US" sz="2200" dirty="0">
                <a:solidFill>
                  <a:srgbClr val="002060"/>
                </a:solidFill>
              </a:rPr>
              <a:t>follow along if you can</a:t>
            </a:r>
          </a:p>
        </p:txBody>
      </p: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(3000)</a:t>
            </a:r>
          </a:p>
          <a:p>
            <a:pPr marL="0" indent="0">
              <a:buNone/>
            </a:pPr>
            <a:r>
              <a:rPr lang="en-US" sz="2600" dirty="0">
                <a:latin typeface="Courier New" panose="02070309020205020404" pitchFamily="49" charset="0"/>
                <a:cs typeface="Courier New" panose="02070309020205020404" pitchFamily="49" charset="0"/>
              </a:rPr>
              <a:t>(math_split70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&lt;Analysis/Assess/Total&gt;</a:t>
            </a:r>
          </a:p>
          <a:p>
            <a:pPr marL="0" indent="0">
              <a:buNone/>
            </a:pPr>
            <a:r>
              <a:rPr lang="en-US" sz="2600" dirty="0">
                <a:highlight>
                  <a:srgbClr val="C0C0C0"/>
                </a:highlight>
                <a:latin typeface="Courier New" panose="02070309020205020404" pitchFamily="49" charset="0"/>
                <a:cs typeface="Courier New" panose="02070309020205020404" pitchFamily="49" charset="0"/>
              </a:rPr>
              <a:t>&lt;132599/56827/189426&gt;</a:t>
            </a:r>
          </a:p>
          <a:p>
            <a:pPr marL="0" indent="0">
              <a:buNone/>
            </a:pPr>
            <a:endParaRPr lang="en-US" sz="2600" dirty="0">
              <a:highlight>
                <a:srgbClr val="C0C0C0"/>
              </a:highlight>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0.7000042</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324535"/>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pPr marL="800100" lvl="1" indent="-342900">
              <a:buFontTx/>
              <a:buChar char="-"/>
            </a:pPr>
            <a:r>
              <a:rPr lang="en-US" sz="2000" dirty="0"/>
              <a:t>this will matter less with large data</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a:xfrm>
            <a:off x="838200" y="-76835"/>
            <a:ext cx="10515600" cy="1325563"/>
          </a:xfrm>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a:xfrm>
            <a:off x="296034" y="914597"/>
            <a:ext cx="11539242" cy="589915"/>
          </a:xfrm>
        </p:spPr>
        <p:txBody>
          <a:bodyPr>
            <a:normAutofit/>
          </a:bodyPr>
          <a:lstStyle/>
          <a:p>
            <a:r>
              <a:rPr lang="en-US" sz="2500" dirty="0"/>
              <a:t>Here we’re stratifying by a predictor and not the outcome</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sp>
        <p:nvSpPr>
          <p:cNvPr id="5" name="TextBox 4">
            <a:extLst>
              <a:ext uri="{FF2B5EF4-FFF2-40B4-BE49-F238E27FC236}">
                <a16:creationId xmlns:a16="http://schemas.microsoft.com/office/drawing/2014/main" id="{A96C70BC-57DA-4FD8-947C-EB6DDCCBF3C5}"/>
              </a:ext>
            </a:extLst>
          </p:cNvPr>
          <p:cNvSpPr txBox="1"/>
          <p:nvPr/>
        </p:nvSpPr>
        <p:spPr>
          <a:xfrm>
            <a:off x="11457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5885 0.04142324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3148 0.02215809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34537 0.24309847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1848 0.01300767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8930 0.06285634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1077 0.00758077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86645 0.60987541</a:t>
            </a:r>
          </a:p>
        </p:txBody>
      </p:sp>
      <p:sp>
        <p:nvSpPr>
          <p:cNvPr id="7" name="TextBox 6">
            <a:extLst>
              <a:ext uri="{FF2B5EF4-FFF2-40B4-BE49-F238E27FC236}">
                <a16:creationId xmlns:a16="http://schemas.microsoft.com/office/drawing/2014/main" id="{84B152DA-0301-4DE7-BB0D-4FE55EEB7255}"/>
              </a:ext>
            </a:extLst>
          </p:cNvPr>
          <p:cNvSpPr txBox="1"/>
          <p:nvPr/>
        </p:nvSpPr>
        <p:spPr>
          <a:xfrm>
            <a:off x="512853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1810 0.038221134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1002 0.021158882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11345 0.239568376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594 0.012543289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2965 0.062610862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353 0.007454177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29287 0.618443281</a:t>
            </a:r>
          </a:p>
        </p:txBody>
      </p:sp>
    </p:spTree>
    <p:extLst>
      <p:ext uri="{BB962C8B-B14F-4D97-AF65-F5344CB8AC3E}">
        <p14:creationId xmlns:p14="http://schemas.microsoft.com/office/powerpoint/2010/main" val="241136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a:xfrm>
            <a:off x="838200" y="-76835"/>
            <a:ext cx="10515600" cy="1325563"/>
          </a:xfrm>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a:xfrm>
            <a:off x="296034" y="914597"/>
            <a:ext cx="11539242" cy="589915"/>
          </a:xfrm>
        </p:spPr>
        <p:txBody>
          <a:bodyPr>
            <a:normAutofit/>
          </a:bodyPr>
          <a:lstStyle/>
          <a:p>
            <a:r>
              <a:rPr lang="en-US" sz="2500" dirty="0"/>
              <a:t>Here we’re stratifying by a predictor and not the outcome</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sp>
        <p:nvSpPr>
          <p:cNvPr id="5" name="TextBox 4">
            <a:extLst>
              <a:ext uri="{FF2B5EF4-FFF2-40B4-BE49-F238E27FC236}">
                <a16:creationId xmlns:a16="http://schemas.microsoft.com/office/drawing/2014/main" id="{A96C70BC-57DA-4FD8-947C-EB6DDCCBF3C5}"/>
              </a:ext>
            </a:extLst>
          </p:cNvPr>
          <p:cNvSpPr txBox="1"/>
          <p:nvPr/>
        </p:nvSpPr>
        <p:spPr>
          <a:xfrm>
            <a:off x="11457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5885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0.041</a:t>
            </a:r>
            <a:r>
              <a:rPr lang="en-US" sz="1600" dirty="0">
                <a:highlight>
                  <a:srgbClr val="C0C0C0"/>
                </a:highlight>
                <a:latin typeface="Courier New" panose="02070309020205020404" pitchFamily="49" charset="0"/>
                <a:cs typeface="Courier New" panose="02070309020205020404" pitchFamily="49" charset="0"/>
              </a:rPr>
              <a:t>42324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3148 0.02215809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34537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0.243</a:t>
            </a:r>
            <a:r>
              <a:rPr lang="en-US" sz="1600" dirty="0">
                <a:highlight>
                  <a:srgbClr val="C0C0C0"/>
                </a:highlight>
                <a:latin typeface="Courier New" panose="02070309020205020404" pitchFamily="49" charset="0"/>
                <a:cs typeface="Courier New" panose="02070309020205020404" pitchFamily="49" charset="0"/>
              </a:rPr>
              <a:t>09847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1848 0.01300767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8930 0.06285634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1077 0.00758077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86645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0.609</a:t>
            </a:r>
            <a:r>
              <a:rPr lang="en-US" sz="1600" dirty="0">
                <a:highlight>
                  <a:srgbClr val="C0C0C0"/>
                </a:highlight>
                <a:latin typeface="Courier New" panose="02070309020205020404" pitchFamily="49" charset="0"/>
                <a:cs typeface="Courier New" panose="02070309020205020404" pitchFamily="49" charset="0"/>
              </a:rPr>
              <a:t>87541</a:t>
            </a:r>
          </a:p>
        </p:txBody>
      </p:sp>
      <p:sp>
        <p:nvSpPr>
          <p:cNvPr id="7" name="TextBox 6">
            <a:extLst>
              <a:ext uri="{FF2B5EF4-FFF2-40B4-BE49-F238E27FC236}">
                <a16:creationId xmlns:a16="http://schemas.microsoft.com/office/drawing/2014/main" id="{84B152DA-0301-4DE7-BB0D-4FE55EEB7255}"/>
              </a:ext>
            </a:extLst>
          </p:cNvPr>
          <p:cNvSpPr txBox="1"/>
          <p:nvPr/>
        </p:nvSpPr>
        <p:spPr>
          <a:xfrm>
            <a:off x="512853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1810 </a:t>
            </a:r>
            <a:r>
              <a:rPr lang="en-US" sz="1600" dirty="0">
                <a:solidFill>
                  <a:srgbClr val="00B0F0"/>
                </a:solidFill>
                <a:highlight>
                  <a:srgbClr val="C0C0C0"/>
                </a:highlight>
                <a:latin typeface="Courier New" panose="02070309020205020404" pitchFamily="49" charset="0"/>
                <a:cs typeface="Courier New" panose="02070309020205020404" pitchFamily="49" charset="0"/>
              </a:rPr>
              <a:t>0.038</a:t>
            </a:r>
            <a:r>
              <a:rPr lang="en-US" sz="1600" dirty="0">
                <a:highlight>
                  <a:srgbClr val="C0C0C0"/>
                </a:highlight>
                <a:latin typeface="Courier New" panose="02070309020205020404" pitchFamily="49" charset="0"/>
                <a:cs typeface="Courier New" panose="02070309020205020404" pitchFamily="49" charset="0"/>
              </a:rPr>
              <a:t>221134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1002 0.021158882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11345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0.239</a:t>
            </a:r>
            <a:r>
              <a:rPr lang="en-US" sz="1600" dirty="0">
                <a:highlight>
                  <a:srgbClr val="C0C0C0"/>
                </a:highlight>
                <a:latin typeface="Courier New" panose="02070309020205020404" pitchFamily="49" charset="0"/>
                <a:cs typeface="Courier New" panose="02070309020205020404" pitchFamily="49" charset="0"/>
              </a:rPr>
              <a:t>568376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594 0.012543289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2965 0.062610862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353 0.007454177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29287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0.618</a:t>
            </a:r>
            <a:r>
              <a:rPr lang="en-US" sz="1600" dirty="0">
                <a:highlight>
                  <a:srgbClr val="C0C0C0"/>
                </a:highlight>
                <a:latin typeface="Courier New" panose="02070309020205020404" pitchFamily="49" charset="0"/>
                <a:cs typeface="Courier New" panose="02070309020205020404" pitchFamily="49" charset="0"/>
              </a:rPr>
              <a:t>443281</a:t>
            </a:r>
          </a:p>
        </p:txBody>
      </p:sp>
    </p:spTree>
    <p:extLst>
      <p:ext uri="{BB962C8B-B14F-4D97-AF65-F5344CB8AC3E}">
        <p14:creationId xmlns:p14="http://schemas.microsoft.com/office/powerpoint/2010/main" val="329270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a:xfrm>
            <a:off x="838200" y="-76835"/>
            <a:ext cx="10515600" cy="1325563"/>
          </a:xfrm>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a:xfrm>
            <a:off x="296034" y="914597"/>
            <a:ext cx="11539242" cy="589915"/>
          </a:xfrm>
        </p:spPr>
        <p:txBody>
          <a:bodyPr>
            <a:normAutofit/>
          </a:bodyPr>
          <a:lstStyle/>
          <a:p>
            <a:r>
              <a:rPr lang="en-US" sz="2500" dirty="0"/>
              <a:t>Here we’re stratifying by a predictor and not the outcome</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sp>
        <p:nvSpPr>
          <p:cNvPr id="5" name="TextBox 4">
            <a:extLst>
              <a:ext uri="{FF2B5EF4-FFF2-40B4-BE49-F238E27FC236}">
                <a16:creationId xmlns:a16="http://schemas.microsoft.com/office/drawing/2014/main" id="{A96C70BC-57DA-4FD8-947C-EB6DDCCBF3C5}"/>
              </a:ext>
            </a:extLst>
          </p:cNvPr>
          <p:cNvSpPr txBox="1"/>
          <p:nvPr/>
        </p:nvSpPr>
        <p:spPr>
          <a:xfrm>
            <a:off x="11457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5885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0.041</a:t>
            </a:r>
            <a:r>
              <a:rPr lang="en-US" sz="1600" dirty="0">
                <a:highlight>
                  <a:srgbClr val="C0C0C0"/>
                </a:highlight>
                <a:latin typeface="Courier New" panose="02070309020205020404" pitchFamily="49" charset="0"/>
                <a:cs typeface="Courier New" panose="02070309020205020404" pitchFamily="49" charset="0"/>
              </a:rPr>
              <a:t>42324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3148 0.02215809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34537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0.243</a:t>
            </a:r>
            <a:r>
              <a:rPr lang="en-US" sz="1600" dirty="0">
                <a:highlight>
                  <a:srgbClr val="C0C0C0"/>
                </a:highlight>
                <a:latin typeface="Courier New" panose="02070309020205020404" pitchFamily="49" charset="0"/>
                <a:cs typeface="Courier New" panose="02070309020205020404" pitchFamily="49" charset="0"/>
              </a:rPr>
              <a:t>09847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1848 0.01300767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8930 0.06285634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1077 0.00758077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86645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0.609</a:t>
            </a:r>
            <a:r>
              <a:rPr lang="en-US" sz="1600" dirty="0">
                <a:highlight>
                  <a:srgbClr val="C0C0C0"/>
                </a:highlight>
                <a:latin typeface="Courier New" panose="02070309020205020404" pitchFamily="49" charset="0"/>
                <a:cs typeface="Courier New" panose="02070309020205020404" pitchFamily="49" charset="0"/>
              </a:rPr>
              <a:t>87541</a:t>
            </a:r>
          </a:p>
        </p:txBody>
      </p:sp>
      <p:sp>
        <p:nvSpPr>
          <p:cNvPr id="7" name="TextBox 6">
            <a:extLst>
              <a:ext uri="{FF2B5EF4-FFF2-40B4-BE49-F238E27FC236}">
                <a16:creationId xmlns:a16="http://schemas.microsoft.com/office/drawing/2014/main" id="{84B152DA-0301-4DE7-BB0D-4FE55EEB7255}"/>
              </a:ext>
            </a:extLst>
          </p:cNvPr>
          <p:cNvSpPr txBox="1"/>
          <p:nvPr/>
        </p:nvSpPr>
        <p:spPr>
          <a:xfrm>
            <a:off x="512853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1810 </a:t>
            </a:r>
            <a:r>
              <a:rPr lang="en-US" sz="1600" dirty="0">
                <a:solidFill>
                  <a:srgbClr val="00B0F0"/>
                </a:solidFill>
                <a:highlight>
                  <a:srgbClr val="C0C0C0"/>
                </a:highlight>
                <a:latin typeface="Courier New" panose="02070309020205020404" pitchFamily="49" charset="0"/>
                <a:cs typeface="Courier New" panose="02070309020205020404" pitchFamily="49" charset="0"/>
              </a:rPr>
              <a:t>0.038</a:t>
            </a:r>
            <a:r>
              <a:rPr lang="en-US" sz="1600" dirty="0">
                <a:highlight>
                  <a:srgbClr val="C0C0C0"/>
                </a:highlight>
                <a:latin typeface="Courier New" panose="02070309020205020404" pitchFamily="49" charset="0"/>
                <a:cs typeface="Courier New" panose="02070309020205020404" pitchFamily="49" charset="0"/>
              </a:rPr>
              <a:t>221134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1002 0.021158882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11345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0.239</a:t>
            </a:r>
            <a:r>
              <a:rPr lang="en-US" sz="1600" dirty="0">
                <a:highlight>
                  <a:srgbClr val="C0C0C0"/>
                </a:highlight>
                <a:latin typeface="Courier New" panose="02070309020205020404" pitchFamily="49" charset="0"/>
                <a:cs typeface="Courier New" panose="02070309020205020404" pitchFamily="49" charset="0"/>
              </a:rPr>
              <a:t>568376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594 0.012543289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2965 0.062610862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353 0.007454177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29287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0.618</a:t>
            </a:r>
            <a:r>
              <a:rPr lang="en-US" sz="1600" dirty="0">
                <a:highlight>
                  <a:srgbClr val="C0C0C0"/>
                </a:highlight>
                <a:latin typeface="Courier New" panose="02070309020205020404" pitchFamily="49" charset="0"/>
                <a:cs typeface="Courier New" panose="02070309020205020404" pitchFamily="49" charset="0"/>
              </a:rPr>
              <a:t>443281</a:t>
            </a:r>
          </a:p>
        </p:txBody>
      </p:sp>
      <p:sp>
        <p:nvSpPr>
          <p:cNvPr id="9" name="TextBox 8">
            <a:extLst>
              <a:ext uri="{FF2B5EF4-FFF2-40B4-BE49-F238E27FC236}">
                <a16:creationId xmlns:a16="http://schemas.microsoft.com/office/drawing/2014/main" id="{0C070790-EB9B-4103-9DF8-77D5259C917B}"/>
              </a:ext>
            </a:extLst>
          </p:cNvPr>
          <p:cNvSpPr txBox="1"/>
          <p:nvPr/>
        </p:nvSpPr>
        <p:spPr>
          <a:xfrm>
            <a:off x="114570" y="3795969"/>
            <a:ext cx="11902170" cy="492443"/>
          </a:xfrm>
          <a:prstGeom prst="rect">
            <a:avLst/>
          </a:prstGeom>
          <a:noFill/>
        </p:spPr>
        <p:txBody>
          <a:bodyPr wrap="square" rtlCol="0">
            <a:spAutoFit/>
          </a:bodyPr>
          <a:lstStyle/>
          <a:p>
            <a:r>
              <a:rPr lang="en-US" sz="2600" dirty="0" err="1">
                <a:latin typeface="Courier New" panose="02070309020205020404" pitchFamily="49" charset="0"/>
                <a:cs typeface="Courier New" panose="02070309020205020404" pitchFamily="49" charset="0"/>
              </a:rPr>
              <a:t>math_split_strat</a:t>
            </a:r>
            <a:r>
              <a:rPr lang="en-US" sz="2600" dirty="0">
                <a:latin typeface="Courier New" panose="02070309020205020404" pitchFamily="49" charset="0"/>
                <a:cs typeface="Courier New" panose="02070309020205020404" pitchFamily="49" charset="0"/>
              </a:rPr>
              <a:t>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strata = </a:t>
            </a:r>
            <a:r>
              <a:rPr lang="en-US" sz="2600" dirty="0" err="1">
                <a:solidFill>
                  <a:srgbClr val="00B0F0"/>
                </a:solidFill>
                <a:latin typeface="Courier New" panose="02070309020205020404" pitchFamily="49" charset="0"/>
                <a:cs typeface="Courier New" panose="02070309020205020404" pitchFamily="49" charset="0"/>
              </a:rPr>
              <a:t>ethnic_cd</a:t>
            </a:r>
            <a:r>
              <a:rPr lang="en-US" sz="26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036037A8-2328-4240-A0BB-9BCC5D375963}"/>
              </a:ext>
            </a:extLst>
          </p:cNvPr>
          <p:cNvSpPr txBox="1"/>
          <p:nvPr/>
        </p:nvSpPr>
        <p:spPr>
          <a:xfrm>
            <a:off x="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5718 0.040247765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3114 0.021918772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34465 0.242591680</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1841 0.012958401</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8910 0.062715563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1067 0.007510382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86955 0.612057436</a:t>
            </a:r>
          </a:p>
        </p:txBody>
      </p:sp>
      <p:sp>
        <p:nvSpPr>
          <p:cNvPr id="12" name="TextBox 11">
            <a:extLst>
              <a:ext uri="{FF2B5EF4-FFF2-40B4-BE49-F238E27FC236}">
                <a16:creationId xmlns:a16="http://schemas.microsoft.com/office/drawing/2014/main" id="{854718C8-0CE8-420D-8281-FE744752A51D}"/>
              </a:ext>
            </a:extLst>
          </p:cNvPr>
          <p:cNvSpPr txBox="1"/>
          <p:nvPr/>
        </p:nvSpPr>
        <p:spPr>
          <a:xfrm>
            <a:off x="512853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1977 0.041747614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1036 0.021876848</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11417 0.241088774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601 0.012691106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2985 0.063033195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363 0.007665343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28977 0.611897120</a:t>
            </a:r>
          </a:p>
        </p:txBody>
      </p:sp>
    </p:spTree>
    <p:extLst>
      <p:ext uri="{BB962C8B-B14F-4D97-AF65-F5344CB8AC3E}">
        <p14:creationId xmlns:p14="http://schemas.microsoft.com/office/powerpoint/2010/main" val="214229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a:xfrm>
            <a:off x="838200" y="-76835"/>
            <a:ext cx="10515600" cy="1325563"/>
          </a:xfrm>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a:xfrm>
            <a:off x="296034" y="914597"/>
            <a:ext cx="11539242" cy="589915"/>
          </a:xfrm>
        </p:spPr>
        <p:txBody>
          <a:bodyPr>
            <a:normAutofit/>
          </a:bodyPr>
          <a:lstStyle/>
          <a:p>
            <a:r>
              <a:rPr lang="en-US" sz="2500" dirty="0"/>
              <a:t>Here we’re stratifying by a predictor and not the outcome</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
        <p:nvSpPr>
          <p:cNvPr id="5" name="TextBox 4">
            <a:extLst>
              <a:ext uri="{FF2B5EF4-FFF2-40B4-BE49-F238E27FC236}">
                <a16:creationId xmlns:a16="http://schemas.microsoft.com/office/drawing/2014/main" id="{A96C70BC-57DA-4FD8-947C-EB6DDCCBF3C5}"/>
              </a:ext>
            </a:extLst>
          </p:cNvPr>
          <p:cNvSpPr txBox="1"/>
          <p:nvPr/>
        </p:nvSpPr>
        <p:spPr>
          <a:xfrm>
            <a:off x="11457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5885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0.041</a:t>
            </a:r>
            <a:r>
              <a:rPr lang="en-US" sz="1600" dirty="0">
                <a:highlight>
                  <a:srgbClr val="C0C0C0"/>
                </a:highlight>
                <a:latin typeface="Courier New" panose="02070309020205020404" pitchFamily="49" charset="0"/>
                <a:cs typeface="Courier New" panose="02070309020205020404" pitchFamily="49" charset="0"/>
              </a:rPr>
              <a:t>42324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3148 0.02215809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34537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0.243</a:t>
            </a:r>
            <a:r>
              <a:rPr lang="en-US" sz="1600" dirty="0">
                <a:highlight>
                  <a:srgbClr val="C0C0C0"/>
                </a:highlight>
                <a:latin typeface="Courier New" panose="02070309020205020404" pitchFamily="49" charset="0"/>
                <a:cs typeface="Courier New" panose="02070309020205020404" pitchFamily="49" charset="0"/>
              </a:rPr>
              <a:t>09847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1848 0.01300767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8930 0.06285634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1077 0.00758077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86645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0.609</a:t>
            </a:r>
            <a:r>
              <a:rPr lang="en-US" sz="1600" dirty="0">
                <a:highlight>
                  <a:srgbClr val="C0C0C0"/>
                </a:highlight>
                <a:latin typeface="Courier New" panose="02070309020205020404" pitchFamily="49" charset="0"/>
                <a:cs typeface="Courier New" panose="02070309020205020404" pitchFamily="49" charset="0"/>
              </a:rPr>
              <a:t>87541</a:t>
            </a:r>
          </a:p>
        </p:txBody>
      </p:sp>
      <p:sp>
        <p:nvSpPr>
          <p:cNvPr id="7" name="TextBox 6">
            <a:extLst>
              <a:ext uri="{FF2B5EF4-FFF2-40B4-BE49-F238E27FC236}">
                <a16:creationId xmlns:a16="http://schemas.microsoft.com/office/drawing/2014/main" id="{84B152DA-0301-4DE7-BB0D-4FE55EEB7255}"/>
              </a:ext>
            </a:extLst>
          </p:cNvPr>
          <p:cNvSpPr txBox="1"/>
          <p:nvPr/>
        </p:nvSpPr>
        <p:spPr>
          <a:xfrm>
            <a:off x="512853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1810 </a:t>
            </a:r>
            <a:r>
              <a:rPr lang="en-US" sz="1600" dirty="0">
                <a:solidFill>
                  <a:srgbClr val="00B0F0"/>
                </a:solidFill>
                <a:highlight>
                  <a:srgbClr val="C0C0C0"/>
                </a:highlight>
                <a:latin typeface="Courier New" panose="02070309020205020404" pitchFamily="49" charset="0"/>
                <a:cs typeface="Courier New" panose="02070309020205020404" pitchFamily="49" charset="0"/>
              </a:rPr>
              <a:t>0.038</a:t>
            </a:r>
            <a:r>
              <a:rPr lang="en-US" sz="1600" dirty="0">
                <a:highlight>
                  <a:srgbClr val="C0C0C0"/>
                </a:highlight>
                <a:latin typeface="Courier New" panose="02070309020205020404" pitchFamily="49" charset="0"/>
                <a:cs typeface="Courier New" panose="02070309020205020404" pitchFamily="49" charset="0"/>
              </a:rPr>
              <a:t>221134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1002 0.021158882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11345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0.239</a:t>
            </a:r>
            <a:r>
              <a:rPr lang="en-US" sz="1600" dirty="0">
                <a:highlight>
                  <a:srgbClr val="C0C0C0"/>
                </a:highlight>
                <a:latin typeface="Courier New" panose="02070309020205020404" pitchFamily="49" charset="0"/>
                <a:cs typeface="Courier New" panose="02070309020205020404" pitchFamily="49" charset="0"/>
              </a:rPr>
              <a:t>568376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594 0.012543289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2965 0.062610862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353 0.007454177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29287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0.618</a:t>
            </a:r>
            <a:r>
              <a:rPr lang="en-US" sz="1600" dirty="0">
                <a:highlight>
                  <a:srgbClr val="C0C0C0"/>
                </a:highlight>
                <a:latin typeface="Courier New" panose="02070309020205020404" pitchFamily="49" charset="0"/>
                <a:cs typeface="Courier New" panose="02070309020205020404" pitchFamily="49" charset="0"/>
              </a:rPr>
              <a:t>443281</a:t>
            </a:r>
          </a:p>
        </p:txBody>
      </p:sp>
      <p:sp>
        <p:nvSpPr>
          <p:cNvPr id="9" name="TextBox 8">
            <a:extLst>
              <a:ext uri="{FF2B5EF4-FFF2-40B4-BE49-F238E27FC236}">
                <a16:creationId xmlns:a16="http://schemas.microsoft.com/office/drawing/2014/main" id="{0C070790-EB9B-4103-9DF8-77D5259C917B}"/>
              </a:ext>
            </a:extLst>
          </p:cNvPr>
          <p:cNvSpPr txBox="1"/>
          <p:nvPr/>
        </p:nvSpPr>
        <p:spPr>
          <a:xfrm>
            <a:off x="114570" y="3795969"/>
            <a:ext cx="11902170" cy="492443"/>
          </a:xfrm>
          <a:prstGeom prst="rect">
            <a:avLst/>
          </a:prstGeom>
          <a:noFill/>
        </p:spPr>
        <p:txBody>
          <a:bodyPr wrap="square" rtlCol="0">
            <a:spAutoFit/>
          </a:bodyPr>
          <a:lstStyle/>
          <a:p>
            <a:r>
              <a:rPr lang="en-US" sz="2600" dirty="0" err="1">
                <a:latin typeface="Courier New" panose="02070309020205020404" pitchFamily="49" charset="0"/>
                <a:cs typeface="Courier New" panose="02070309020205020404" pitchFamily="49" charset="0"/>
              </a:rPr>
              <a:t>math_split_strat</a:t>
            </a:r>
            <a:r>
              <a:rPr lang="en-US" sz="2600" dirty="0">
                <a:latin typeface="Courier New" panose="02070309020205020404" pitchFamily="49" charset="0"/>
                <a:cs typeface="Courier New" panose="02070309020205020404" pitchFamily="49" charset="0"/>
              </a:rPr>
              <a:t>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strata = </a:t>
            </a:r>
            <a:r>
              <a:rPr lang="en-US" sz="2600" dirty="0" err="1">
                <a:solidFill>
                  <a:srgbClr val="00B0F0"/>
                </a:solidFill>
                <a:latin typeface="Courier New" panose="02070309020205020404" pitchFamily="49" charset="0"/>
                <a:cs typeface="Courier New" panose="02070309020205020404" pitchFamily="49" charset="0"/>
              </a:rPr>
              <a:t>ethnic_cd</a:t>
            </a:r>
            <a:r>
              <a:rPr lang="en-US" sz="26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036037A8-2328-4240-A0BB-9BCC5D375963}"/>
              </a:ext>
            </a:extLst>
          </p:cNvPr>
          <p:cNvSpPr txBox="1"/>
          <p:nvPr/>
        </p:nvSpPr>
        <p:spPr>
          <a:xfrm>
            <a:off x="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5718 </a:t>
            </a:r>
            <a:r>
              <a:rPr lang="en-US" sz="1600" dirty="0">
                <a:solidFill>
                  <a:srgbClr val="00B0F0"/>
                </a:solidFill>
                <a:highlight>
                  <a:srgbClr val="C0C0C0"/>
                </a:highlight>
                <a:latin typeface="Courier New" panose="02070309020205020404" pitchFamily="49" charset="0"/>
                <a:cs typeface="Courier New" panose="02070309020205020404" pitchFamily="49" charset="0"/>
              </a:rPr>
              <a:t>0.040</a:t>
            </a:r>
            <a:r>
              <a:rPr lang="en-US" sz="1600" dirty="0">
                <a:highlight>
                  <a:srgbClr val="C0C0C0"/>
                </a:highlight>
                <a:latin typeface="Courier New" panose="02070309020205020404" pitchFamily="49" charset="0"/>
                <a:cs typeface="Courier New" panose="02070309020205020404" pitchFamily="49" charset="0"/>
              </a:rPr>
              <a:t>247765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3114 0.021918772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34465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0.242</a:t>
            </a:r>
            <a:r>
              <a:rPr lang="en-US" sz="1600" dirty="0">
                <a:highlight>
                  <a:srgbClr val="C0C0C0"/>
                </a:highlight>
                <a:latin typeface="Courier New" panose="02070309020205020404" pitchFamily="49" charset="0"/>
                <a:cs typeface="Courier New" panose="02070309020205020404" pitchFamily="49" charset="0"/>
              </a:rPr>
              <a:t>591680</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1841 0.012958401</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8910 0.062715563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1067 0.007510382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86955 </a:t>
            </a:r>
            <a:r>
              <a:rPr lang="en-US" sz="1600" dirty="0">
                <a:solidFill>
                  <a:srgbClr val="00B0F0"/>
                </a:solidFill>
                <a:highlight>
                  <a:srgbClr val="C0C0C0"/>
                </a:highlight>
                <a:latin typeface="Courier New" panose="02070309020205020404" pitchFamily="49" charset="0"/>
                <a:cs typeface="Courier New" panose="02070309020205020404" pitchFamily="49" charset="0"/>
              </a:rPr>
              <a:t>0.612</a:t>
            </a:r>
            <a:r>
              <a:rPr lang="en-US" sz="1600" dirty="0">
                <a:highlight>
                  <a:srgbClr val="C0C0C0"/>
                </a:highlight>
                <a:latin typeface="Courier New" panose="02070309020205020404" pitchFamily="49" charset="0"/>
                <a:cs typeface="Courier New" panose="02070309020205020404" pitchFamily="49" charset="0"/>
              </a:rPr>
              <a:t>057436</a:t>
            </a:r>
          </a:p>
        </p:txBody>
      </p:sp>
      <p:sp>
        <p:nvSpPr>
          <p:cNvPr id="12" name="TextBox 11">
            <a:extLst>
              <a:ext uri="{FF2B5EF4-FFF2-40B4-BE49-F238E27FC236}">
                <a16:creationId xmlns:a16="http://schemas.microsoft.com/office/drawing/2014/main" id="{854718C8-0CE8-420D-8281-FE744752A51D}"/>
              </a:ext>
            </a:extLst>
          </p:cNvPr>
          <p:cNvSpPr txBox="1"/>
          <p:nvPr/>
        </p:nvSpPr>
        <p:spPr>
          <a:xfrm>
            <a:off x="512853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1977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0.041</a:t>
            </a:r>
            <a:r>
              <a:rPr lang="en-US" sz="1600" dirty="0">
                <a:highlight>
                  <a:srgbClr val="C0C0C0"/>
                </a:highlight>
                <a:latin typeface="Courier New" panose="02070309020205020404" pitchFamily="49" charset="0"/>
                <a:cs typeface="Courier New" panose="02070309020205020404" pitchFamily="49" charset="0"/>
              </a:rPr>
              <a:t>747614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1036 0.021876848</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11417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0.241</a:t>
            </a:r>
            <a:r>
              <a:rPr lang="en-US" sz="1600" dirty="0">
                <a:highlight>
                  <a:srgbClr val="C0C0C0"/>
                </a:highlight>
                <a:latin typeface="Courier New" panose="02070309020205020404" pitchFamily="49" charset="0"/>
                <a:cs typeface="Courier New" panose="02070309020205020404" pitchFamily="49" charset="0"/>
              </a:rPr>
              <a:t>088774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601 0.012691106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2985 0.063033195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363 0.007665343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28977 </a:t>
            </a:r>
            <a:r>
              <a:rPr lang="en-US" sz="1600" dirty="0">
                <a:solidFill>
                  <a:srgbClr val="00B0F0"/>
                </a:solidFill>
                <a:highlight>
                  <a:srgbClr val="C0C0C0"/>
                </a:highlight>
                <a:latin typeface="Courier New" panose="02070309020205020404" pitchFamily="49" charset="0"/>
                <a:cs typeface="Courier New" panose="02070309020205020404" pitchFamily="49" charset="0"/>
              </a:rPr>
              <a:t>0.611</a:t>
            </a:r>
            <a:r>
              <a:rPr lang="en-US" sz="1600" dirty="0">
                <a:highlight>
                  <a:srgbClr val="C0C0C0"/>
                </a:highlight>
                <a:latin typeface="Courier New" panose="02070309020205020404" pitchFamily="49" charset="0"/>
                <a:cs typeface="Courier New" panose="02070309020205020404" pitchFamily="49" charset="0"/>
              </a:rPr>
              <a:t>897120</a:t>
            </a:r>
          </a:p>
        </p:txBody>
      </p:sp>
    </p:spTree>
    <p:extLst>
      <p:ext uri="{BB962C8B-B14F-4D97-AF65-F5344CB8AC3E}">
        <p14:creationId xmlns:p14="http://schemas.microsoft.com/office/powerpoint/2010/main" val="259760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We split – 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won’t generalize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EB02-99E3-4B08-BCD4-CA214BCF9D86}"/>
              </a:ext>
            </a:extLst>
          </p:cNvPr>
          <p:cNvSpPr>
            <a:spLocks noGrp="1"/>
          </p:cNvSpPr>
          <p:nvPr>
            <p:ph type="title"/>
          </p:nvPr>
        </p:nvSpPr>
        <p:spPr/>
        <p:txBody>
          <a:bodyPr/>
          <a:lstStyle/>
          <a:p>
            <a:r>
              <a:rPr lang="en-US" dirty="0"/>
              <a:t>Data Specialist at PSI</a:t>
            </a:r>
          </a:p>
        </p:txBody>
      </p:sp>
      <p:sp>
        <p:nvSpPr>
          <p:cNvPr id="3" name="Content Placeholder 2">
            <a:extLst>
              <a:ext uri="{FF2B5EF4-FFF2-40B4-BE49-F238E27FC236}">
                <a16:creationId xmlns:a16="http://schemas.microsoft.com/office/drawing/2014/main" id="{2DDFC748-51FA-4623-AFD9-F69E8FCD1125}"/>
              </a:ext>
            </a:extLst>
          </p:cNvPr>
          <p:cNvSpPr>
            <a:spLocks noGrp="1"/>
          </p:cNvSpPr>
          <p:nvPr>
            <p:ph idx="1"/>
          </p:nvPr>
        </p:nvSpPr>
        <p:spPr/>
        <p:txBody>
          <a:bodyPr>
            <a:normAutofit/>
          </a:bodyPr>
          <a:lstStyle/>
          <a:p>
            <a:pPr>
              <a:spcBef>
                <a:spcPts val="0"/>
              </a:spcBef>
            </a:pPr>
            <a:r>
              <a:rPr lang="en-US" sz="1800" dirty="0">
                <a:effectLst/>
                <a:latin typeface="Calibri" panose="020F0502020204030204" pitchFamily="34" charset="0"/>
                <a:ea typeface="Calibri" panose="020F0502020204030204" pitchFamily="34" charset="0"/>
              </a:rPr>
              <a:t>The Data Science Specialist works with PSI scientists on various federal grants and sponsored projects, including a large-scale, multi-site center grant (P50) and the </a:t>
            </a:r>
            <a:r>
              <a:rPr lang="en-US" sz="1800" dirty="0" err="1">
                <a:effectLst/>
                <a:latin typeface="Calibri" panose="020F0502020204030204" pitchFamily="34" charset="0"/>
                <a:ea typeface="Calibri" panose="020F0502020204030204" pitchFamily="34" charset="0"/>
              </a:rPr>
              <a:t>RADx</a:t>
            </a:r>
            <a:r>
              <a:rPr lang="en-US" sz="1800" dirty="0">
                <a:effectLst/>
                <a:latin typeface="Calibri" panose="020F0502020204030204" pitchFamily="34" charset="0"/>
                <a:ea typeface="Calibri" panose="020F0502020204030204" pitchFamily="34" charset="0"/>
              </a:rPr>
              <a:t>-UP grant to scale-up COVID-19 testing to the Latinx community.</a:t>
            </a:r>
          </a:p>
          <a:p>
            <a:pPr>
              <a:spcBef>
                <a:spcPts val="0"/>
              </a:spcBef>
            </a:pPr>
            <a:endParaRPr lang="en-US" sz="1800" dirty="0">
              <a:latin typeface="Calibri" panose="020F0502020204030204" pitchFamily="34" charset="0"/>
              <a:ea typeface="Calibri" panose="020F0502020204030204" pitchFamily="34" charset="0"/>
            </a:endParaRPr>
          </a:p>
          <a:p>
            <a:pPr>
              <a:spcBef>
                <a:spcPts val="0"/>
              </a:spcBef>
            </a:pPr>
            <a:r>
              <a:rPr lang="en-US" sz="1800" dirty="0">
                <a:effectLst/>
                <a:latin typeface="Calibri" panose="020F0502020204030204" pitchFamily="34" charset="0"/>
                <a:ea typeface="Calibri" panose="020F0502020204030204" pitchFamily="34" charset="0"/>
              </a:rPr>
              <a:t>The incumbent interfaces with and provides support across projects to facilitate data harmonization of projects involving multiple sources of data and means of data collection (observation, biospecimen, imaging, Qualtrics, </a:t>
            </a:r>
            <a:r>
              <a:rPr lang="en-US" sz="1800" dirty="0" err="1">
                <a:effectLst/>
                <a:latin typeface="Calibri" panose="020F0502020204030204" pitchFamily="34" charset="0"/>
                <a:ea typeface="Calibri" panose="020F0502020204030204" pitchFamily="34" charset="0"/>
              </a:rPr>
              <a:t>REDCap</a:t>
            </a:r>
            <a:r>
              <a:rPr lang="en-US" sz="1800" dirty="0">
                <a:effectLst/>
                <a:latin typeface="Calibri" panose="020F0502020204030204" pitchFamily="34" charset="0"/>
                <a:ea typeface="Calibri" panose="020F0502020204030204" pitchFamily="34" charset="0"/>
              </a:rPr>
              <a:t>, etc.).</a:t>
            </a:r>
          </a:p>
          <a:p>
            <a:pPr>
              <a:spcBef>
                <a:spcPts val="0"/>
              </a:spcBef>
            </a:pPr>
            <a:endParaRPr lang="en-US" sz="1800" dirty="0">
              <a:effectLst/>
              <a:latin typeface="Calibri" panose="020F0502020204030204" pitchFamily="34" charset="0"/>
              <a:ea typeface="Calibri" panose="020F0502020204030204" pitchFamily="34" charset="0"/>
            </a:endParaRPr>
          </a:p>
          <a:p>
            <a:pPr>
              <a:spcBef>
                <a:spcPts val="0"/>
              </a:spcBef>
            </a:pPr>
            <a:r>
              <a:rPr lang="en-US" sz="1800" dirty="0">
                <a:effectLst/>
                <a:latin typeface="Calibri" panose="020F0502020204030204" pitchFamily="34" charset="0"/>
                <a:ea typeface="Calibri" panose="020F0502020204030204" pitchFamily="34" charset="0"/>
              </a:rPr>
              <a:t>Support for other projects includes acting as a resource to personnel accessing data; coordinating with methodologists; running routine descriptive analysis; cleaning, formatting, and preparing files for datasets; and conducting light analysis, such as descriptive analysis and frequencies.</a:t>
            </a:r>
          </a:p>
          <a:p>
            <a:pPr>
              <a:spcBef>
                <a:spcPts val="0"/>
              </a:spcBef>
            </a:pPr>
            <a:endParaRPr lang="en-US" sz="1800" dirty="0">
              <a:latin typeface="Calibri" panose="020F0502020204030204" pitchFamily="34" charset="0"/>
              <a:ea typeface="Calibri" panose="020F0502020204030204" pitchFamily="34" charset="0"/>
            </a:endParaRPr>
          </a:p>
          <a:p>
            <a:pPr>
              <a:spcBef>
                <a:spcPts val="0"/>
              </a:spcBef>
            </a:pPr>
            <a:r>
              <a:rPr lang="en-US" sz="1800" dirty="0">
                <a:effectLst/>
                <a:latin typeface="Calibri" panose="020F0502020204030204" pitchFamily="34" charset="0"/>
                <a:ea typeface="Calibri" panose="020F0502020204030204" pitchFamily="34" charset="0"/>
              </a:rPr>
              <a:t>Although remote work is possible at the start of this position, the ideal candidate would eventually be able to work on-site. </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u="sng" dirty="0">
                <a:solidFill>
                  <a:srgbClr val="0563C1"/>
                </a:solidFill>
                <a:effectLst/>
                <a:latin typeface="Calibri" panose="020F0502020204030204" pitchFamily="34" charset="0"/>
                <a:ea typeface="Calibri" panose="020F0502020204030204" pitchFamily="34" charset="0"/>
                <a:hlinkClick r:id="rId2"/>
              </a:rPr>
              <a:t>https://careers.uoregon.edu/en-us/job/525722/pro-tem-research-assistant-data-science-specialist</a:t>
            </a:r>
            <a:endParaRPr lang="en-US" sz="180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8739FB7-2DC7-406B-94E7-159A573931A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284822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lnSpcReduction="10000"/>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Leave one out cross validation (LOOCV)</a:t>
            </a:r>
          </a:p>
          <a:p>
            <a:r>
              <a:rPr lang="en-US" dirty="0"/>
              <a:t>Others (not discussed here)</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a:t>
            </a:r>
            <a:r>
              <a:rPr lang="en-US" dirty="0">
                <a:solidFill>
                  <a:srgbClr val="FF6600"/>
                </a:solidFill>
              </a:rPr>
              <a:t>10% (1/10)</a:t>
            </a:r>
            <a:r>
              <a:rPr lang="en-US" dirty="0"/>
              <a:t> of training data are sampled for the assessment set</a:t>
            </a:r>
          </a:p>
          <a:p>
            <a:pPr lvl="1"/>
            <a:r>
              <a:rPr lang="en-US" dirty="0"/>
              <a:t>The </a:t>
            </a:r>
            <a:r>
              <a:rPr lang="en-US" dirty="0">
                <a:solidFill>
                  <a:srgbClr val="FF6600"/>
                </a:solidFill>
              </a:rPr>
              <a:t>10%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90%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 (1/5)</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968157777"/>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Data splitting and why it matters</a:t>
            </a:r>
          </a:p>
          <a:p>
            <a:r>
              <a:rPr lang="en-US" dirty="0"/>
              <a:t>Introduce resampling methods</a:t>
            </a:r>
          </a:p>
          <a:p>
            <a:pPr marL="0" indent="0">
              <a:buNone/>
            </a:pPr>
            <a:endParaRPr lang="en-US" dirty="0"/>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Fold01</a:t>
            </a:r>
          </a:p>
          <a:p>
            <a:pPr lvl="1"/>
            <a:r>
              <a:rPr lang="en-US" dirty="0"/>
              <a:t>We fit our model on the </a:t>
            </a:r>
            <a:r>
              <a:rPr lang="en-US" dirty="0">
                <a:latin typeface="Courier New" panose="02070309020205020404" pitchFamily="49" charset="0"/>
                <a:cs typeface="Courier New" panose="02070309020205020404" pitchFamily="49" charset="0"/>
              </a:rPr>
              <a:t>Fold01</a:t>
            </a:r>
            <a:r>
              <a:rPr lang="en-US" dirty="0"/>
              <a:t> analysis set (leaving out the assessment set)</a:t>
            </a:r>
          </a:p>
          <a:p>
            <a:pPr lvl="1"/>
            <a:r>
              <a:rPr lang="en-US" dirty="0"/>
              <a:t>We apply our resulting model parameters to predict the assessment set</a:t>
            </a:r>
          </a:p>
          <a:p>
            <a:pPr lvl="1"/>
            <a:r>
              <a:rPr lang="en-US" dirty="0"/>
              <a:t>We get our performance measures (objective functions) </a:t>
            </a:r>
          </a:p>
          <a:p>
            <a:r>
              <a:rPr lang="en-US" dirty="0"/>
              <a:t>We repeat this process until we've predicted all </a:t>
            </a:r>
            <a:r>
              <a:rPr lang="en-US" i="1" dirty="0"/>
              <a:t>k</a:t>
            </a:r>
            <a:r>
              <a:rPr lang="en-US" dirty="0"/>
              <a:t> assessment sets</a:t>
            </a:r>
          </a:p>
          <a:p>
            <a:r>
              <a:rPr lang="en-US" dirty="0"/>
              <a:t>The final performance is the aggregate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31</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461727" y="1825624"/>
            <a:ext cx="11588435" cy="5032375"/>
          </a:xfrm>
        </p:spPr>
        <p:txBody>
          <a:bodyPr>
            <a:normAutofit/>
          </a:bodyPr>
          <a:lstStyle/>
          <a:p>
            <a:r>
              <a:rPr lang="en-US" dirty="0"/>
              <a:t>Has more variability compared to other resampling methods (bootstrapping)</a:t>
            </a:r>
          </a:p>
          <a:p>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1"/>
            <a:r>
              <a:rPr lang="en-US" dirty="0"/>
              <a:t>Helps reduce variability between folds; gives a more complete estimate of the overall between-fold variability (i.e., the variance distribution)</a:t>
            </a:r>
          </a:p>
          <a:p>
            <a:pPr lvl="2"/>
            <a:r>
              <a:rPr lang="en-US" dirty="0"/>
              <a:t>10-fold CV repeated 5 times = 50 models/performance measures</a:t>
            </a:r>
          </a:p>
          <a:p>
            <a:pPr lvl="2"/>
            <a:r>
              <a:rPr lang="en-US" dirty="0"/>
              <a:t>Particularly useful for smaller data sets</a:t>
            </a:r>
          </a:p>
          <a:p>
            <a:pPr lvl="2"/>
            <a:r>
              <a:rPr lang="en-US" dirty="0"/>
              <a:t>For large training sets, variance and bias issues are less of a concern</a:t>
            </a:r>
          </a:p>
          <a:p>
            <a:pPr lvl="1"/>
            <a:r>
              <a:rPr lang="en-US" dirty="0"/>
              <a:t>Repeated CV is not equivalent to increasing the number of folds (e.g., 50-fold CV)</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178123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 from </a:t>
            </a:r>
            <a:r>
              <a:rPr lang="en-US" dirty="0">
                <a:latin typeface="Courier New" panose="02070309020205020404" pitchFamily="49" charset="0"/>
                <a:cs typeface="Courier New" panose="02070309020205020404" pitchFamily="49" charset="0"/>
              </a:rPr>
              <a:t>training()</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828800"/>
            <a:ext cx="12192000" cy="5029200"/>
          </a:xfrm>
        </p:spPr>
        <p:txBody>
          <a:bodyPr>
            <a:noAutofit/>
          </a:bodyPr>
          <a:lstStyle/>
          <a:p>
            <a:pPr marL="0" indent="0">
              <a:buNone/>
            </a:pP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(3000)</a:t>
            </a:r>
          </a:p>
          <a:p>
            <a:pPr marL="0" indent="0">
              <a:buNone/>
            </a:pP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a:t>
            </a: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10-fold cross-validation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A </a:t>
            </a:r>
            <a:r>
              <a:rPr lang="en-US" sz="1800" dirty="0" err="1">
                <a:highlight>
                  <a:srgbClr val="C0C0C0"/>
                </a:highlight>
                <a:latin typeface="Courier New" panose="02070309020205020404" pitchFamily="49" charset="0"/>
                <a:cs typeface="Courier New" panose="02070309020205020404" pitchFamily="49" charset="0"/>
              </a:rPr>
              <a:t>tibble</a:t>
            </a:r>
            <a:r>
              <a:rPr lang="en-US" sz="1800" dirty="0">
                <a:highlight>
                  <a:srgbClr val="C0C0C0"/>
                </a:highlight>
                <a:latin typeface="Courier New" panose="02070309020205020404" pitchFamily="49" charset="0"/>
                <a:cs typeface="Courier New" panose="02070309020205020404" pitchFamily="49" charset="0"/>
              </a:rPr>
              <a:t>: 10 x 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&lt;named list&gt;           &lt;</a:t>
            </a:r>
            <a:r>
              <a:rPr lang="en-US" sz="1800" dirty="0" err="1">
                <a:highlight>
                  <a:srgbClr val="C0C0C0"/>
                </a:highlight>
                <a:latin typeface="Courier New" panose="02070309020205020404" pitchFamily="49" charset="0"/>
                <a:cs typeface="Courier New" panose="02070309020205020404" pitchFamily="49" charset="0"/>
              </a:rPr>
              <a:t>chr</a:t>
            </a:r>
            <a:r>
              <a:rPr lang="en-US" sz="1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 &lt;split [127.9K/14.2K]&gt; Fold01</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2 &lt;split [127.9K/14.2K]&gt; Fold02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3 &lt;split [127.9K/14.2K]&gt; Fold03</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4 &lt;split [127.9K/14.2K]&gt; Fold04</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5 &lt;split [127.9K/14.2K]&gt; Fold05</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6 &lt;split [127.9K/14.2K]&gt; Fold06</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7 &lt;split [127.9K/14.2K]&gt; Fold07</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8 &lt;split [127.9K/14.2K]&gt; Fold08</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9 &lt;split [127.9K/14.2K]&gt; Fold09</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10 &lt;split [127.9K/14.2K]&gt;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&lt;Analysis/Assess/Total&gt;</a:t>
            </a:r>
          </a:p>
          <a:p>
            <a:pPr marL="0" indent="0">
              <a:buNone/>
            </a:pPr>
            <a:r>
              <a:rPr lang="en-US" dirty="0">
                <a:highlight>
                  <a:srgbClr val="C0C0C0"/>
                </a:highlight>
                <a:latin typeface="Courier New" panose="02070309020205020404" pitchFamily="49" charset="0"/>
                <a:cs typeface="Courier New" panose="02070309020205020404" pitchFamily="49" charset="0"/>
              </a:rPr>
              <a:t>&lt;127863/14207/142070&gt;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analysis()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127863</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assessment()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3"/>
          <a:stretch>
            <a:fillRect/>
          </a:stretch>
        </p:blipFill>
        <p:spPr>
          <a:xfrm>
            <a:off x="10216177" y="0"/>
            <a:ext cx="1975823" cy="1828800"/>
          </a:xfrm>
          <a:prstGeom prst="rect">
            <a:avLst/>
          </a:prstGeom>
        </p:spPr>
      </p:pic>
    </p:spTree>
    <p:extLst>
      <p:ext uri="{BB962C8B-B14F-4D97-AF65-F5344CB8AC3E}">
        <p14:creationId xmlns:p14="http://schemas.microsoft.com/office/powerpoint/2010/main" val="2691154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2713-A6BC-4F8F-B1E8-07D60704DA79}"/>
              </a:ext>
            </a:extLst>
          </p:cNvPr>
          <p:cNvSpPr>
            <a:spLocks noGrp="1"/>
          </p:cNvSpPr>
          <p:nvPr>
            <p:ph idx="1"/>
          </p:nvPr>
        </p:nvSpPr>
        <p:spPr>
          <a:xfrm>
            <a:off x="63373" y="136525"/>
            <a:ext cx="12128627" cy="6584950"/>
          </a:xfrm>
        </p:spPr>
        <p:txBody>
          <a:bodyPr>
            <a:noAutofit/>
          </a:bodyPr>
          <a:lstStyle/>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&lt;Analysis/Assess/Total&gt;</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&lt;127863/14207/142070&gt;</a:t>
            </a:r>
          </a:p>
          <a:p>
            <a:pPr marL="0" indent="0">
              <a:spcBef>
                <a:spcPts val="0"/>
              </a:spcBef>
              <a:buNone/>
            </a:pPr>
            <a:endParaRPr lang="en-US" sz="20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 %&gt;% </a:t>
            </a:r>
          </a:p>
          <a:p>
            <a:pPr marL="0" indent="0">
              <a:spcBef>
                <a:spcPts val="0"/>
              </a:spcBef>
              <a:buNone/>
            </a:pPr>
            <a:r>
              <a:rPr lang="en-US" sz="2000" dirty="0">
                <a:latin typeface="Courier New" panose="02070309020205020404" pitchFamily="49" charset="0"/>
                <a:cs typeface="Courier New" panose="02070309020205020404" pitchFamily="49" charset="0"/>
              </a:rPr>
              <a:t>  assessment()</a:t>
            </a:r>
          </a:p>
          <a:p>
            <a:pPr marL="0" indent="0">
              <a:spcBef>
                <a:spcPts val="0"/>
              </a:spcBef>
              <a:buNone/>
            </a:pPr>
            <a:endParaRPr lang="en-US" sz="1500" dirty="0">
              <a:latin typeface="Courier New" panose="02070309020205020404" pitchFamily="49" charset="0"/>
              <a:cs typeface="Courier New" panose="02070309020205020404" pitchFamily="49" charset="0"/>
            </a:endParaRP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A </a:t>
            </a:r>
            <a:r>
              <a:rPr lang="en-US" sz="1800" dirty="0" err="1">
                <a:highlight>
                  <a:srgbClr val="C0C0C0"/>
                </a:highlight>
                <a:latin typeface="Courier New" panose="02070309020205020404" pitchFamily="49" charset="0"/>
                <a:cs typeface="Courier New" panose="02070309020205020404" pitchFamily="49" charset="0"/>
              </a:rPr>
              <a:t>tibble</a:t>
            </a:r>
            <a:r>
              <a:rPr lang="en-US" sz="1800" dirty="0">
                <a:highlight>
                  <a:srgbClr val="C0C0C0"/>
                </a:highlight>
                <a:latin typeface="Courier New" panose="02070309020205020404" pitchFamily="49" charset="0"/>
                <a:cs typeface="Courier New" panose="02070309020205020404" pitchFamily="49" charset="0"/>
              </a:rPr>
              <a:t>: 14,207 x 40</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id </a:t>
            </a:r>
            <a:r>
              <a:rPr lang="en-US" sz="1800" dirty="0" err="1">
                <a:highlight>
                  <a:srgbClr val="C0C0C0"/>
                </a:highlight>
                <a:latin typeface="Courier New" panose="02070309020205020404" pitchFamily="49" charset="0"/>
                <a:cs typeface="Courier New" panose="02070309020205020404" pitchFamily="49" charset="0"/>
              </a:rPr>
              <a:t>gndr</a:t>
            </a:r>
            <a:r>
              <a:rPr lang="en-US" sz="1800" dirty="0">
                <a:highlight>
                  <a:srgbClr val="C0C0C0"/>
                </a:highlight>
                <a:latin typeface="Courier New" panose="02070309020205020404" pitchFamily="49" charset="0"/>
                <a:cs typeface="Courier New" panose="02070309020205020404" pitchFamily="49" charset="0"/>
              </a:rPr>
              <a:t>  </a:t>
            </a:r>
            <a:r>
              <a:rPr lang="en-US" sz="1800" dirty="0" err="1">
                <a:highlight>
                  <a:srgbClr val="C0C0C0"/>
                </a:highlight>
                <a:latin typeface="Courier New" panose="02070309020205020404" pitchFamily="49" charset="0"/>
                <a:cs typeface="Courier New" panose="02070309020205020404" pitchFamily="49" charset="0"/>
              </a:rPr>
              <a:t>ethnic_cd</a:t>
            </a:r>
            <a:r>
              <a:rPr lang="en-US" sz="1800" dirty="0">
                <a:highlight>
                  <a:srgbClr val="C0C0C0"/>
                </a:highlight>
                <a:latin typeface="Courier New" panose="02070309020205020404" pitchFamily="49" charset="0"/>
                <a:cs typeface="Courier New" panose="02070309020205020404" pitchFamily="49" charset="0"/>
              </a:rPr>
              <a:t> </a:t>
            </a:r>
            <a:r>
              <a:rPr lang="en-US" sz="1800" dirty="0" err="1">
                <a:highlight>
                  <a:srgbClr val="C0C0C0"/>
                </a:highlight>
                <a:latin typeface="Courier New" panose="02070309020205020404" pitchFamily="49" charset="0"/>
                <a:cs typeface="Courier New" panose="02070309020205020404" pitchFamily="49" charset="0"/>
              </a:rPr>
              <a:t>attnd_dist_inst</a:t>
            </a:r>
            <a:r>
              <a:rPr lang="en-US" sz="1800" dirty="0">
                <a:highlight>
                  <a:srgbClr val="C0C0C0"/>
                </a:highlight>
                <a:latin typeface="Courier New" panose="02070309020205020404" pitchFamily="49" charset="0"/>
                <a:cs typeface="Courier New" panose="02070309020205020404" pitchFamily="49" charset="0"/>
              </a:rPr>
              <a:t>~ </a:t>
            </a:r>
            <a:r>
              <a:rPr lang="en-US" sz="1800" dirty="0" err="1">
                <a:highlight>
                  <a:srgbClr val="C0C0C0"/>
                </a:highlight>
                <a:latin typeface="Courier New" panose="02070309020205020404" pitchFamily="49" charset="0"/>
                <a:cs typeface="Courier New" panose="02070309020205020404" pitchFamily="49" charset="0"/>
              </a:rPr>
              <a:t>attnd_schl_inst</a:t>
            </a:r>
            <a:r>
              <a:rPr lang="en-US" sz="1800" dirty="0">
                <a:highlight>
                  <a:srgbClr val="C0C0C0"/>
                </a:highlight>
                <a:latin typeface="Courier New" panose="02070309020205020404" pitchFamily="49" charset="0"/>
                <a:cs typeface="Courier New" panose="02070309020205020404" pitchFamily="49" charset="0"/>
              </a:rPr>
              <a:t>~ </a:t>
            </a:r>
            <a:r>
              <a:rPr lang="en-US" sz="1800" dirty="0" err="1">
                <a:highlight>
                  <a:srgbClr val="C0C0C0"/>
                </a:highlight>
                <a:latin typeface="Courier New" panose="02070309020205020404" pitchFamily="49" charset="0"/>
                <a:cs typeface="Courier New" panose="02070309020205020404" pitchFamily="49" charset="0"/>
              </a:rPr>
              <a:t>enrl_grd</a:t>
            </a:r>
            <a:r>
              <a:rPr lang="en-US" sz="1800" dirty="0">
                <a:highlight>
                  <a:srgbClr val="C0C0C0"/>
                </a:highlight>
                <a:latin typeface="Courier New" panose="02070309020205020404" pitchFamily="49" charset="0"/>
                <a:cs typeface="Courier New" panose="02070309020205020404" pitchFamily="49" charset="0"/>
              </a:rPr>
              <a:t> </a:t>
            </a:r>
            <a:r>
              <a:rPr lang="en-US" sz="1800" dirty="0" err="1">
                <a:highlight>
                  <a:srgbClr val="C0C0C0"/>
                </a:highlight>
                <a:latin typeface="Courier New" panose="02070309020205020404" pitchFamily="49" charset="0"/>
                <a:cs typeface="Courier New" panose="02070309020205020404" pitchFamily="49" charset="0"/>
              </a:rPr>
              <a:t>calc_admn_cd</a:t>
            </a:r>
            <a:endParaRPr lang="en-US" sz="18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&lt;</a:t>
            </a:r>
            <a:r>
              <a:rPr lang="en-US" sz="1800" dirty="0" err="1">
                <a:highlight>
                  <a:srgbClr val="C0C0C0"/>
                </a:highlight>
                <a:latin typeface="Courier New" panose="02070309020205020404" pitchFamily="49" charset="0"/>
                <a:cs typeface="Courier New" panose="02070309020205020404" pitchFamily="49" charset="0"/>
              </a:rPr>
              <a:t>dbl</a:t>
            </a:r>
            <a:r>
              <a:rPr lang="en-US" sz="1800" dirty="0">
                <a:highlight>
                  <a:srgbClr val="C0C0C0"/>
                </a:highlight>
                <a:latin typeface="Courier New" panose="02070309020205020404" pitchFamily="49" charset="0"/>
                <a:cs typeface="Courier New" panose="02070309020205020404" pitchFamily="49" charset="0"/>
              </a:rPr>
              <a:t>&gt; &lt;</a:t>
            </a:r>
            <a:r>
              <a:rPr lang="en-US" sz="1800" dirty="0" err="1">
                <a:highlight>
                  <a:srgbClr val="C0C0C0"/>
                </a:highlight>
                <a:latin typeface="Courier New" panose="02070309020205020404" pitchFamily="49" charset="0"/>
                <a:cs typeface="Courier New" panose="02070309020205020404" pitchFamily="49" charset="0"/>
              </a:rPr>
              <a:t>chr</a:t>
            </a:r>
            <a:r>
              <a:rPr lang="en-US" sz="1800" dirty="0">
                <a:highlight>
                  <a:srgbClr val="C0C0C0"/>
                </a:highlight>
                <a:latin typeface="Courier New" panose="02070309020205020404" pitchFamily="49" charset="0"/>
                <a:cs typeface="Courier New" panose="02070309020205020404" pitchFamily="49" charset="0"/>
              </a:rPr>
              <a:t>&gt; &lt;</a:t>
            </a:r>
            <a:r>
              <a:rPr lang="en-US" sz="1800" dirty="0" err="1">
                <a:highlight>
                  <a:srgbClr val="C0C0C0"/>
                </a:highlight>
                <a:latin typeface="Courier New" panose="02070309020205020404" pitchFamily="49" charset="0"/>
                <a:cs typeface="Courier New" panose="02070309020205020404" pitchFamily="49" charset="0"/>
              </a:rPr>
              <a:t>chr</a:t>
            </a:r>
            <a:r>
              <a:rPr lang="en-US" sz="1800" dirty="0">
                <a:highlight>
                  <a:srgbClr val="C0C0C0"/>
                </a:highlight>
                <a:latin typeface="Courier New" panose="02070309020205020404" pitchFamily="49" charset="0"/>
                <a:cs typeface="Courier New" panose="02070309020205020404" pitchFamily="49" charset="0"/>
              </a:rPr>
              <a:t>&gt;                &lt;</a:t>
            </a:r>
            <a:r>
              <a:rPr lang="en-US" sz="1800" dirty="0" err="1">
                <a:highlight>
                  <a:srgbClr val="C0C0C0"/>
                </a:highlight>
                <a:latin typeface="Courier New" panose="02070309020205020404" pitchFamily="49" charset="0"/>
                <a:cs typeface="Courier New" panose="02070309020205020404" pitchFamily="49" charset="0"/>
              </a:rPr>
              <a:t>dbl</a:t>
            </a:r>
            <a:r>
              <a:rPr lang="en-US" sz="1800" dirty="0">
                <a:highlight>
                  <a:srgbClr val="C0C0C0"/>
                </a:highlight>
                <a:latin typeface="Courier New" panose="02070309020205020404" pitchFamily="49" charset="0"/>
                <a:cs typeface="Courier New" panose="02070309020205020404" pitchFamily="49" charset="0"/>
              </a:rPr>
              <a:t>&gt;            &lt;</a:t>
            </a:r>
            <a:r>
              <a:rPr lang="en-US" sz="1800" dirty="0" err="1">
                <a:highlight>
                  <a:srgbClr val="C0C0C0"/>
                </a:highlight>
                <a:latin typeface="Courier New" panose="02070309020205020404" pitchFamily="49" charset="0"/>
                <a:cs typeface="Courier New" panose="02070309020205020404" pitchFamily="49" charset="0"/>
              </a:rPr>
              <a:t>dbl</a:t>
            </a:r>
            <a:r>
              <a:rPr lang="en-US" sz="1800" dirty="0">
                <a:highlight>
                  <a:srgbClr val="C0C0C0"/>
                </a:highlight>
                <a:latin typeface="Courier New" panose="02070309020205020404" pitchFamily="49" charset="0"/>
                <a:cs typeface="Courier New" panose="02070309020205020404" pitchFamily="49" charset="0"/>
              </a:rPr>
              <a:t>&gt;    &lt;</a:t>
            </a:r>
            <a:r>
              <a:rPr lang="en-US" sz="1800" dirty="0" err="1">
                <a:highlight>
                  <a:srgbClr val="C0C0C0"/>
                </a:highlight>
                <a:latin typeface="Courier New" panose="02070309020205020404" pitchFamily="49" charset="0"/>
                <a:cs typeface="Courier New" panose="02070309020205020404" pitchFamily="49" charset="0"/>
              </a:rPr>
              <a:t>dbl</a:t>
            </a:r>
            <a:r>
              <a:rPr lang="en-US" sz="1800" dirty="0">
                <a:highlight>
                  <a:srgbClr val="C0C0C0"/>
                </a:highlight>
                <a:latin typeface="Courier New" panose="02070309020205020404" pitchFamily="49" charset="0"/>
                <a:cs typeface="Courier New" panose="02070309020205020404" pitchFamily="49" charset="0"/>
              </a:rPr>
              <a:t>&gt; &lt;</a:t>
            </a:r>
            <a:r>
              <a:rPr lang="en-US" sz="1800" dirty="0" err="1">
                <a:highlight>
                  <a:srgbClr val="C0C0C0"/>
                </a:highlight>
                <a:latin typeface="Courier New" panose="02070309020205020404" pitchFamily="49" charset="0"/>
                <a:cs typeface="Courier New" panose="02070309020205020404" pitchFamily="49" charset="0"/>
              </a:rPr>
              <a:t>lgl</a:t>
            </a:r>
            <a:r>
              <a:rPr lang="en-US" sz="1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    37 F     W                     2042              387        8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2    47 M     </a:t>
            </a:r>
            <a:r>
              <a:rPr lang="en-US" sz="1800" dirty="0" err="1">
                <a:highlight>
                  <a:srgbClr val="C0C0C0"/>
                </a:highlight>
                <a:latin typeface="Courier New" panose="02070309020205020404" pitchFamily="49" charset="0"/>
                <a:cs typeface="Courier New" panose="02070309020205020404" pitchFamily="49" charset="0"/>
              </a:rPr>
              <a:t>M</a:t>
            </a:r>
            <a:r>
              <a:rPr lang="en-US" sz="1800" dirty="0">
                <a:highlight>
                  <a:srgbClr val="C0C0C0"/>
                </a:highlight>
                <a:latin typeface="Courier New" panose="02070309020205020404" pitchFamily="49" charset="0"/>
                <a:cs typeface="Courier New" panose="02070309020205020404" pitchFamily="49" charset="0"/>
              </a:rPr>
              <a:t>                     2142             1330        8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3    72 M     W                     2057              480        7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4    96 F     A                     2041              380        8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5   109 M     W                     2090              593        7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6   146 M     W                     1926               97        7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7   175 M     W                     2082              528        8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8   189 F     W                     2087             4555        7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9   196 M     W                     2082              506        8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10   206 M     B                     1970              224        7 NA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 with 14,197 more rows, and 33 more variables:</a:t>
            </a:r>
          </a:p>
        </p:txBody>
      </p:sp>
      <p:sp>
        <p:nvSpPr>
          <p:cNvPr id="4" name="Slide Number Placeholder 3">
            <a:extLst>
              <a:ext uri="{FF2B5EF4-FFF2-40B4-BE49-F238E27FC236}">
                <a16:creationId xmlns:a16="http://schemas.microsoft.com/office/drawing/2014/main" id="{77EEAEF3-8C25-41BD-9395-F4B3C4FDE40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dirty="0">
              <a:solidFill>
                <a:prstClr val="black">
                  <a:tint val="75000"/>
                </a:prstClr>
              </a:solidFill>
            </a:endParaRPr>
          </a:p>
        </p:txBody>
      </p:sp>
    </p:spTree>
    <p:extLst>
      <p:ext uri="{BB962C8B-B14F-4D97-AF65-F5344CB8AC3E}">
        <p14:creationId xmlns:p14="http://schemas.microsoft.com/office/powerpoint/2010/main" val="15477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4)</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a:t>
            </a:r>
            <a:r>
              <a:rPr lang="en-US" sz="2600" dirty="0">
                <a:latin typeface="Courier New" panose="02070309020205020404" pitchFamily="49" charset="0"/>
                <a:cs typeface="Courier New" panose="02070309020205020404" pitchFamily="49" charset="0"/>
              </a:rPr>
              <a:t> &lt;- </a:t>
            </a:r>
            <a:r>
              <a:rPr lang="en-US" sz="2600" dirty="0" err="1">
                <a:solidFill>
                  <a:srgbClr val="7030A0"/>
                </a:solidFill>
                <a:latin typeface="Courier New" panose="02070309020205020404" pitchFamily="49" charset="0"/>
                <a:cs typeface="Courier New" panose="02070309020205020404" pitchFamily="49" charset="0"/>
              </a:rPr>
              <a:t>mc_cv</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spcBef>
                <a:spcPts val="0"/>
              </a:spcBef>
              <a:buNone/>
            </a:pPr>
            <a:endParaRPr lang="en-US" sz="1400" dirty="0">
              <a:solidFill>
                <a:schemeClr val="bg1">
                  <a:lumMod val="50000"/>
                </a:schemeClr>
              </a:solidFill>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Monte Carlo cross-validation (0.75/0.25) with 25 resamples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A </a:t>
            </a:r>
            <a:r>
              <a:rPr lang="en-US" sz="1600" dirty="0" err="1">
                <a:highlight>
                  <a:srgbClr val="C0C0C0"/>
                </a:highlight>
                <a:latin typeface="Courier New" panose="02070309020205020404" pitchFamily="49" charset="0"/>
                <a:cs typeface="Courier New" panose="02070309020205020404" pitchFamily="49" charset="0"/>
              </a:rPr>
              <a:t>tibble</a:t>
            </a:r>
            <a:r>
              <a:rPr lang="en-US" sz="16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&lt;list&gt;                 &lt;</a:t>
            </a:r>
            <a:r>
              <a:rPr lang="en-US" sz="1600" dirty="0" err="1">
                <a:highlight>
                  <a:srgbClr val="C0C0C0"/>
                </a:highlight>
                <a:latin typeface="Courier New" panose="02070309020205020404" pitchFamily="49" charset="0"/>
                <a:cs typeface="Courier New" panose="02070309020205020404" pitchFamily="49" charset="0"/>
              </a:rPr>
              <a:t>chr</a:t>
            </a:r>
            <a:r>
              <a:rPr lang="en-US" sz="16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1 &lt;split [106.6K/35.5K]&gt; Resample01</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2 &lt;split [106.6K/35.5K]&gt; Resample02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3 &lt;split [106.6K/35.5K]&gt; Resample03</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4 &lt;split [106.6K/35.5K]&gt; Resample04</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5 &lt;split [106.6K/35.5K]&gt; Resample05</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6 &lt;split [106.6K/35.5K]&gt; Resample06</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7 &lt;split [106.6K/35.5K]&gt; Resample07</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8 &lt;split [106.6K/35.5K]&gt; Resample08</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9 &lt;split [106.6K/35.5K]&gt; Resample09</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10 &lt;split [106.6K/35.5K]&gt; Resample10</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5"/>
            <a:ext cx="12000931" cy="5032375"/>
          </a:xfrm>
        </p:spPr>
        <p:txBody>
          <a:bodyPr>
            <a:normAutofit fontScale="77500" lnSpcReduction="20000"/>
          </a:bodyPr>
          <a:lstStyle/>
          <a:p>
            <a:pPr marL="0" indent="0">
              <a:buNone/>
            </a:pP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solidFill>
                  <a:srgbClr val="00B0F0"/>
                </a:solidFill>
                <a:latin typeface="Courier New" panose="02070309020205020404" pitchFamily="49" charset="0"/>
                <a:cs typeface="Courier New" panose="02070309020205020404" pitchFamily="49" charset="0"/>
              </a:rPr>
              <a:t>analysis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0.7500035</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5"/>
            <a:ext cx="12000931" cy="5032375"/>
          </a:xfrm>
        </p:spPr>
        <p:txBody>
          <a:bodyPr>
            <a:normAutofit fontScale="77500" lnSpcReduction="20000"/>
          </a:bodyPr>
          <a:lstStyle/>
          <a:p>
            <a:pPr marL="0" indent="0">
              <a:buNone/>
            </a:pP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solidFill>
                  <a:srgbClr val="00B0F0"/>
                </a:solidFill>
                <a:latin typeface="Courier New" panose="02070309020205020404" pitchFamily="49" charset="0"/>
                <a:cs typeface="Courier New" panose="02070309020205020404" pitchFamily="49" charset="0"/>
              </a:rPr>
              <a:t>analysis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r>
              <a:rPr lang="en-US" sz="2600" dirty="0">
                <a:solidFill>
                  <a:srgbClr val="00B0F0"/>
                </a:solidFill>
                <a:latin typeface="Courier New" panose="02070309020205020404" pitchFamily="49" charset="0"/>
                <a:cs typeface="Courier New" panose="02070309020205020404" pitchFamily="49" charset="0"/>
              </a:rPr>
              <a:t>data</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0.7500035</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8337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a:t>
            </a:r>
            <a:r>
              <a:rPr lang="en-US" b="1" dirty="0"/>
              <a:t>simple random sample</a:t>
            </a:r>
            <a:r>
              <a:rPr lang="en-US" dirty="0"/>
              <a:t> that is the </a:t>
            </a:r>
            <a:r>
              <a:rPr lang="en-US" b="1" dirty="0"/>
              <a:t>same size as the training set</a:t>
            </a:r>
            <a:r>
              <a:rPr lang="en-US" dirty="0"/>
              <a:t> where the data are </a:t>
            </a:r>
            <a:r>
              <a:rPr lang="en-US" b="1" dirty="0"/>
              <a:t>sampled with replacement</a:t>
            </a:r>
          </a:p>
          <a:p>
            <a:pPr lvl="1"/>
            <a:r>
              <a:rPr lang="en-US" dirty="0"/>
              <a:t>So after a row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664756712"/>
              </p:ext>
            </p:extLst>
          </p:nvPr>
        </p:nvGraphicFramePr>
        <p:xfrm>
          <a:off x="3186820" y="968974"/>
          <a:ext cx="4233589" cy="741680"/>
        </p:xfrm>
        <a:graphic>
          <a:graphicData uri="http://schemas.openxmlformats.org/drawingml/2006/table">
            <a:tbl>
              <a:tblPr firstRow="1" bandRow="1">
                <a:tableStyleId>{2D5ABB26-0587-4C30-8999-92F81FD0307C}</a:tableStyleId>
              </a:tblPr>
              <a:tblGrid>
                <a:gridCol w="1892725">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Times 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101141" y="1939614"/>
            <a:ext cx="1414130" cy="369332"/>
          </a:xfrm>
          <a:prstGeom prst="rect">
            <a:avLst/>
          </a:prstGeom>
          <a:noFill/>
        </p:spPr>
        <p:txBody>
          <a:bodyPr wrap="square" rtlCol="0">
            <a:spAutoFit/>
          </a:bodyPr>
          <a:lstStyle/>
          <a:p>
            <a:r>
              <a:rPr lang="en-US" dirty="0"/>
              <a:t>Analysis</a:t>
            </a:r>
          </a:p>
        </p:txBody>
      </p:sp>
      <p:sp>
        <p:nvSpPr>
          <p:cNvPr id="2" name="Right Brace 1">
            <a:extLst>
              <a:ext uri="{FF2B5EF4-FFF2-40B4-BE49-F238E27FC236}">
                <a16:creationId xmlns:a16="http://schemas.microsoft.com/office/drawing/2014/main" id="{28C922A2-C824-475A-A9FF-8AF7076EDD7F}"/>
              </a:ext>
            </a:extLst>
          </p:cNvPr>
          <p:cNvSpPr/>
          <p:nvPr/>
        </p:nvSpPr>
        <p:spPr>
          <a:xfrm rot="5400000">
            <a:off x="6460288" y="1011330"/>
            <a:ext cx="182880" cy="173736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vs K-fold CV</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K-fold CV tends to have less bias and more variance</a:t>
            </a:r>
          </a:p>
          <a:p>
            <a:r>
              <a:rPr lang="en-US" dirty="0"/>
              <a:t>bootstrapping tends to have more bias but less variance</a:t>
            </a:r>
          </a:p>
          <a:p>
            <a:r>
              <a:rPr lang="en-US" dirty="0"/>
              <a:t>bootstrap has more bias because of replacement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382339"/>
            <a:ext cx="10515600" cy="5269314"/>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endParaRPr lang="en-US" sz="2600" dirty="0">
              <a:solidFill>
                <a:srgbClr val="002060"/>
              </a:solidFill>
            </a:endParaRP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Bootstrap sampling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A </a:t>
            </a:r>
            <a:r>
              <a:rPr lang="en-US" sz="2000" dirty="0" err="1">
                <a:highlight>
                  <a:srgbClr val="C0C0C0"/>
                </a:highlight>
                <a:latin typeface="Courier New" panose="02070309020205020404" pitchFamily="49" charset="0"/>
                <a:cs typeface="Courier New" panose="02070309020205020404" pitchFamily="49" charset="0"/>
              </a:rPr>
              <a:t>tibble</a:t>
            </a:r>
            <a:r>
              <a:rPr lang="en-US" sz="20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&lt;list&gt;                 &lt;</a:t>
            </a:r>
            <a:r>
              <a:rPr lang="en-US" sz="2000" dirty="0" err="1">
                <a:highlight>
                  <a:srgbClr val="C0C0C0"/>
                </a:highlight>
                <a:latin typeface="Courier New" panose="02070309020205020404" pitchFamily="49" charset="0"/>
                <a:cs typeface="Courier New" panose="02070309020205020404" pitchFamily="49" charset="0"/>
              </a:rPr>
              <a:t>chr</a:t>
            </a:r>
            <a:r>
              <a:rPr lang="en-US" sz="20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1 &lt;split [142.1K/52.1K]&gt; Bootstrap01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2 &lt;split [142.1K/52.2K]&gt; Bootstrap02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3 &lt;split [142.1K/52.2K]&gt; Bootstrap03</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4 &lt;split [142.1K/52.4K]&gt; Bootstrap04</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5 &lt;split [142.1K/52.3K]&gt; Bootstrap05</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6 &lt;split [142.1K/52.2K]&gt; Bootstrap06</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7 &lt;split [142.1K/52.2K]&gt; Bootstrap07</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8 &lt;split [142.1K/52.5K]&gt; Bootstrap08</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9 &lt;split [142.1K/52.3K]&gt; Bootstrap09</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10 &lt;split [142.1K/52.4K]&gt; Bootstrap10</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a:xfrm>
            <a:off x="838200" y="1825625"/>
            <a:ext cx="10515600" cy="4667250"/>
          </a:xfrm>
        </p:spPr>
        <p:txBody>
          <a:bodyPr>
            <a:normAutofit lnSpcReduction="10000"/>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pPr lvl="1"/>
            <a:r>
              <a:rPr lang="en-US" dirty="0"/>
              <a:t>fit -&gt; training</a:t>
            </a:r>
          </a:p>
          <a:p>
            <a:pPr lvl="1"/>
            <a:r>
              <a:rPr lang="en-US" dirty="0"/>
              <a:t>predict -&gt; test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a:t>
            </a:r>
          </a:p>
          <a:p>
            <a:pPr marL="0" indent="0">
              <a:spcBef>
                <a:spcPts val="0"/>
              </a:spcBef>
              <a:buNone/>
            </a:pPr>
            <a:r>
              <a:rPr lang="en-US" dirty="0">
                <a:highlight>
                  <a:srgbClr val="C0C0C0"/>
                </a:highlight>
                <a:latin typeface="Courier New" panose="02070309020205020404" pitchFamily="49" charset="0"/>
                <a:cs typeface="Courier New" panose="02070309020205020404" pitchFamily="49" charset="0"/>
              </a:rPr>
              <a:t>&lt;Analysis/Assess/Total&gt;</a:t>
            </a:r>
          </a:p>
          <a:p>
            <a:pPr marL="0" indent="0">
              <a:spcBef>
                <a:spcPts val="0"/>
              </a:spcBef>
              <a:buNone/>
            </a:pPr>
            <a:r>
              <a:rPr lang="en-US" dirty="0">
                <a:highlight>
                  <a:srgbClr val="C0C0C0"/>
                </a:highlight>
                <a:latin typeface="Courier New" panose="02070309020205020404" pitchFamily="49" charset="0"/>
                <a:cs typeface="Courier New" panose="02070309020205020404" pitchFamily="49" charset="0"/>
              </a:rPr>
              <a:t>&lt;142070/52415/142070&gt;</a:t>
            </a:r>
          </a:p>
          <a:p>
            <a:pPr marL="0" indent="0">
              <a:spcBef>
                <a:spcPts val="0"/>
              </a:spcBef>
              <a:buNone/>
            </a:pPr>
            <a:endParaRPr lang="en-US" dirty="0">
              <a:highlight>
                <a:srgbClr val="C0C0C0"/>
              </a:highlight>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[[12]]</a:t>
            </a:r>
          </a:p>
          <a:p>
            <a:pPr marL="0" indent="0">
              <a:buNone/>
            </a:pPr>
            <a:r>
              <a:rPr lang="en-US" dirty="0">
                <a:highlight>
                  <a:srgbClr val="C0C0C0"/>
                </a:highlight>
                <a:latin typeface="Courier New" panose="02070309020205020404" pitchFamily="49" charset="0"/>
                <a:cs typeface="Courier New" panose="02070309020205020404" pitchFamily="49" charset="0"/>
              </a:rPr>
              <a:t>&lt;142070/52447/142070&gt;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[[25]]</a:t>
            </a:r>
          </a:p>
          <a:p>
            <a:pPr marL="0" indent="0">
              <a:buNone/>
            </a:pPr>
            <a:r>
              <a:rPr lang="en-US" dirty="0">
                <a:highlight>
                  <a:srgbClr val="C0C0C0"/>
                </a:highlight>
                <a:latin typeface="Courier New" panose="02070309020205020404" pitchFamily="49" charset="0"/>
                <a:cs typeface="Courier New" panose="02070309020205020404" pitchFamily="49" charset="0"/>
              </a:rPr>
              <a:t>&lt;142070/52149/142070&gt;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Oval 1">
            <a:extLst>
              <a:ext uri="{FF2B5EF4-FFF2-40B4-BE49-F238E27FC236}">
                <a16:creationId xmlns:a16="http://schemas.microsoft.com/office/drawing/2014/main" id="{B6C6160C-2F7E-4374-B21D-36C90362D1E7}"/>
              </a:ext>
            </a:extLst>
          </p:cNvPr>
          <p:cNvSpPr/>
          <p:nvPr/>
        </p:nvSpPr>
        <p:spPr>
          <a:xfrm>
            <a:off x="1035349" y="3753119"/>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944B06-0803-44A6-9748-8EB6263C0774}"/>
              </a:ext>
            </a:extLst>
          </p:cNvPr>
          <p:cNvSpPr/>
          <p:nvPr/>
        </p:nvSpPr>
        <p:spPr>
          <a:xfrm>
            <a:off x="3631883" y="3736497"/>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2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B01</a:t>
            </a:r>
          </a:p>
          <a:p>
            <a:pPr lvl="1"/>
            <a:r>
              <a:rPr lang="en-US" dirty="0"/>
              <a:t>We fit our model on the </a:t>
            </a:r>
            <a:r>
              <a:rPr lang="en-US" dirty="0">
                <a:latin typeface="Courier New" panose="02070309020205020404" pitchFamily="49" charset="0"/>
                <a:cs typeface="Courier New" panose="02070309020205020404" pitchFamily="49" charset="0"/>
              </a:rPr>
              <a:t>B01</a:t>
            </a:r>
            <a:r>
              <a:rPr lang="en-US" dirty="0"/>
              <a:t>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r>
              <a:rPr lang="en-US" dirty="0"/>
              <a:t>LOO is computationally excessive unless you have extremely small sample</a:t>
            </a:r>
          </a:p>
          <a:p>
            <a:r>
              <a:rPr lang="en-US" dirty="0"/>
              <a:t>Generally may not have good statistical properties</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55000" lnSpcReduction="20000"/>
          </a:bodyPr>
          <a:lstStyle/>
          <a:p>
            <a:pPr marL="0" indent="0">
              <a:buNone/>
            </a:pPr>
            <a:r>
              <a:rPr lang="en-US" sz="4400" dirty="0">
                <a:latin typeface="Courier New" panose="02070309020205020404" pitchFamily="49" charset="0"/>
                <a:cs typeface="Courier New" panose="02070309020205020404" pitchFamily="49" charset="0"/>
              </a:rPr>
              <a:t> &gt; (</a:t>
            </a:r>
            <a:r>
              <a:rPr lang="en-US" sz="4400" dirty="0" err="1">
                <a:latin typeface="Courier New" panose="02070309020205020404" pitchFamily="49" charset="0"/>
                <a:cs typeface="Courier New" panose="02070309020205020404" pitchFamily="49" charset="0"/>
              </a:rPr>
              <a:t>loo_splits</a:t>
            </a:r>
            <a:r>
              <a:rPr lang="en-US" sz="4400" dirty="0">
                <a:latin typeface="Courier New" panose="02070309020205020404" pitchFamily="49" charset="0"/>
                <a:cs typeface="Courier New" panose="02070309020205020404" pitchFamily="49" charset="0"/>
              </a:rPr>
              <a:t> &lt;- </a:t>
            </a:r>
            <a:r>
              <a:rPr lang="en-US" sz="4400" dirty="0" err="1">
                <a:latin typeface="Courier New" panose="02070309020205020404" pitchFamily="49" charset="0"/>
                <a:cs typeface="Courier New" panose="02070309020205020404" pitchFamily="49" charset="0"/>
              </a:rPr>
              <a:t>loo_cv</a:t>
            </a:r>
            <a:r>
              <a:rPr lang="en-US" sz="4400" dirty="0">
                <a:latin typeface="Courier New" panose="02070309020205020404" pitchFamily="49" charset="0"/>
                <a:cs typeface="Courier New" panose="02070309020205020404" pitchFamily="49" charset="0"/>
              </a:rPr>
              <a:t>(</a:t>
            </a:r>
            <a:r>
              <a:rPr lang="en-US" sz="4400" dirty="0" err="1">
                <a:solidFill>
                  <a:srgbClr val="00B0F0"/>
                </a:solidFill>
                <a:latin typeface="Courier New" panose="02070309020205020404" pitchFamily="49" charset="0"/>
                <a:cs typeface="Courier New" panose="02070309020205020404" pitchFamily="49" charset="0"/>
              </a:rPr>
              <a:t>sample_n</a:t>
            </a:r>
            <a:r>
              <a:rPr lang="en-US" sz="4400" dirty="0">
                <a:solidFill>
                  <a:srgbClr val="002060"/>
                </a:solidFill>
                <a:latin typeface="Courier New" panose="02070309020205020404" pitchFamily="49" charset="0"/>
                <a:cs typeface="Courier New" panose="02070309020205020404" pitchFamily="49" charset="0"/>
              </a:rPr>
              <a:t>(</a:t>
            </a:r>
            <a:r>
              <a:rPr lang="en-US" sz="4400" dirty="0" err="1">
                <a:latin typeface="Courier New" panose="02070309020205020404" pitchFamily="49" charset="0"/>
                <a:cs typeface="Courier New" panose="02070309020205020404" pitchFamily="49" charset="0"/>
              </a:rPr>
              <a:t>math_train</a:t>
            </a:r>
            <a:r>
              <a:rPr lang="en-US" sz="4400" dirty="0">
                <a:latin typeface="Courier New" panose="02070309020205020404" pitchFamily="49" charset="0"/>
                <a:cs typeface="Courier New" panose="02070309020205020404" pitchFamily="49" charset="0"/>
              </a:rPr>
              <a:t>,</a:t>
            </a:r>
            <a:r>
              <a:rPr lang="en-US" sz="4400" dirty="0">
                <a:solidFill>
                  <a:srgbClr val="002060"/>
                </a:solidFill>
                <a:latin typeface="Courier New" panose="02070309020205020404" pitchFamily="49" charset="0"/>
                <a:cs typeface="Courier New" panose="02070309020205020404" pitchFamily="49" charset="0"/>
              </a:rPr>
              <a:t> </a:t>
            </a:r>
            <a:r>
              <a:rPr lang="en-US" sz="4400" dirty="0">
                <a:solidFill>
                  <a:srgbClr val="00B0F0"/>
                </a:solidFill>
                <a:latin typeface="Courier New" panose="02070309020205020404" pitchFamily="49" charset="0"/>
                <a:cs typeface="Courier New" panose="02070309020205020404" pitchFamily="49" charset="0"/>
              </a:rPr>
              <a:t>10000</a:t>
            </a:r>
            <a:r>
              <a:rPr lang="en-US" sz="4400" dirty="0">
                <a:solidFill>
                  <a:srgbClr val="002060"/>
                </a:solidFill>
                <a:latin typeface="Courier New" panose="02070309020205020404" pitchFamily="49" charset="0"/>
                <a:cs typeface="Courier New" panose="02070309020205020404" pitchFamily="49" charset="0"/>
              </a:rPr>
              <a:t>)</a:t>
            </a:r>
            <a:r>
              <a:rPr lang="en-US" sz="4400" dirty="0">
                <a:latin typeface="Courier New" panose="02070309020205020404" pitchFamily="49" charset="0"/>
                <a:cs typeface="Courier New" panose="02070309020205020404" pitchFamily="49" charset="0"/>
              </a:rPr>
              <a:t>))</a:t>
            </a:r>
          </a:p>
          <a:p>
            <a:pPr marL="0" indent="0">
              <a:spcBef>
                <a:spcPts val="0"/>
              </a:spcBef>
              <a:buNone/>
            </a:pPr>
            <a:endParaRPr lang="en-US" sz="4700" dirty="0">
              <a:highlight>
                <a:srgbClr val="C0C0C0"/>
              </a:highlight>
            </a:endParaRP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Leave-one-out cross-validation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A </a:t>
            </a:r>
            <a:r>
              <a:rPr lang="en-US" sz="3800" dirty="0" err="1">
                <a:highlight>
                  <a:srgbClr val="C0C0C0"/>
                </a:highlight>
                <a:latin typeface="Courier New" panose="02070309020205020404" pitchFamily="49" charset="0"/>
                <a:cs typeface="Courier New" panose="02070309020205020404" pitchFamily="49" charset="0"/>
              </a:rPr>
              <a:t>tibble</a:t>
            </a:r>
            <a:r>
              <a:rPr lang="en-US" sz="3800" dirty="0">
                <a:highlight>
                  <a:srgbClr val="C0C0C0"/>
                </a:highlight>
                <a:latin typeface="Courier New" panose="02070309020205020404" pitchFamily="49" charset="0"/>
                <a:cs typeface="Courier New" panose="02070309020205020404" pitchFamily="49" charset="0"/>
              </a:rPr>
              <a:t>: 10,000 x 2</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&lt;named list&gt;    &lt;</a:t>
            </a:r>
            <a:r>
              <a:rPr lang="en-US" sz="3800" dirty="0" err="1">
                <a:highlight>
                  <a:srgbClr val="C0C0C0"/>
                </a:highlight>
                <a:latin typeface="Courier New" panose="02070309020205020404" pitchFamily="49" charset="0"/>
                <a:cs typeface="Courier New" panose="02070309020205020404" pitchFamily="49" charset="0"/>
              </a:rPr>
              <a:t>chr</a:t>
            </a:r>
            <a:r>
              <a:rPr lang="en-US" sz="3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1 &lt;split [10K/1]&gt; Resample1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2 &lt;split [10K/1]&gt; Resample2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3 &lt;split [10K/1]&gt; Resample3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4 &lt;split [10K/1]&gt; Resample4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5 &lt;split [10K/1]&gt; Resample5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6 &lt;split [10K/1]&gt; Resample6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7 &lt;split [10K/1]&gt; Resample7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8 &lt;split [10K/1]&gt; Resample8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9 &lt;split [10K/1]&gt; Resample9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10 &lt;split [10K/1]&gt; Resample10</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2788695" y="2936922"/>
            <a:ext cx="1063113" cy="291799"/>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6325361" y="2909777"/>
            <a:ext cx="5420893" cy="3647152"/>
          </a:xfrm>
          <a:prstGeom prst="rect">
            <a:avLst/>
          </a:prstGeom>
          <a:noFill/>
        </p:spPr>
        <p:txBody>
          <a:bodyPr wrap="square" rtlCol="0">
            <a:spAutoFit/>
          </a:bodyPr>
          <a:lstStyle/>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a:t>
            </a:r>
          </a:p>
          <a:p>
            <a:pPr>
              <a:lnSpc>
                <a:spcPts val="2520"/>
              </a:lnSpc>
            </a:pPr>
            <a:r>
              <a:rPr lang="en-US" sz="2100" dirty="0">
                <a:highlight>
                  <a:srgbClr val="C0C0C0"/>
                </a:highlight>
                <a:latin typeface="Courier New" panose="02070309020205020404" pitchFamily="49" charset="0"/>
                <a:cs typeface="Courier New" panose="02070309020205020404" pitchFamily="49" charset="0"/>
              </a:rPr>
              <a:t>&lt;Analysis/Assess/Total&gt;</a:t>
            </a:r>
          </a:p>
          <a:p>
            <a:pPr>
              <a:lnSpc>
                <a:spcPts val="2520"/>
              </a:lnSpc>
            </a:pPr>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highlight>
                <a:srgbClr val="C0C0C0"/>
              </a:highlight>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[[12]]</a:t>
            </a:r>
          </a:p>
          <a:p>
            <a:r>
              <a:rPr lang="en-US" sz="2100" dirty="0">
                <a:highlight>
                  <a:srgbClr val="C0C0C0"/>
                </a:highlight>
                <a:latin typeface="Courier New" panose="02070309020205020404" pitchFamily="49" charset="0"/>
                <a:cs typeface="Courier New" panose="02070309020205020404" pitchFamily="49" charset="0"/>
              </a:rPr>
              <a:t>&lt;Analysis/Assess/Total&gt;</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[[101]]</a:t>
            </a:r>
          </a:p>
          <a:p>
            <a:r>
              <a:rPr lang="en-US" sz="2100" dirty="0">
                <a:highlight>
                  <a:srgbClr val="C0C0C0"/>
                </a:highlight>
                <a:latin typeface="Courier New" panose="02070309020205020404" pitchFamily="49" charset="0"/>
                <a:cs typeface="Courier New" panose="02070309020205020404" pitchFamily="49" charset="0"/>
              </a:rPr>
              <a:t>&lt;Analysis/Assess/Total&gt;</a:t>
            </a:r>
          </a:p>
          <a:p>
            <a:r>
              <a:rPr lang="en-US" sz="21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Quick recap</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
        <p:nvSpPr>
          <p:cNvPr id="10" name="TextBox 9">
            <a:extLst>
              <a:ext uri="{FF2B5EF4-FFF2-40B4-BE49-F238E27FC236}">
                <a16:creationId xmlns:a16="http://schemas.microsoft.com/office/drawing/2014/main" id="{1FA53FEE-97C8-4BDF-8C9D-AD4C7FA997FD}"/>
              </a:ext>
            </a:extLst>
          </p:cNvPr>
          <p:cNvSpPr txBox="1"/>
          <p:nvPr/>
        </p:nvSpPr>
        <p:spPr>
          <a:xfrm>
            <a:off x="2906844" y="3593529"/>
            <a:ext cx="7432894" cy="1938992"/>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math_split</a:t>
            </a:r>
            <a:r>
              <a:rPr lang="en-US" sz="2400" dirty="0">
                <a:latin typeface="Courier New" panose="02070309020205020404" pitchFamily="49" charset="0"/>
                <a:cs typeface="Courier New" panose="02070309020205020404" pitchFamily="49" charset="0"/>
              </a:rPr>
              <a:t> &lt;- </a:t>
            </a:r>
            <a:r>
              <a:rPr lang="en-US" sz="2400" dirty="0" err="1">
                <a:solidFill>
                  <a:srgbClr val="00B0F0"/>
                </a:solidFill>
                <a:latin typeface="Courier New" panose="02070309020205020404" pitchFamily="49" charset="0"/>
                <a:cs typeface="Courier New" panose="02070309020205020404" pitchFamily="49" charset="0"/>
              </a:rPr>
              <a:t>initial_split</a:t>
            </a:r>
            <a:r>
              <a:rPr lang="en-US" sz="2400" dirty="0">
                <a:latin typeface="Courier New" panose="02070309020205020404" pitchFamily="49" charset="0"/>
                <a:cs typeface="Courier New" panose="02070309020205020404" pitchFamily="49" charset="0"/>
              </a:rPr>
              <a:t>(math)</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math_train</a:t>
            </a:r>
            <a:r>
              <a:rPr lang="en-US" sz="2400" dirty="0">
                <a:latin typeface="Courier New" panose="02070309020205020404" pitchFamily="49" charset="0"/>
                <a:cs typeface="Courier New" panose="02070309020205020404" pitchFamily="49" charset="0"/>
              </a:rPr>
              <a:t> &lt;- </a:t>
            </a:r>
            <a:r>
              <a:rPr lang="en-US" sz="2400" dirty="0">
                <a:solidFill>
                  <a:srgbClr val="00B050"/>
                </a:solidFill>
                <a:latin typeface="Courier New" panose="02070309020205020404" pitchFamily="49" charset="0"/>
                <a:cs typeface="Courier New" panose="02070309020205020404" pitchFamily="49" charset="0"/>
              </a:rPr>
              <a:t>training</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math_split</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math_test</a:t>
            </a:r>
            <a:r>
              <a:rPr lang="en-US" sz="2400" dirty="0">
                <a:latin typeface="Courier New" panose="02070309020205020404" pitchFamily="49" charset="0"/>
                <a:cs typeface="Courier New" panose="02070309020205020404" pitchFamily="49" charset="0"/>
              </a:rPr>
              <a:t>  &lt;- </a:t>
            </a:r>
            <a:r>
              <a:rPr lang="en-US" sz="2400" dirty="0">
                <a:solidFill>
                  <a:srgbClr val="C00000"/>
                </a:solidFill>
                <a:latin typeface="Courier New" panose="02070309020205020404" pitchFamily="49" charset="0"/>
                <a:cs typeface="Courier New" panose="02070309020205020404" pitchFamily="49" charset="0"/>
              </a:rPr>
              <a:t>testing</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math_split</a:t>
            </a:r>
            <a:r>
              <a:rPr lang="en-US" sz="2400" dirty="0">
                <a:latin typeface="Courier New" panose="02070309020205020404" pitchFamily="49" charset="0"/>
                <a:cs typeface="Courier New" panose="02070309020205020404" pitchFamily="49" charset="0"/>
              </a:rPr>
              <a:t>)</a:t>
            </a:r>
          </a:p>
          <a:p>
            <a:endParaRPr lang="en-US" sz="2400" dirty="0"/>
          </a:p>
        </p:txBody>
      </p:sp>
    </p:spTree>
    <p:extLst>
      <p:ext uri="{BB962C8B-B14F-4D97-AF65-F5344CB8AC3E}">
        <p14:creationId xmlns:p14="http://schemas.microsoft.com/office/powerpoint/2010/main" val="154457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
        <p:nvSpPr>
          <p:cNvPr id="2" name="TextBox 1">
            <a:extLst>
              <a:ext uri="{FF2B5EF4-FFF2-40B4-BE49-F238E27FC236}">
                <a16:creationId xmlns:a16="http://schemas.microsoft.com/office/drawing/2014/main" id="{3F025F7A-7E85-4244-A1A3-C19399C8287D}"/>
              </a:ext>
            </a:extLst>
          </p:cNvPr>
          <p:cNvSpPr txBox="1"/>
          <p:nvPr/>
        </p:nvSpPr>
        <p:spPr>
          <a:xfrm>
            <a:off x="5739899" y="715224"/>
            <a:ext cx="1303697" cy="430887"/>
          </a:xfrm>
          <a:prstGeom prst="rect">
            <a:avLst/>
          </a:prstGeom>
          <a:solidFill>
            <a:schemeClr val="bg1"/>
          </a:solidFill>
        </p:spPr>
        <p:txBody>
          <a:bodyPr wrap="square" rtlCol="0">
            <a:spAutoFit/>
          </a:bodyPr>
          <a:lstStyle/>
          <a:p>
            <a:r>
              <a:rPr lang="en-US" sz="2200" i="1" dirty="0"/>
              <a:t>N </a:t>
            </a:r>
            <a:r>
              <a:rPr lang="en-US" sz="2200" dirty="0"/>
              <a:t>= 1,000</a:t>
            </a:r>
            <a:endParaRPr lang="en-US" sz="2200" i="1" dirty="0"/>
          </a:p>
        </p:txBody>
      </p:sp>
      <p:sp>
        <p:nvSpPr>
          <p:cNvPr id="8" name="TextBox 7">
            <a:extLst>
              <a:ext uri="{FF2B5EF4-FFF2-40B4-BE49-F238E27FC236}">
                <a16:creationId xmlns:a16="http://schemas.microsoft.com/office/drawing/2014/main" id="{730D0C1D-3911-4245-9DDB-8F96ABA91121}"/>
              </a:ext>
            </a:extLst>
          </p:cNvPr>
          <p:cNvSpPr txBox="1"/>
          <p:nvPr/>
        </p:nvSpPr>
        <p:spPr>
          <a:xfrm>
            <a:off x="4383690" y="2354580"/>
            <a:ext cx="1050200" cy="430887"/>
          </a:xfrm>
          <a:prstGeom prst="rect">
            <a:avLst/>
          </a:prstGeom>
          <a:solidFill>
            <a:schemeClr val="bg1"/>
          </a:solidFill>
        </p:spPr>
        <p:txBody>
          <a:bodyPr wrap="square" rtlCol="0">
            <a:spAutoFit/>
          </a:bodyPr>
          <a:lstStyle/>
          <a:p>
            <a:r>
              <a:rPr lang="en-US" sz="2200" i="1" dirty="0"/>
              <a:t>n </a:t>
            </a:r>
            <a:r>
              <a:rPr lang="en-US" sz="2200" dirty="0"/>
              <a:t>= 750</a:t>
            </a:r>
            <a:endParaRPr lang="en-US" sz="2200" i="1" dirty="0"/>
          </a:p>
        </p:txBody>
      </p:sp>
      <p:sp>
        <p:nvSpPr>
          <p:cNvPr id="9" name="TextBox 8">
            <a:extLst>
              <a:ext uri="{FF2B5EF4-FFF2-40B4-BE49-F238E27FC236}">
                <a16:creationId xmlns:a16="http://schemas.microsoft.com/office/drawing/2014/main" id="{0055B217-A9C5-42B8-917A-5AC160D6A9A9}"/>
              </a:ext>
            </a:extLst>
          </p:cNvPr>
          <p:cNvSpPr txBox="1"/>
          <p:nvPr/>
        </p:nvSpPr>
        <p:spPr>
          <a:xfrm>
            <a:off x="7378878" y="2354579"/>
            <a:ext cx="1050200" cy="430887"/>
          </a:xfrm>
          <a:prstGeom prst="rect">
            <a:avLst/>
          </a:prstGeom>
          <a:solidFill>
            <a:schemeClr val="bg1"/>
          </a:solidFill>
        </p:spPr>
        <p:txBody>
          <a:bodyPr wrap="square" rtlCol="0">
            <a:spAutoFit/>
          </a:bodyPr>
          <a:lstStyle/>
          <a:p>
            <a:r>
              <a:rPr lang="en-US" sz="2200" i="1" dirty="0"/>
              <a:t>n </a:t>
            </a:r>
            <a:r>
              <a:rPr lang="en-US" sz="2200" dirty="0"/>
              <a:t>= 250</a:t>
            </a:r>
            <a:endParaRPr lang="en-US" sz="2200" i="1" dirty="0"/>
          </a:p>
        </p:txBody>
      </p:sp>
      <p:sp>
        <p:nvSpPr>
          <p:cNvPr id="12" name="TextBox 11">
            <a:extLst>
              <a:ext uri="{FF2B5EF4-FFF2-40B4-BE49-F238E27FC236}">
                <a16:creationId xmlns:a16="http://schemas.microsoft.com/office/drawing/2014/main" id="{DF366A5C-6C41-43CC-BC53-2C71400D8B11}"/>
              </a:ext>
            </a:extLst>
          </p:cNvPr>
          <p:cNvSpPr txBox="1"/>
          <p:nvPr/>
        </p:nvSpPr>
        <p:spPr>
          <a:xfrm>
            <a:off x="2906844" y="3593529"/>
            <a:ext cx="7432894" cy="1938992"/>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math_split</a:t>
            </a:r>
            <a:r>
              <a:rPr lang="en-US" sz="2400" dirty="0">
                <a:latin typeface="Courier New" panose="02070309020205020404" pitchFamily="49" charset="0"/>
                <a:cs typeface="Courier New" panose="02070309020205020404" pitchFamily="49" charset="0"/>
              </a:rPr>
              <a:t> &lt;- </a:t>
            </a:r>
            <a:r>
              <a:rPr lang="en-US" sz="2400" dirty="0" err="1">
                <a:solidFill>
                  <a:srgbClr val="00B0F0"/>
                </a:solidFill>
                <a:latin typeface="Courier New" panose="02070309020205020404" pitchFamily="49" charset="0"/>
                <a:cs typeface="Courier New" panose="02070309020205020404" pitchFamily="49" charset="0"/>
              </a:rPr>
              <a:t>initial_split</a:t>
            </a:r>
            <a:r>
              <a:rPr lang="en-US" sz="2400" dirty="0">
                <a:latin typeface="Courier New" panose="02070309020205020404" pitchFamily="49" charset="0"/>
                <a:cs typeface="Courier New" panose="02070309020205020404" pitchFamily="49" charset="0"/>
              </a:rPr>
              <a:t>(math)</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math_train</a:t>
            </a:r>
            <a:r>
              <a:rPr lang="en-US" sz="2400" dirty="0">
                <a:latin typeface="Courier New" panose="02070309020205020404" pitchFamily="49" charset="0"/>
                <a:cs typeface="Courier New" panose="02070309020205020404" pitchFamily="49" charset="0"/>
              </a:rPr>
              <a:t> &lt;- </a:t>
            </a:r>
            <a:r>
              <a:rPr lang="en-US" sz="2400" dirty="0">
                <a:solidFill>
                  <a:srgbClr val="00B050"/>
                </a:solidFill>
                <a:latin typeface="Courier New" panose="02070309020205020404" pitchFamily="49" charset="0"/>
                <a:cs typeface="Courier New" panose="02070309020205020404" pitchFamily="49" charset="0"/>
              </a:rPr>
              <a:t>training</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math_split</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math_test</a:t>
            </a:r>
            <a:r>
              <a:rPr lang="en-US" sz="2400" dirty="0">
                <a:latin typeface="Courier New" panose="02070309020205020404" pitchFamily="49" charset="0"/>
                <a:cs typeface="Courier New" panose="02070309020205020404" pitchFamily="49" charset="0"/>
              </a:rPr>
              <a:t>  &lt;- </a:t>
            </a:r>
            <a:r>
              <a:rPr lang="en-US" sz="2400" dirty="0">
                <a:solidFill>
                  <a:srgbClr val="C00000"/>
                </a:solidFill>
                <a:latin typeface="Courier New" panose="02070309020205020404" pitchFamily="49" charset="0"/>
                <a:cs typeface="Courier New" panose="02070309020205020404" pitchFamily="49" charset="0"/>
              </a:rPr>
              <a:t>testing</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math_split</a:t>
            </a:r>
            <a:r>
              <a:rPr lang="en-US" sz="2400" dirty="0">
                <a:latin typeface="Courier New" panose="02070309020205020404" pitchFamily="49" charset="0"/>
                <a:cs typeface="Courier New" panose="02070309020205020404" pitchFamily="49" charset="0"/>
              </a:rPr>
              <a:t>)</a:t>
            </a:r>
          </a:p>
          <a:p>
            <a:endParaRPr lang="en-US" sz="2400" dirty="0"/>
          </a:p>
        </p:txBody>
      </p:sp>
    </p:spTree>
    <p:extLst>
      <p:ext uri="{BB962C8B-B14F-4D97-AF65-F5344CB8AC3E}">
        <p14:creationId xmlns:p14="http://schemas.microsoft.com/office/powerpoint/2010/main" val="234745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
        <p:nvSpPr>
          <p:cNvPr id="4" name="TextBox 3">
            <a:extLst>
              <a:ext uri="{FF2B5EF4-FFF2-40B4-BE49-F238E27FC236}">
                <a16:creationId xmlns:a16="http://schemas.microsoft.com/office/drawing/2014/main" id="{D38D0472-174B-47CF-BA0D-33A8395CBD0C}"/>
              </a:ext>
            </a:extLst>
          </p:cNvPr>
          <p:cNvSpPr txBox="1"/>
          <p:nvPr/>
        </p:nvSpPr>
        <p:spPr>
          <a:xfrm>
            <a:off x="4383690" y="2354580"/>
            <a:ext cx="1050200" cy="430887"/>
          </a:xfrm>
          <a:prstGeom prst="rect">
            <a:avLst/>
          </a:prstGeom>
          <a:solidFill>
            <a:schemeClr val="bg1"/>
          </a:solidFill>
        </p:spPr>
        <p:txBody>
          <a:bodyPr wrap="square" rtlCol="0">
            <a:spAutoFit/>
          </a:bodyPr>
          <a:lstStyle/>
          <a:p>
            <a:r>
              <a:rPr lang="en-US" sz="2200" i="1" dirty="0"/>
              <a:t>n </a:t>
            </a:r>
            <a:r>
              <a:rPr lang="en-US" sz="2200" dirty="0"/>
              <a:t>= 750</a:t>
            </a:r>
            <a:endParaRPr lang="en-US" sz="2200" i="1" dirty="0"/>
          </a:p>
        </p:txBody>
      </p:sp>
    </p:spTree>
    <p:extLst>
      <p:ext uri="{BB962C8B-B14F-4D97-AF65-F5344CB8AC3E}">
        <p14:creationId xmlns:p14="http://schemas.microsoft.com/office/powerpoint/2010/main" val="1307130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10</a:t>
            </a: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940AF0-8CA2-43AF-8E28-F42D7B62430A}"/>
              </a:ext>
            </a:extLst>
          </p:cNvPr>
          <p:cNvSpPr txBox="1"/>
          <p:nvPr/>
        </p:nvSpPr>
        <p:spPr>
          <a:xfrm>
            <a:off x="4383690" y="2354580"/>
            <a:ext cx="1050200" cy="430887"/>
          </a:xfrm>
          <a:prstGeom prst="rect">
            <a:avLst/>
          </a:prstGeom>
          <a:solidFill>
            <a:schemeClr val="bg1"/>
          </a:solidFill>
        </p:spPr>
        <p:txBody>
          <a:bodyPr wrap="square" rtlCol="0">
            <a:spAutoFit/>
          </a:bodyPr>
          <a:lstStyle/>
          <a:p>
            <a:r>
              <a:rPr lang="en-US" sz="2200" i="1" dirty="0"/>
              <a:t>n </a:t>
            </a:r>
            <a:r>
              <a:rPr lang="en-US" sz="2200" dirty="0"/>
              <a:t>= 750</a:t>
            </a:r>
            <a:endParaRPr lang="en-US" sz="2200" i="1" dirty="0"/>
          </a:p>
        </p:txBody>
      </p:sp>
      <p:sp>
        <p:nvSpPr>
          <p:cNvPr id="4" name="Title 3">
            <a:extLst>
              <a:ext uri="{FF2B5EF4-FFF2-40B4-BE49-F238E27FC236}">
                <a16:creationId xmlns:a16="http://schemas.microsoft.com/office/drawing/2014/main" id="{A4D1B867-D92B-4EFC-8943-30B87ED15879}"/>
              </a:ext>
            </a:extLst>
          </p:cNvPr>
          <p:cNvSpPr>
            <a:spLocks noGrp="1"/>
          </p:cNvSpPr>
          <p:nvPr>
            <p:ph type="title"/>
          </p:nvPr>
        </p:nvSpPr>
        <p:spPr/>
        <p:txBody>
          <a:bodyPr/>
          <a:lstStyle/>
          <a:p>
            <a:r>
              <a:rPr lang="en-US" dirty="0"/>
              <a:t>10-fold CV</a:t>
            </a:r>
          </a:p>
        </p:txBody>
      </p:sp>
      <p:sp>
        <p:nvSpPr>
          <p:cNvPr id="32" name="TextBox 31">
            <a:extLst>
              <a:ext uri="{FF2B5EF4-FFF2-40B4-BE49-F238E27FC236}">
                <a16:creationId xmlns:a16="http://schemas.microsoft.com/office/drawing/2014/main" id="{8717F2E5-785E-4729-89A7-D4F0A6B9D1E2}"/>
              </a:ext>
            </a:extLst>
          </p:cNvPr>
          <p:cNvSpPr txBox="1"/>
          <p:nvPr/>
        </p:nvSpPr>
        <p:spPr>
          <a:xfrm>
            <a:off x="1419144" y="3955565"/>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3" name="TextBox 32">
            <a:extLst>
              <a:ext uri="{FF2B5EF4-FFF2-40B4-BE49-F238E27FC236}">
                <a16:creationId xmlns:a16="http://schemas.microsoft.com/office/drawing/2014/main" id="{C1C3D855-AEC2-4E4D-A181-DEF31F97E769}"/>
              </a:ext>
            </a:extLst>
          </p:cNvPr>
          <p:cNvSpPr txBox="1"/>
          <p:nvPr/>
        </p:nvSpPr>
        <p:spPr>
          <a:xfrm>
            <a:off x="5278482" y="401937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5" name="TextBox 34">
            <a:extLst>
              <a:ext uri="{FF2B5EF4-FFF2-40B4-BE49-F238E27FC236}">
                <a16:creationId xmlns:a16="http://schemas.microsoft.com/office/drawing/2014/main" id="{6AE2F52E-C9F1-4929-86EB-79C17AF08453}"/>
              </a:ext>
            </a:extLst>
          </p:cNvPr>
          <p:cNvSpPr txBox="1"/>
          <p:nvPr/>
        </p:nvSpPr>
        <p:spPr>
          <a:xfrm>
            <a:off x="9769269" y="395556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6" name="TextBox 35">
            <a:extLst>
              <a:ext uri="{FF2B5EF4-FFF2-40B4-BE49-F238E27FC236}">
                <a16:creationId xmlns:a16="http://schemas.microsoft.com/office/drawing/2014/main" id="{52B209B2-F6C7-4F80-9223-88901B4E8ACB}"/>
              </a:ext>
            </a:extLst>
          </p:cNvPr>
          <p:cNvSpPr txBox="1"/>
          <p:nvPr/>
        </p:nvSpPr>
        <p:spPr>
          <a:xfrm>
            <a:off x="1812504" y="5110751"/>
            <a:ext cx="7242772" cy="492443"/>
          </a:xfrm>
          <a:prstGeom prst="rect">
            <a:avLst/>
          </a:prstGeom>
          <a:noFill/>
        </p:spPr>
        <p:txBody>
          <a:bodyPr wrap="square" rtlCol="0">
            <a:spAutoFit/>
          </a:bodyPr>
          <a:lstStyle/>
          <a:p>
            <a:r>
              <a:rPr lang="en-US" sz="2600" dirty="0" err="1">
                <a:latin typeface="Courier New" panose="02070309020205020404" pitchFamily="49" charset="0"/>
                <a:cs typeface="Courier New" panose="02070309020205020404" pitchFamily="49" charset="0"/>
              </a:rPr>
              <a:t>math_splits</a:t>
            </a:r>
            <a:r>
              <a:rPr lang="en-US" sz="2600" dirty="0">
                <a:latin typeface="Courier New" panose="02070309020205020404" pitchFamily="49" charset="0"/>
                <a:cs typeface="Courier New" panose="02070309020205020404" pitchFamily="49" charset="0"/>
              </a:rPr>
              <a:t> &lt;- </a:t>
            </a:r>
            <a:r>
              <a:rPr lang="en-US" sz="2600" dirty="0" err="1">
                <a:solidFill>
                  <a:srgbClr val="00B0F0"/>
                </a:solidFill>
                <a:latin typeface="Courier New" panose="02070309020205020404" pitchFamily="49" charset="0"/>
                <a:cs typeface="Courier New" panose="02070309020205020404" pitchFamily="49" charset="0"/>
              </a:rPr>
              <a:t>vfold_cv</a:t>
            </a:r>
            <a:r>
              <a:rPr lang="en-US" sz="2600" dirty="0">
                <a:latin typeface="Courier New" panose="02070309020205020404" pitchFamily="49" charset="0"/>
                <a:cs typeface="Courier New" panose="02070309020205020404" pitchFamily="49" charset="0"/>
              </a:rPr>
              <a:t>(</a:t>
            </a:r>
            <a:r>
              <a:rPr lang="en-US" sz="2600" dirty="0" err="1">
                <a:solidFill>
                  <a:srgbClr val="00B050"/>
                </a:solidFill>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456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28" grpId="0" animBg="1"/>
      <p:bldP spid="29" grpId="0" animBg="1"/>
      <p:bldP spid="32" grpId="0" animBg="1"/>
      <p:bldP spid="33" grpId="0" animBg="1"/>
      <p:bldP spid="3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10</a:t>
            </a: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940AF0-8CA2-43AF-8E28-F42D7B62430A}"/>
              </a:ext>
            </a:extLst>
          </p:cNvPr>
          <p:cNvSpPr txBox="1"/>
          <p:nvPr/>
        </p:nvSpPr>
        <p:spPr>
          <a:xfrm>
            <a:off x="4383690" y="2354580"/>
            <a:ext cx="1050200" cy="430887"/>
          </a:xfrm>
          <a:prstGeom prst="rect">
            <a:avLst/>
          </a:prstGeom>
          <a:solidFill>
            <a:schemeClr val="bg1"/>
          </a:solidFill>
        </p:spPr>
        <p:txBody>
          <a:bodyPr wrap="square" rtlCol="0">
            <a:spAutoFit/>
          </a:bodyPr>
          <a:lstStyle/>
          <a:p>
            <a:r>
              <a:rPr lang="en-US" sz="2200" i="1" dirty="0"/>
              <a:t>n </a:t>
            </a:r>
            <a:r>
              <a:rPr lang="en-US" sz="2200" dirty="0"/>
              <a:t>= 750</a:t>
            </a:r>
            <a:endParaRPr lang="en-US" sz="2200" i="1" dirty="0"/>
          </a:p>
        </p:txBody>
      </p:sp>
      <p:sp>
        <p:nvSpPr>
          <p:cNvPr id="27" name="TextBox 26">
            <a:extLst>
              <a:ext uri="{FF2B5EF4-FFF2-40B4-BE49-F238E27FC236}">
                <a16:creationId xmlns:a16="http://schemas.microsoft.com/office/drawing/2014/main" id="{A5DE2F87-BAE7-4D57-B93C-4B914A035B74}"/>
              </a:ext>
            </a:extLst>
          </p:cNvPr>
          <p:cNvSpPr txBox="1"/>
          <p:nvPr/>
        </p:nvSpPr>
        <p:spPr>
          <a:xfrm>
            <a:off x="1419144" y="3955565"/>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2" name="TextBox 31">
            <a:extLst>
              <a:ext uri="{FF2B5EF4-FFF2-40B4-BE49-F238E27FC236}">
                <a16:creationId xmlns:a16="http://schemas.microsoft.com/office/drawing/2014/main" id="{CD719AB1-3EEF-4309-8302-29FB708F4E59}"/>
              </a:ext>
            </a:extLst>
          </p:cNvPr>
          <p:cNvSpPr txBox="1"/>
          <p:nvPr/>
        </p:nvSpPr>
        <p:spPr>
          <a:xfrm>
            <a:off x="5278482" y="401937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3" name="TextBox 32">
            <a:extLst>
              <a:ext uri="{FF2B5EF4-FFF2-40B4-BE49-F238E27FC236}">
                <a16:creationId xmlns:a16="http://schemas.microsoft.com/office/drawing/2014/main" id="{5389D216-98EC-47E5-B8A1-1FE1681B0F54}"/>
              </a:ext>
            </a:extLst>
          </p:cNvPr>
          <p:cNvSpPr txBox="1"/>
          <p:nvPr/>
        </p:nvSpPr>
        <p:spPr>
          <a:xfrm>
            <a:off x="9769269" y="395556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 name="TextBox 2">
            <a:extLst>
              <a:ext uri="{FF2B5EF4-FFF2-40B4-BE49-F238E27FC236}">
                <a16:creationId xmlns:a16="http://schemas.microsoft.com/office/drawing/2014/main" id="{0631B0B0-CF7A-4193-8FC8-983D8215B582}"/>
              </a:ext>
            </a:extLst>
          </p:cNvPr>
          <p:cNvSpPr txBox="1"/>
          <p:nvPr/>
        </p:nvSpPr>
        <p:spPr>
          <a:xfrm>
            <a:off x="2113731" y="605888"/>
            <a:ext cx="7868469" cy="830997"/>
          </a:xfrm>
          <a:prstGeom prst="rect">
            <a:avLst/>
          </a:prstGeom>
          <a:noFill/>
        </p:spPr>
        <p:txBody>
          <a:bodyPr wrap="square" rtlCol="0">
            <a:spAutoFit/>
          </a:bodyPr>
          <a:lstStyle/>
          <a:p>
            <a:r>
              <a:rPr lang="en-US" sz="2400" dirty="0"/>
              <a:t>10-fold CV so 1/10</a:t>
            </a:r>
            <a:r>
              <a:rPr lang="en-US" sz="2400" baseline="30000" dirty="0"/>
              <a:t>th</a:t>
            </a:r>
            <a:r>
              <a:rPr lang="en-US" sz="2400" dirty="0"/>
              <a:t> of Resample goes to each assessment set to get unique assessment sets across 10 resamples</a:t>
            </a:r>
          </a:p>
        </p:txBody>
      </p:sp>
    </p:spTree>
    <p:extLst>
      <p:ext uri="{BB962C8B-B14F-4D97-AF65-F5344CB8AC3E}">
        <p14:creationId xmlns:p14="http://schemas.microsoft.com/office/powerpoint/2010/main" val="36544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b="1" dirty="0"/>
              <a:t>Data leakage </a:t>
            </a:r>
            <a:r>
              <a:rPr lang="en-US" dirty="0"/>
              <a:t>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10</a:t>
            </a: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940AF0-8CA2-43AF-8E28-F42D7B62430A}"/>
              </a:ext>
            </a:extLst>
          </p:cNvPr>
          <p:cNvSpPr txBox="1"/>
          <p:nvPr/>
        </p:nvSpPr>
        <p:spPr>
          <a:xfrm>
            <a:off x="4383690" y="2354580"/>
            <a:ext cx="1050200" cy="430887"/>
          </a:xfrm>
          <a:prstGeom prst="rect">
            <a:avLst/>
          </a:prstGeom>
          <a:solidFill>
            <a:schemeClr val="bg1"/>
          </a:solidFill>
        </p:spPr>
        <p:txBody>
          <a:bodyPr wrap="square" rtlCol="0">
            <a:spAutoFit/>
          </a:bodyPr>
          <a:lstStyle/>
          <a:p>
            <a:r>
              <a:rPr lang="en-US" sz="2200" i="1" dirty="0"/>
              <a:t>n </a:t>
            </a:r>
            <a:r>
              <a:rPr lang="en-US" sz="2200" dirty="0"/>
              <a:t>= 750</a:t>
            </a:r>
            <a:endParaRPr lang="en-US" sz="2200" i="1" dirty="0"/>
          </a:p>
        </p:txBody>
      </p:sp>
      <p:sp>
        <p:nvSpPr>
          <p:cNvPr id="27" name="TextBox 26">
            <a:extLst>
              <a:ext uri="{FF2B5EF4-FFF2-40B4-BE49-F238E27FC236}">
                <a16:creationId xmlns:a16="http://schemas.microsoft.com/office/drawing/2014/main" id="{A5DE2F87-BAE7-4D57-B93C-4B914A035B74}"/>
              </a:ext>
            </a:extLst>
          </p:cNvPr>
          <p:cNvSpPr txBox="1"/>
          <p:nvPr/>
        </p:nvSpPr>
        <p:spPr>
          <a:xfrm>
            <a:off x="1419144" y="3955565"/>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2" name="TextBox 31">
            <a:extLst>
              <a:ext uri="{FF2B5EF4-FFF2-40B4-BE49-F238E27FC236}">
                <a16:creationId xmlns:a16="http://schemas.microsoft.com/office/drawing/2014/main" id="{CD719AB1-3EEF-4309-8302-29FB708F4E59}"/>
              </a:ext>
            </a:extLst>
          </p:cNvPr>
          <p:cNvSpPr txBox="1"/>
          <p:nvPr/>
        </p:nvSpPr>
        <p:spPr>
          <a:xfrm>
            <a:off x="5278482" y="401937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3" name="TextBox 32">
            <a:extLst>
              <a:ext uri="{FF2B5EF4-FFF2-40B4-BE49-F238E27FC236}">
                <a16:creationId xmlns:a16="http://schemas.microsoft.com/office/drawing/2014/main" id="{5389D216-98EC-47E5-B8A1-1FE1681B0F54}"/>
              </a:ext>
            </a:extLst>
          </p:cNvPr>
          <p:cNvSpPr txBox="1"/>
          <p:nvPr/>
        </p:nvSpPr>
        <p:spPr>
          <a:xfrm>
            <a:off x="9769269" y="395556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5" name="TextBox 34">
            <a:extLst>
              <a:ext uri="{FF2B5EF4-FFF2-40B4-BE49-F238E27FC236}">
                <a16:creationId xmlns:a16="http://schemas.microsoft.com/office/drawing/2014/main" id="{9B601C26-8435-4DCA-AE6F-511E171E8FE4}"/>
              </a:ext>
            </a:extLst>
          </p:cNvPr>
          <p:cNvSpPr txBox="1"/>
          <p:nvPr/>
        </p:nvSpPr>
        <p:spPr>
          <a:xfrm>
            <a:off x="2503352" y="5258778"/>
            <a:ext cx="930921"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a:t>
            </a:r>
            <a:endParaRPr lang="en-US" sz="2200" i="1" dirty="0"/>
          </a:p>
        </p:txBody>
      </p:sp>
      <p:sp>
        <p:nvSpPr>
          <p:cNvPr id="36" name="TextBox 35">
            <a:extLst>
              <a:ext uri="{FF2B5EF4-FFF2-40B4-BE49-F238E27FC236}">
                <a16:creationId xmlns:a16="http://schemas.microsoft.com/office/drawing/2014/main" id="{D4971396-3449-48D9-BF01-6853F1952467}"/>
              </a:ext>
            </a:extLst>
          </p:cNvPr>
          <p:cNvSpPr txBox="1"/>
          <p:nvPr/>
        </p:nvSpPr>
        <p:spPr>
          <a:xfrm>
            <a:off x="6396518" y="5241653"/>
            <a:ext cx="930921"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a:t>
            </a:r>
            <a:endParaRPr lang="en-US" sz="2200" i="1" dirty="0"/>
          </a:p>
        </p:txBody>
      </p:sp>
      <p:sp>
        <p:nvSpPr>
          <p:cNvPr id="38" name="TextBox 37">
            <a:extLst>
              <a:ext uri="{FF2B5EF4-FFF2-40B4-BE49-F238E27FC236}">
                <a16:creationId xmlns:a16="http://schemas.microsoft.com/office/drawing/2014/main" id="{76011296-4DE2-4D66-BC54-604E9C8228C8}"/>
              </a:ext>
            </a:extLst>
          </p:cNvPr>
          <p:cNvSpPr txBox="1"/>
          <p:nvPr/>
        </p:nvSpPr>
        <p:spPr>
          <a:xfrm>
            <a:off x="10888339" y="5241653"/>
            <a:ext cx="930921"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a:t>
            </a:r>
            <a:endParaRPr lang="en-US" sz="2200" i="1" dirty="0"/>
          </a:p>
        </p:txBody>
      </p:sp>
      <p:sp>
        <p:nvSpPr>
          <p:cNvPr id="39" name="TextBox 38">
            <a:extLst>
              <a:ext uri="{FF2B5EF4-FFF2-40B4-BE49-F238E27FC236}">
                <a16:creationId xmlns:a16="http://schemas.microsoft.com/office/drawing/2014/main" id="{00AEC5E4-C66F-48BE-806A-815BA9909709}"/>
              </a:ext>
            </a:extLst>
          </p:cNvPr>
          <p:cNvSpPr txBox="1"/>
          <p:nvPr/>
        </p:nvSpPr>
        <p:spPr>
          <a:xfrm>
            <a:off x="401656" y="5251418"/>
            <a:ext cx="1074918"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675</a:t>
            </a:r>
            <a:endParaRPr lang="en-US" sz="2200" i="1" dirty="0"/>
          </a:p>
        </p:txBody>
      </p:sp>
      <p:sp>
        <p:nvSpPr>
          <p:cNvPr id="40" name="TextBox 39">
            <a:extLst>
              <a:ext uri="{FF2B5EF4-FFF2-40B4-BE49-F238E27FC236}">
                <a16:creationId xmlns:a16="http://schemas.microsoft.com/office/drawing/2014/main" id="{1B37DE2B-575B-435C-95B3-6D2A9513381D}"/>
              </a:ext>
            </a:extLst>
          </p:cNvPr>
          <p:cNvSpPr txBox="1"/>
          <p:nvPr/>
        </p:nvSpPr>
        <p:spPr>
          <a:xfrm>
            <a:off x="4266225" y="5258778"/>
            <a:ext cx="1074918"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675</a:t>
            </a:r>
            <a:endParaRPr lang="en-US" sz="2200" i="1" dirty="0"/>
          </a:p>
        </p:txBody>
      </p:sp>
      <p:sp>
        <p:nvSpPr>
          <p:cNvPr id="41" name="TextBox 40">
            <a:extLst>
              <a:ext uri="{FF2B5EF4-FFF2-40B4-BE49-F238E27FC236}">
                <a16:creationId xmlns:a16="http://schemas.microsoft.com/office/drawing/2014/main" id="{B8E951B4-7143-4F1F-8095-28B3AEDDAF60}"/>
              </a:ext>
            </a:extLst>
          </p:cNvPr>
          <p:cNvSpPr txBox="1"/>
          <p:nvPr/>
        </p:nvSpPr>
        <p:spPr>
          <a:xfrm>
            <a:off x="8755523" y="5251417"/>
            <a:ext cx="1074918"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675</a:t>
            </a:r>
            <a:endParaRPr lang="en-US" sz="2200" i="1" dirty="0"/>
          </a:p>
        </p:txBody>
      </p:sp>
      <p:sp>
        <p:nvSpPr>
          <p:cNvPr id="42" name="TextBox 41">
            <a:extLst>
              <a:ext uri="{FF2B5EF4-FFF2-40B4-BE49-F238E27FC236}">
                <a16:creationId xmlns:a16="http://schemas.microsoft.com/office/drawing/2014/main" id="{75C7B735-8FB1-4019-BBD1-C247D5073FA9}"/>
              </a:ext>
            </a:extLst>
          </p:cNvPr>
          <p:cNvSpPr txBox="1"/>
          <p:nvPr/>
        </p:nvSpPr>
        <p:spPr>
          <a:xfrm>
            <a:off x="410158" y="5785901"/>
            <a:ext cx="1074918" cy="430887"/>
          </a:xfrm>
          <a:prstGeom prst="rect">
            <a:avLst/>
          </a:prstGeom>
          <a:solidFill>
            <a:schemeClr val="bg1"/>
          </a:solidFill>
          <a:ln>
            <a:solidFill>
              <a:schemeClr val="tx1"/>
            </a:solidFill>
          </a:ln>
        </p:spPr>
        <p:txBody>
          <a:bodyPr wrap="square" rtlCol="0">
            <a:spAutoFit/>
          </a:bodyPr>
          <a:lstStyle/>
          <a:p>
            <a:r>
              <a:rPr lang="en-US" sz="2200" i="1" dirty="0"/>
              <a:t>90%</a:t>
            </a:r>
          </a:p>
        </p:txBody>
      </p:sp>
      <p:sp>
        <p:nvSpPr>
          <p:cNvPr id="3" name="TextBox 2">
            <a:extLst>
              <a:ext uri="{FF2B5EF4-FFF2-40B4-BE49-F238E27FC236}">
                <a16:creationId xmlns:a16="http://schemas.microsoft.com/office/drawing/2014/main" id="{EC2E3997-CFF8-40D0-A15C-33D7B9B51A59}"/>
              </a:ext>
            </a:extLst>
          </p:cNvPr>
          <p:cNvSpPr txBox="1"/>
          <p:nvPr/>
        </p:nvSpPr>
        <p:spPr>
          <a:xfrm>
            <a:off x="2505992" y="5752856"/>
            <a:ext cx="930921" cy="430887"/>
          </a:xfrm>
          <a:prstGeom prst="rect">
            <a:avLst/>
          </a:prstGeom>
          <a:solidFill>
            <a:schemeClr val="bg1"/>
          </a:solidFill>
          <a:ln>
            <a:solidFill>
              <a:schemeClr val="tx1"/>
            </a:solidFill>
          </a:ln>
        </p:spPr>
        <p:txBody>
          <a:bodyPr wrap="square" rtlCol="0">
            <a:spAutoFit/>
          </a:bodyPr>
          <a:lstStyle/>
          <a:p>
            <a:r>
              <a:rPr lang="en-US" sz="2200" i="1" dirty="0"/>
              <a:t>10%</a:t>
            </a:r>
          </a:p>
        </p:txBody>
      </p:sp>
    </p:spTree>
    <p:extLst>
      <p:ext uri="{BB962C8B-B14F-4D97-AF65-F5344CB8AC3E}">
        <p14:creationId xmlns:p14="http://schemas.microsoft.com/office/powerpoint/2010/main" val="193096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math_splits$splits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analysis()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assessment()</a:t>
            </a:r>
            <a:endParaRPr lang="en-US" dirty="0">
              <a:highlight>
                <a:srgbClr val="C0C0C0"/>
              </a:highlight>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61</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3"/>
          <a:stretch>
            <a:fillRect/>
          </a:stretch>
        </p:blipFill>
        <p:spPr>
          <a:xfrm>
            <a:off x="10216177" y="0"/>
            <a:ext cx="1975823" cy="1828800"/>
          </a:xfrm>
          <a:prstGeom prst="rect">
            <a:avLst/>
          </a:prstGeom>
        </p:spPr>
      </p:pic>
    </p:spTree>
    <p:extLst>
      <p:ext uri="{BB962C8B-B14F-4D97-AF65-F5344CB8AC3E}">
        <p14:creationId xmlns:p14="http://schemas.microsoft.com/office/powerpoint/2010/main" val="4198679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66899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sz="2400" dirty="0">
                <a:solidFill>
                  <a:schemeClr val="tx1"/>
                </a:solidFill>
                <a:highlight>
                  <a:srgbClr val="FFFF00"/>
                </a:highlight>
              </a:rPr>
              <a:t>25</a:t>
            </a: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940AF0-8CA2-43AF-8E28-F42D7B62430A}"/>
              </a:ext>
            </a:extLst>
          </p:cNvPr>
          <p:cNvSpPr txBox="1"/>
          <p:nvPr/>
        </p:nvSpPr>
        <p:spPr>
          <a:xfrm>
            <a:off x="4383690" y="2354580"/>
            <a:ext cx="1050200" cy="430887"/>
          </a:xfrm>
          <a:prstGeom prst="rect">
            <a:avLst/>
          </a:prstGeom>
          <a:solidFill>
            <a:schemeClr val="bg1"/>
          </a:solidFill>
        </p:spPr>
        <p:txBody>
          <a:bodyPr wrap="square" rtlCol="0">
            <a:spAutoFit/>
          </a:bodyPr>
          <a:lstStyle/>
          <a:p>
            <a:r>
              <a:rPr lang="en-US" sz="2200" i="1" dirty="0"/>
              <a:t>n </a:t>
            </a:r>
            <a:r>
              <a:rPr lang="en-US" sz="2200" dirty="0"/>
              <a:t>= 750</a:t>
            </a:r>
            <a:endParaRPr lang="en-US" sz="2200" i="1" dirty="0"/>
          </a:p>
        </p:txBody>
      </p:sp>
      <p:sp>
        <p:nvSpPr>
          <p:cNvPr id="27" name="TextBox 26">
            <a:extLst>
              <a:ext uri="{FF2B5EF4-FFF2-40B4-BE49-F238E27FC236}">
                <a16:creationId xmlns:a16="http://schemas.microsoft.com/office/drawing/2014/main" id="{A5DE2F87-BAE7-4D57-B93C-4B914A035B74}"/>
              </a:ext>
            </a:extLst>
          </p:cNvPr>
          <p:cNvSpPr txBox="1"/>
          <p:nvPr/>
        </p:nvSpPr>
        <p:spPr>
          <a:xfrm>
            <a:off x="1419144" y="3955565"/>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2" name="TextBox 31">
            <a:extLst>
              <a:ext uri="{FF2B5EF4-FFF2-40B4-BE49-F238E27FC236}">
                <a16:creationId xmlns:a16="http://schemas.microsoft.com/office/drawing/2014/main" id="{CD719AB1-3EEF-4309-8302-29FB708F4E59}"/>
              </a:ext>
            </a:extLst>
          </p:cNvPr>
          <p:cNvSpPr txBox="1"/>
          <p:nvPr/>
        </p:nvSpPr>
        <p:spPr>
          <a:xfrm>
            <a:off x="5278482" y="401937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3" name="TextBox 32">
            <a:extLst>
              <a:ext uri="{FF2B5EF4-FFF2-40B4-BE49-F238E27FC236}">
                <a16:creationId xmlns:a16="http://schemas.microsoft.com/office/drawing/2014/main" id="{5389D216-98EC-47E5-B8A1-1FE1681B0F54}"/>
              </a:ext>
            </a:extLst>
          </p:cNvPr>
          <p:cNvSpPr txBox="1"/>
          <p:nvPr/>
        </p:nvSpPr>
        <p:spPr>
          <a:xfrm>
            <a:off x="9769269" y="395556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 name="TextBox 2">
            <a:extLst>
              <a:ext uri="{FF2B5EF4-FFF2-40B4-BE49-F238E27FC236}">
                <a16:creationId xmlns:a16="http://schemas.microsoft.com/office/drawing/2014/main" id="{0631B0B0-CF7A-4193-8FC8-983D8215B582}"/>
              </a:ext>
            </a:extLst>
          </p:cNvPr>
          <p:cNvSpPr txBox="1"/>
          <p:nvPr/>
        </p:nvSpPr>
        <p:spPr>
          <a:xfrm>
            <a:off x="1624844" y="508621"/>
            <a:ext cx="7868469" cy="1200329"/>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mc_splits</a:t>
            </a:r>
            <a:r>
              <a:rPr lang="en-US" sz="2400" dirty="0">
                <a:latin typeface="Courier New" panose="02070309020205020404" pitchFamily="49" charset="0"/>
                <a:cs typeface="Courier New" panose="02070309020205020404" pitchFamily="49" charset="0"/>
              </a:rPr>
              <a:t> &lt;- </a:t>
            </a:r>
            <a:r>
              <a:rPr lang="en-US" sz="2400" dirty="0" err="1">
                <a:solidFill>
                  <a:srgbClr val="00B0F0"/>
                </a:solidFill>
                <a:latin typeface="Courier New" panose="02070309020205020404" pitchFamily="49" charset="0"/>
                <a:cs typeface="Courier New" panose="02070309020205020404" pitchFamily="49" charset="0"/>
              </a:rPr>
              <a:t>mc_cv</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math_train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highlight>
                  <a:srgbClr val="00FFFF"/>
                </a:highlight>
                <a:latin typeface="Courier New" panose="02070309020205020404" pitchFamily="49" charset="0"/>
                <a:cs typeface="Courier New" panose="02070309020205020404" pitchFamily="49" charset="0"/>
              </a:rPr>
              <a:t>prop = .75</a:t>
            </a:r>
            <a:r>
              <a:rPr lang="en-US" sz="2400" dirty="0">
                <a:latin typeface="Courier New" panose="02070309020205020404" pitchFamily="49" charset="0"/>
                <a:cs typeface="Courier New" panose="02070309020205020404" pitchFamily="49" charset="0"/>
              </a:rPr>
              <a:t>, </a:t>
            </a:r>
            <a:r>
              <a:rPr lang="en-US" sz="2400" dirty="0">
                <a:solidFill>
                  <a:schemeClr val="bg1">
                    <a:lumMod val="65000"/>
                  </a:schemeClr>
                </a:solidFill>
                <a:latin typeface="Courier New" panose="02070309020205020404" pitchFamily="49" charset="0"/>
                <a:cs typeface="Courier New" panose="02070309020205020404" pitchFamily="49" charset="0"/>
              </a:rPr>
              <a:t>#default</a:t>
            </a:r>
          </a:p>
          <a:p>
            <a:r>
              <a:rPr lang="en-US" sz="2400" dirty="0">
                <a:latin typeface="Courier New" panose="02070309020205020404" pitchFamily="49" charset="0"/>
                <a:cs typeface="Courier New" panose="02070309020205020404" pitchFamily="49" charset="0"/>
              </a:rPr>
              <a:t>			    </a:t>
            </a:r>
            <a:r>
              <a:rPr lang="en-US" sz="2400" dirty="0">
                <a:highlight>
                  <a:srgbClr val="FFFF00"/>
                </a:highlight>
                <a:latin typeface="Courier New" panose="02070309020205020404" pitchFamily="49" charset="0"/>
                <a:cs typeface="Courier New" panose="02070309020205020404" pitchFamily="49" charset="0"/>
              </a:rPr>
              <a:t>times = 25</a:t>
            </a:r>
            <a:r>
              <a:rPr lang="en-US" sz="2400" dirty="0">
                <a:latin typeface="Courier New" panose="02070309020205020404" pitchFamily="49" charset="0"/>
                <a:cs typeface="Courier New" panose="02070309020205020404" pitchFamily="49" charset="0"/>
              </a:rPr>
              <a:t>) </a:t>
            </a:r>
            <a:r>
              <a:rPr lang="en-US" sz="2400" dirty="0">
                <a:solidFill>
                  <a:schemeClr val="bg1">
                    <a:lumMod val="65000"/>
                  </a:schemeClr>
                </a:solidFill>
                <a:latin typeface="Courier New" panose="02070309020205020404" pitchFamily="49" charset="0"/>
                <a:cs typeface="Courier New" panose="02070309020205020404" pitchFamily="49" charset="0"/>
              </a:rPr>
              <a:t>#default</a:t>
            </a:r>
            <a:endParaRPr lang="en-US" sz="2400" dirty="0">
              <a:latin typeface="Courier New" panose="02070309020205020404" pitchFamily="49" charset="0"/>
              <a:cs typeface="Courier New" panose="02070309020205020404" pitchFamily="49" charset="0"/>
            </a:endParaRPr>
          </a:p>
        </p:txBody>
      </p:sp>
      <p:sp>
        <p:nvSpPr>
          <p:cNvPr id="35" name="TextBox 34">
            <a:extLst>
              <a:ext uri="{FF2B5EF4-FFF2-40B4-BE49-F238E27FC236}">
                <a16:creationId xmlns:a16="http://schemas.microsoft.com/office/drawing/2014/main" id="{718D6D82-88EA-4BD7-9D42-5EDDEA696142}"/>
              </a:ext>
            </a:extLst>
          </p:cNvPr>
          <p:cNvSpPr txBox="1"/>
          <p:nvPr/>
        </p:nvSpPr>
        <p:spPr>
          <a:xfrm>
            <a:off x="2503352" y="5258778"/>
            <a:ext cx="1091087"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188</a:t>
            </a:r>
            <a:endParaRPr lang="en-US" sz="2200" i="1" dirty="0"/>
          </a:p>
        </p:txBody>
      </p:sp>
      <p:sp>
        <p:nvSpPr>
          <p:cNvPr id="36" name="TextBox 35">
            <a:extLst>
              <a:ext uri="{FF2B5EF4-FFF2-40B4-BE49-F238E27FC236}">
                <a16:creationId xmlns:a16="http://schemas.microsoft.com/office/drawing/2014/main" id="{0C4181FA-24FD-4173-862E-1513806DF51C}"/>
              </a:ext>
            </a:extLst>
          </p:cNvPr>
          <p:cNvSpPr txBox="1"/>
          <p:nvPr/>
        </p:nvSpPr>
        <p:spPr>
          <a:xfrm>
            <a:off x="6396518" y="5241653"/>
            <a:ext cx="1163126"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188</a:t>
            </a:r>
            <a:endParaRPr lang="en-US" sz="2200" i="1" dirty="0"/>
          </a:p>
        </p:txBody>
      </p:sp>
      <p:sp>
        <p:nvSpPr>
          <p:cNvPr id="38" name="TextBox 37">
            <a:extLst>
              <a:ext uri="{FF2B5EF4-FFF2-40B4-BE49-F238E27FC236}">
                <a16:creationId xmlns:a16="http://schemas.microsoft.com/office/drawing/2014/main" id="{B1DB89CD-3E95-4D36-9525-5C2B6365EE36}"/>
              </a:ext>
            </a:extLst>
          </p:cNvPr>
          <p:cNvSpPr txBox="1"/>
          <p:nvPr/>
        </p:nvSpPr>
        <p:spPr>
          <a:xfrm>
            <a:off x="10776539" y="5241653"/>
            <a:ext cx="1042721"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188</a:t>
            </a:r>
            <a:endParaRPr lang="en-US" sz="2200" i="1" dirty="0"/>
          </a:p>
        </p:txBody>
      </p:sp>
      <p:sp>
        <p:nvSpPr>
          <p:cNvPr id="39" name="TextBox 38">
            <a:extLst>
              <a:ext uri="{FF2B5EF4-FFF2-40B4-BE49-F238E27FC236}">
                <a16:creationId xmlns:a16="http://schemas.microsoft.com/office/drawing/2014/main" id="{63B3C687-B30D-4D73-A5AE-2F5386A5FF0C}"/>
              </a:ext>
            </a:extLst>
          </p:cNvPr>
          <p:cNvSpPr txBox="1"/>
          <p:nvPr/>
        </p:nvSpPr>
        <p:spPr>
          <a:xfrm>
            <a:off x="401656" y="5251418"/>
            <a:ext cx="1074918" cy="430887"/>
          </a:xfrm>
          <a:prstGeom prst="rect">
            <a:avLst/>
          </a:prstGeom>
          <a:solidFill>
            <a:schemeClr val="bg1"/>
          </a:solidFill>
          <a:ln>
            <a:solidFill>
              <a:schemeClr val="tx1"/>
            </a:solidFill>
          </a:ln>
        </p:spPr>
        <p:txBody>
          <a:bodyPr wrap="square" rtlCol="0">
            <a:spAutoFit/>
          </a:bodyPr>
          <a:lstStyle/>
          <a:p>
            <a:r>
              <a:rPr lang="en-US" sz="2200" i="1" dirty="0">
                <a:highlight>
                  <a:srgbClr val="00FFFF"/>
                </a:highlight>
              </a:rPr>
              <a:t>n </a:t>
            </a:r>
            <a:r>
              <a:rPr lang="en-US" sz="2200" dirty="0">
                <a:highlight>
                  <a:srgbClr val="00FFFF"/>
                </a:highlight>
              </a:rPr>
              <a:t>= 562</a:t>
            </a:r>
            <a:endParaRPr lang="en-US" sz="2200" i="1" dirty="0">
              <a:highlight>
                <a:srgbClr val="00FFFF"/>
              </a:highlight>
            </a:endParaRPr>
          </a:p>
        </p:txBody>
      </p:sp>
      <p:sp>
        <p:nvSpPr>
          <p:cNvPr id="40" name="TextBox 39">
            <a:extLst>
              <a:ext uri="{FF2B5EF4-FFF2-40B4-BE49-F238E27FC236}">
                <a16:creationId xmlns:a16="http://schemas.microsoft.com/office/drawing/2014/main" id="{47B92EFE-B5FF-4EA1-9BC1-AB1C1EBF9C72}"/>
              </a:ext>
            </a:extLst>
          </p:cNvPr>
          <p:cNvSpPr txBox="1"/>
          <p:nvPr/>
        </p:nvSpPr>
        <p:spPr>
          <a:xfrm>
            <a:off x="4266225" y="5258778"/>
            <a:ext cx="1074918" cy="430887"/>
          </a:xfrm>
          <a:prstGeom prst="rect">
            <a:avLst/>
          </a:prstGeom>
          <a:solidFill>
            <a:schemeClr val="bg1"/>
          </a:solidFill>
          <a:ln>
            <a:solidFill>
              <a:schemeClr val="tx1"/>
            </a:solidFill>
          </a:ln>
        </p:spPr>
        <p:txBody>
          <a:bodyPr wrap="square" rtlCol="0">
            <a:spAutoFit/>
          </a:bodyPr>
          <a:lstStyle/>
          <a:p>
            <a:r>
              <a:rPr lang="en-US" sz="2200" i="1" dirty="0">
                <a:highlight>
                  <a:srgbClr val="00FFFF"/>
                </a:highlight>
              </a:rPr>
              <a:t>n </a:t>
            </a:r>
            <a:r>
              <a:rPr lang="en-US" sz="2200" dirty="0">
                <a:highlight>
                  <a:srgbClr val="00FFFF"/>
                </a:highlight>
              </a:rPr>
              <a:t>= 562</a:t>
            </a:r>
            <a:endParaRPr lang="en-US" sz="2200" i="1" dirty="0">
              <a:highlight>
                <a:srgbClr val="00FFFF"/>
              </a:highlight>
            </a:endParaRPr>
          </a:p>
        </p:txBody>
      </p:sp>
      <p:sp>
        <p:nvSpPr>
          <p:cNvPr id="41" name="TextBox 40">
            <a:extLst>
              <a:ext uri="{FF2B5EF4-FFF2-40B4-BE49-F238E27FC236}">
                <a16:creationId xmlns:a16="http://schemas.microsoft.com/office/drawing/2014/main" id="{7E63BFB3-F19E-4652-AFDF-34A23FD207F7}"/>
              </a:ext>
            </a:extLst>
          </p:cNvPr>
          <p:cNvSpPr txBox="1"/>
          <p:nvPr/>
        </p:nvSpPr>
        <p:spPr>
          <a:xfrm>
            <a:off x="8755523" y="5251417"/>
            <a:ext cx="1074918" cy="430887"/>
          </a:xfrm>
          <a:prstGeom prst="rect">
            <a:avLst/>
          </a:prstGeom>
          <a:solidFill>
            <a:schemeClr val="bg1"/>
          </a:solidFill>
          <a:ln>
            <a:solidFill>
              <a:schemeClr val="tx1"/>
            </a:solidFill>
          </a:ln>
        </p:spPr>
        <p:txBody>
          <a:bodyPr wrap="square" rtlCol="0">
            <a:spAutoFit/>
          </a:bodyPr>
          <a:lstStyle/>
          <a:p>
            <a:r>
              <a:rPr lang="en-US" sz="2200" i="1" dirty="0">
                <a:highlight>
                  <a:srgbClr val="00FFFF"/>
                </a:highlight>
              </a:rPr>
              <a:t>n </a:t>
            </a:r>
            <a:r>
              <a:rPr lang="en-US" sz="2200" dirty="0">
                <a:highlight>
                  <a:srgbClr val="00FFFF"/>
                </a:highlight>
              </a:rPr>
              <a:t>= 562</a:t>
            </a:r>
            <a:endParaRPr lang="en-US" sz="2200" i="1" dirty="0">
              <a:highlight>
                <a:srgbClr val="00FFFF"/>
              </a:highlight>
            </a:endParaRPr>
          </a:p>
        </p:txBody>
      </p:sp>
    </p:spTree>
    <p:extLst>
      <p:ext uri="{BB962C8B-B14F-4D97-AF65-F5344CB8AC3E}">
        <p14:creationId xmlns:p14="http://schemas.microsoft.com/office/powerpoint/2010/main" val="354261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0" grpId="0" animBg="1"/>
      <p:bldP spid="23" grpId="0" animBg="1"/>
      <p:bldP spid="24" grpId="0" animBg="1"/>
      <p:bldP spid="6" grpId="0"/>
      <p:bldP spid="7" grpId="0" animBg="1"/>
      <p:bldP spid="28" grpId="0" animBg="1"/>
      <p:bldP spid="29" grpId="0" animBg="1"/>
      <p:bldP spid="27" grpId="0" animBg="1"/>
      <p:bldP spid="32" grpId="0" animBg="1"/>
      <p:bldP spid="33" grpId="0" animBg="1"/>
      <p:bldP spid="35" grpId="0" animBg="1"/>
      <p:bldP spid="36" grpId="0" animBg="1"/>
      <p:bldP spid="38" grpId="0" animBg="1"/>
      <p:bldP spid="39" grpId="0" animBg="1"/>
      <p:bldP spid="40" grpId="0" animBg="1"/>
      <p:bldP spid="4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a:t>
            </a:r>
            <a:r>
              <a:rPr lang="en-US" b="1" dirty="0"/>
              <a:t>simple random sample </a:t>
            </a:r>
            <a:r>
              <a:rPr lang="en-US" dirty="0"/>
              <a:t>that is the </a:t>
            </a:r>
            <a:r>
              <a:rPr lang="en-US" b="1" dirty="0"/>
              <a:t>same size as the training set </a:t>
            </a:r>
            <a:r>
              <a:rPr lang="en-US" dirty="0"/>
              <a:t>where the data are sampled </a:t>
            </a:r>
            <a:r>
              <a:rPr lang="en-US" b="1" dirty="0"/>
              <a:t>with replacement</a:t>
            </a:r>
          </a:p>
          <a:p>
            <a:pPr lvl="1"/>
            <a:r>
              <a:rPr lang="en-US" dirty="0"/>
              <a:t>So after a row is selected for inclusion in the assessment,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24009757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65</a:t>
            </a:fld>
            <a:endParaRPr lang="en-US" dirty="0">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sz="2400" dirty="0">
                <a:solidFill>
                  <a:schemeClr val="tx1"/>
                </a:solidFill>
                <a:highlight>
                  <a:srgbClr val="FFFF00"/>
                </a:highlight>
              </a:rPr>
              <a:t>25</a:t>
            </a: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940AF0-8CA2-43AF-8E28-F42D7B62430A}"/>
              </a:ext>
            </a:extLst>
          </p:cNvPr>
          <p:cNvSpPr txBox="1"/>
          <p:nvPr/>
        </p:nvSpPr>
        <p:spPr>
          <a:xfrm>
            <a:off x="4383690" y="2354580"/>
            <a:ext cx="1050200" cy="430887"/>
          </a:xfrm>
          <a:prstGeom prst="rect">
            <a:avLst/>
          </a:prstGeom>
          <a:solidFill>
            <a:schemeClr val="bg1"/>
          </a:solidFill>
        </p:spPr>
        <p:txBody>
          <a:bodyPr wrap="square" rtlCol="0">
            <a:spAutoFit/>
          </a:bodyPr>
          <a:lstStyle/>
          <a:p>
            <a:r>
              <a:rPr lang="en-US" sz="2200" i="1" dirty="0"/>
              <a:t>n </a:t>
            </a:r>
            <a:r>
              <a:rPr lang="en-US" sz="2200" dirty="0"/>
              <a:t>= 750</a:t>
            </a:r>
            <a:endParaRPr lang="en-US" sz="2200" i="1" dirty="0"/>
          </a:p>
        </p:txBody>
      </p:sp>
      <p:sp>
        <p:nvSpPr>
          <p:cNvPr id="27" name="TextBox 26">
            <a:extLst>
              <a:ext uri="{FF2B5EF4-FFF2-40B4-BE49-F238E27FC236}">
                <a16:creationId xmlns:a16="http://schemas.microsoft.com/office/drawing/2014/main" id="{A5DE2F87-BAE7-4D57-B93C-4B914A035B74}"/>
              </a:ext>
            </a:extLst>
          </p:cNvPr>
          <p:cNvSpPr txBox="1"/>
          <p:nvPr/>
        </p:nvSpPr>
        <p:spPr>
          <a:xfrm>
            <a:off x="1419144" y="3955565"/>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2" name="TextBox 31">
            <a:extLst>
              <a:ext uri="{FF2B5EF4-FFF2-40B4-BE49-F238E27FC236}">
                <a16:creationId xmlns:a16="http://schemas.microsoft.com/office/drawing/2014/main" id="{CD719AB1-3EEF-4309-8302-29FB708F4E59}"/>
              </a:ext>
            </a:extLst>
          </p:cNvPr>
          <p:cNvSpPr txBox="1"/>
          <p:nvPr/>
        </p:nvSpPr>
        <p:spPr>
          <a:xfrm>
            <a:off x="5278482" y="401937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3" name="TextBox 32">
            <a:extLst>
              <a:ext uri="{FF2B5EF4-FFF2-40B4-BE49-F238E27FC236}">
                <a16:creationId xmlns:a16="http://schemas.microsoft.com/office/drawing/2014/main" id="{5389D216-98EC-47E5-B8A1-1FE1681B0F54}"/>
              </a:ext>
            </a:extLst>
          </p:cNvPr>
          <p:cNvSpPr txBox="1"/>
          <p:nvPr/>
        </p:nvSpPr>
        <p:spPr>
          <a:xfrm>
            <a:off x="9769269" y="3955564"/>
            <a:ext cx="1050200"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3" name="TextBox 2">
            <a:extLst>
              <a:ext uri="{FF2B5EF4-FFF2-40B4-BE49-F238E27FC236}">
                <a16:creationId xmlns:a16="http://schemas.microsoft.com/office/drawing/2014/main" id="{0631B0B0-CF7A-4193-8FC8-983D8215B582}"/>
              </a:ext>
            </a:extLst>
          </p:cNvPr>
          <p:cNvSpPr txBox="1"/>
          <p:nvPr/>
        </p:nvSpPr>
        <p:spPr>
          <a:xfrm>
            <a:off x="1624844" y="508621"/>
            <a:ext cx="8602918" cy="830997"/>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mc_splits</a:t>
            </a:r>
            <a:r>
              <a:rPr lang="en-US" sz="2400" dirty="0">
                <a:latin typeface="Courier New" panose="02070309020205020404" pitchFamily="49" charset="0"/>
                <a:cs typeface="Courier New" panose="02070309020205020404" pitchFamily="49" charset="0"/>
              </a:rPr>
              <a:t> &lt;- </a:t>
            </a:r>
            <a:r>
              <a:rPr lang="en-US" sz="2400" dirty="0">
                <a:solidFill>
                  <a:srgbClr val="00B0F0"/>
                </a:solidFill>
                <a:latin typeface="Courier New" panose="02070309020205020404" pitchFamily="49" charset="0"/>
                <a:cs typeface="Courier New" panose="02070309020205020404" pitchFamily="49" charset="0"/>
              </a:rPr>
              <a:t>bootstraps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math_train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highlight>
                  <a:srgbClr val="FFFF00"/>
                </a:highlight>
                <a:latin typeface="Courier New" panose="02070309020205020404" pitchFamily="49" charset="0"/>
                <a:cs typeface="Courier New" panose="02070309020205020404" pitchFamily="49" charset="0"/>
              </a:rPr>
              <a:t>times = 25</a:t>
            </a:r>
            <a:r>
              <a:rPr lang="en-US" sz="2400" dirty="0">
                <a:latin typeface="Courier New" panose="02070309020205020404" pitchFamily="49" charset="0"/>
                <a:cs typeface="Courier New" panose="02070309020205020404" pitchFamily="49" charset="0"/>
              </a:rPr>
              <a:t>) </a:t>
            </a:r>
            <a:r>
              <a:rPr lang="en-US" sz="2400" dirty="0">
                <a:solidFill>
                  <a:schemeClr val="bg1">
                    <a:lumMod val="65000"/>
                  </a:schemeClr>
                </a:solidFill>
                <a:latin typeface="Courier New" panose="02070309020205020404" pitchFamily="49" charset="0"/>
                <a:cs typeface="Courier New" panose="02070309020205020404" pitchFamily="49" charset="0"/>
              </a:rPr>
              <a:t>#default</a:t>
            </a:r>
            <a:endParaRPr lang="en-US" sz="2400" dirty="0">
              <a:latin typeface="Courier New" panose="02070309020205020404" pitchFamily="49" charset="0"/>
              <a:cs typeface="Courier New" panose="02070309020205020404" pitchFamily="49" charset="0"/>
            </a:endParaRPr>
          </a:p>
        </p:txBody>
      </p:sp>
      <p:sp>
        <p:nvSpPr>
          <p:cNvPr id="35" name="TextBox 34">
            <a:extLst>
              <a:ext uri="{FF2B5EF4-FFF2-40B4-BE49-F238E27FC236}">
                <a16:creationId xmlns:a16="http://schemas.microsoft.com/office/drawing/2014/main" id="{718D6D82-88EA-4BD7-9D42-5EDDEA696142}"/>
              </a:ext>
            </a:extLst>
          </p:cNvPr>
          <p:cNvSpPr txBox="1"/>
          <p:nvPr/>
        </p:nvSpPr>
        <p:spPr>
          <a:xfrm>
            <a:off x="2238378" y="5258778"/>
            <a:ext cx="1356062"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≈36%</a:t>
            </a:r>
            <a:endParaRPr lang="en-US" sz="2200" i="1" dirty="0"/>
          </a:p>
        </p:txBody>
      </p:sp>
      <p:sp>
        <p:nvSpPr>
          <p:cNvPr id="36" name="TextBox 35">
            <a:extLst>
              <a:ext uri="{FF2B5EF4-FFF2-40B4-BE49-F238E27FC236}">
                <a16:creationId xmlns:a16="http://schemas.microsoft.com/office/drawing/2014/main" id="{0C4181FA-24FD-4173-862E-1513806DF51C}"/>
              </a:ext>
            </a:extLst>
          </p:cNvPr>
          <p:cNvSpPr txBox="1"/>
          <p:nvPr/>
        </p:nvSpPr>
        <p:spPr>
          <a:xfrm>
            <a:off x="6396518" y="5241653"/>
            <a:ext cx="1453388"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≈36%</a:t>
            </a:r>
            <a:endParaRPr lang="en-US" sz="2200" i="1" dirty="0"/>
          </a:p>
        </p:txBody>
      </p:sp>
      <p:sp>
        <p:nvSpPr>
          <p:cNvPr id="38" name="TextBox 37">
            <a:extLst>
              <a:ext uri="{FF2B5EF4-FFF2-40B4-BE49-F238E27FC236}">
                <a16:creationId xmlns:a16="http://schemas.microsoft.com/office/drawing/2014/main" id="{B1DB89CD-3E95-4D36-9525-5C2B6365EE36}"/>
              </a:ext>
            </a:extLst>
          </p:cNvPr>
          <p:cNvSpPr txBox="1"/>
          <p:nvPr/>
        </p:nvSpPr>
        <p:spPr>
          <a:xfrm>
            <a:off x="10655929" y="5241653"/>
            <a:ext cx="1356062"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≈36%</a:t>
            </a:r>
            <a:endParaRPr lang="en-US" sz="2200" i="1" dirty="0"/>
          </a:p>
        </p:txBody>
      </p:sp>
      <p:sp>
        <p:nvSpPr>
          <p:cNvPr id="39" name="TextBox 38">
            <a:extLst>
              <a:ext uri="{FF2B5EF4-FFF2-40B4-BE49-F238E27FC236}">
                <a16:creationId xmlns:a16="http://schemas.microsoft.com/office/drawing/2014/main" id="{63B3C687-B30D-4D73-A5AE-2F5386A5FF0C}"/>
              </a:ext>
            </a:extLst>
          </p:cNvPr>
          <p:cNvSpPr txBox="1"/>
          <p:nvPr/>
        </p:nvSpPr>
        <p:spPr>
          <a:xfrm>
            <a:off x="401656" y="5251418"/>
            <a:ext cx="1074918"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40" name="TextBox 39">
            <a:extLst>
              <a:ext uri="{FF2B5EF4-FFF2-40B4-BE49-F238E27FC236}">
                <a16:creationId xmlns:a16="http://schemas.microsoft.com/office/drawing/2014/main" id="{47B92EFE-B5FF-4EA1-9BC1-AB1C1EBF9C72}"/>
              </a:ext>
            </a:extLst>
          </p:cNvPr>
          <p:cNvSpPr txBox="1"/>
          <p:nvPr/>
        </p:nvSpPr>
        <p:spPr>
          <a:xfrm>
            <a:off x="4266225" y="5258778"/>
            <a:ext cx="1074918"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
        <p:nvSpPr>
          <p:cNvPr id="41" name="TextBox 40">
            <a:extLst>
              <a:ext uri="{FF2B5EF4-FFF2-40B4-BE49-F238E27FC236}">
                <a16:creationId xmlns:a16="http://schemas.microsoft.com/office/drawing/2014/main" id="{7E63BFB3-F19E-4652-AFDF-34A23FD207F7}"/>
              </a:ext>
            </a:extLst>
          </p:cNvPr>
          <p:cNvSpPr txBox="1"/>
          <p:nvPr/>
        </p:nvSpPr>
        <p:spPr>
          <a:xfrm>
            <a:off x="8755523" y="5251417"/>
            <a:ext cx="1074918" cy="430887"/>
          </a:xfrm>
          <a:prstGeom prst="rect">
            <a:avLst/>
          </a:prstGeom>
          <a:solidFill>
            <a:schemeClr val="bg1"/>
          </a:solidFill>
          <a:ln>
            <a:solidFill>
              <a:schemeClr val="tx1"/>
            </a:solidFill>
          </a:ln>
        </p:spPr>
        <p:txBody>
          <a:bodyPr wrap="square" rtlCol="0">
            <a:spAutoFit/>
          </a:bodyPr>
          <a:lstStyle/>
          <a:p>
            <a:r>
              <a:rPr lang="en-US" sz="2200" i="1" dirty="0"/>
              <a:t>n </a:t>
            </a:r>
            <a:r>
              <a:rPr lang="en-US" sz="2200" dirty="0"/>
              <a:t>= 750</a:t>
            </a:r>
            <a:endParaRPr lang="en-US" sz="2200" i="1" dirty="0"/>
          </a:p>
        </p:txBody>
      </p:sp>
    </p:spTree>
    <p:extLst>
      <p:ext uri="{BB962C8B-B14F-4D97-AF65-F5344CB8AC3E}">
        <p14:creationId xmlns:p14="http://schemas.microsoft.com/office/powerpoint/2010/main" val="3223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0" grpId="0" animBg="1"/>
      <p:bldP spid="23" grpId="0" animBg="1"/>
      <p:bldP spid="24" grpId="0" animBg="1"/>
      <p:bldP spid="6" grpId="0"/>
      <p:bldP spid="7" grpId="0" animBg="1"/>
      <p:bldP spid="28" grpId="0" animBg="1"/>
      <p:bldP spid="29" grpId="0" animBg="1"/>
      <p:bldP spid="27" grpId="0" animBg="1"/>
      <p:bldP spid="32" grpId="0" animBg="1"/>
      <p:bldP spid="33" grpId="0" animBg="1"/>
      <p:bldP spid="35" grpId="0" animBg="1"/>
      <p:bldP spid="36" grpId="0" animBg="1"/>
      <p:bldP spid="38" grpId="0" animBg="1"/>
      <p:bldP spid="39" grpId="0" animBg="1"/>
      <p:bldP spid="40" grpId="0" animBg="1"/>
      <p:bldP spid="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Fold01</a:t>
            </a:r>
          </a:p>
          <a:p>
            <a:pPr lvl="1"/>
            <a:r>
              <a:rPr lang="en-US" dirty="0"/>
              <a:t>We fit our model on the </a:t>
            </a:r>
            <a:r>
              <a:rPr lang="en-US" dirty="0">
                <a:latin typeface="Courier New" panose="02070309020205020404" pitchFamily="49" charset="0"/>
                <a:cs typeface="Courier New" panose="02070309020205020404" pitchFamily="49" charset="0"/>
              </a:rPr>
              <a:t>Fold01</a:t>
            </a:r>
            <a:r>
              <a:rPr lang="en-US" dirty="0"/>
              <a:t> analysis set (leaving out the assessment set)</a:t>
            </a:r>
          </a:p>
          <a:p>
            <a:pPr lvl="1"/>
            <a:r>
              <a:rPr lang="en-US" dirty="0"/>
              <a:t>We apply our resulting model parameters to predict the assessment set</a:t>
            </a:r>
          </a:p>
          <a:p>
            <a:pPr lvl="1"/>
            <a:r>
              <a:rPr lang="en-US" dirty="0"/>
              <a:t>We get our performance measures (objective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66</a:t>
            </a:fld>
            <a:endParaRPr lang="en-US">
              <a:solidFill>
                <a:prstClr val="black">
                  <a:tint val="75000"/>
                </a:prstClr>
              </a:solidFill>
            </a:endParaRPr>
          </a:p>
        </p:txBody>
      </p:sp>
    </p:spTree>
    <p:extLst>
      <p:ext uri="{BB962C8B-B14F-4D97-AF65-F5344CB8AC3E}">
        <p14:creationId xmlns:p14="http://schemas.microsoft.com/office/powerpoint/2010/main" val="3915553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8A18-3005-4BA6-9E9F-2D958CEAA658}"/>
              </a:ext>
            </a:extLst>
          </p:cNvPr>
          <p:cNvSpPr>
            <a:spLocks noGrp="1"/>
          </p:cNvSpPr>
          <p:nvPr>
            <p:ph type="title"/>
          </p:nvPr>
        </p:nvSpPr>
        <p:spPr/>
        <p:txBody>
          <a:bodyPr/>
          <a:lstStyle/>
          <a:p>
            <a:r>
              <a:rPr lang="en-US" dirty="0"/>
              <a:t>Resampling considerations</a:t>
            </a:r>
          </a:p>
        </p:txBody>
      </p:sp>
      <p:sp>
        <p:nvSpPr>
          <p:cNvPr id="3" name="Content Placeholder 2">
            <a:extLst>
              <a:ext uri="{FF2B5EF4-FFF2-40B4-BE49-F238E27FC236}">
                <a16:creationId xmlns:a16="http://schemas.microsoft.com/office/drawing/2014/main" id="{948306D4-4811-46AA-A903-89ACD2F48D95}"/>
              </a:ext>
            </a:extLst>
          </p:cNvPr>
          <p:cNvSpPr>
            <a:spLocks noGrp="1"/>
          </p:cNvSpPr>
          <p:nvPr>
            <p:ph idx="1"/>
          </p:nvPr>
        </p:nvSpPr>
        <p:spPr/>
        <p:txBody>
          <a:bodyPr/>
          <a:lstStyle/>
          <a:p>
            <a:r>
              <a:rPr lang="en-US" dirty="0"/>
              <a:t>Small sample size: repeated 10-fold CV</a:t>
            </a:r>
          </a:p>
          <a:p>
            <a:pPr lvl="1"/>
            <a:r>
              <a:rPr lang="en-US" dirty="0"/>
              <a:t>bias-variance properties are good</a:t>
            </a:r>
          </a:p>
          <a:p>
            <a:pPr lvl="1"/>
            <a:r>
              <a:rPr lang="en-US" dirty="0"/>
              <a:t>low computational cost</a:t>
            </a:r>
          </a:p>
          <a:p>
            <a:r>
              <a:rPr lang="en-US" dirty="0"/>
              <a:t>Large sample size: 10-fold CV</a:t>
            </a:r>
          </a:p>
          <a:p>
            <a:pPr lvl="1"/>
            <a:r>
              <a:rPr lang="en-US" dirty="0"/>
              <a:t>less difference between methods</a:t>
            </a:r>
          </a:p>
          <a:p>
            <a:pPr lvl="1"/>
            <a:r>
              <a:rPr lang="en-US" dirty="0"/>
              <a:t>computationally efficient</a:t>
            </a:r>
          </a:p>
          <a:p>
            <a:endParaRPr lang="en-US" dirty="0"/>
          </a:p>
        </p:txBody>
      </p:sp>
      <p:sp>
        <p:nvSpPr>
          <p:cNvPr id="4" name="Slide Number Placeholder 3">
            <a:extLst>
              <a:ext uri="{FF2B5EF4-FFF2-40B4-BE49-F238E27FC236}">
                <a16:creationId xmlns:a16="http://schemas.microsoft.com/office/drawing/2014/main" id="{CDAF03AF-936E-49FE-89C1-66C1460DDD9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67</a:t>
            </a:fld>
            <a:endParaRPr lang="en-US">
              <a:solidFill>
                <a:prstClr val="black">
                  <a:tint val="75000"/>
                </a:prstClr>
              </a:solidFill>
            </a:endParaRPr>
          </a:p>
        </p:txBody>
      </p:sp>
    </p:spTree>
    <p:extLst>
      <p:ext uri="{BB962C8B-B14F-4D97-AF65-F5344CB8AC3E}">
        <p14:creationId xmlns:p14="http://schemas.microsoft.com/office/powerpoint/2010/main" val="4177677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68</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69</a:t>
            </a:fld>
            <a:endParaRPr lang="en-US">
              <a:solidFill>
                <a:prstClr val="black">
                  <a:tint val="75000"/>
                </a:prstClr>
              </a:solidFill>
            </a:endParaRPr>
          </a:p>
        </p:txBody>
      </p:sp>
    </p:spTree>
    <p:extLst>
      <p:ext uri="{BB962C8B-B14F-4D97-AF65-F5344CB8AC3E}">
        <p14:creationId xmlns:p14="http://schemas.microsoft.com/office/powerpoint/2010/main" val="338889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3268474358"/>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Resampling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normAutofit fontScale="92500" lnSpcReduction="10000"/>
          </a:bodyPr>
          <a:lstStyle/>
          <a:p>
            <a:r>
              <a:rPr lang="en-US" i="1" dirty="0"/>
              <a:t>k</a:t>
            </a:r>
            <a:r>
              <a:rPr lang="en-US" dirty="0"/>
              <a:t>-fold CV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1"/>
            <a:r>
              <a:rPr lang="en-US" dirty="0"/>
              <a:t>Helps reduce variability between folds10-fold CV repeated 5 times = 50 models/performance measures</a:t>
            </a:r>
          </a:p>
          <a:p>
            <a:pPr lvl="2"/>
            <a:r>
              <a:rPr lang="en-US" dirty="0"/>
              <a:t>Particularly useful for smaller data sets</a:t>
            </a:r>
          </a:p>
          <a:p>
            <a:pPr lvl="2"/>
            <a:r>
              <a:rPr lang="en-US" dirty="0"/>
              <a:t>For large training sets, variance and bias issues are less of a concern</a:t>
            </a:r>
          </a:p>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70</a:t>
            </a:fld>
            <a:endParaRPr lang="en-US">
              <a:solidFill>
                <a:prstClr val="black">
                  <a:tint val="75000"/>
                </a:prstClr>
              </a:solidFill>
            </a:endParaRPr>
          </a:p>
        </p:txBody>
      </p:sp>
    </p:spTree>
    <p:extLst>
      <p:ext uri="{BB962C8B-B14F-4D97-AF65-F5344CB8AC3E}">
        <p14:creationId xmlns:p14="http://schemas.microsoft.com/office/powerpoint/2010/main" val="64808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3"/>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These three functions are meant to be used in conjunction</a:t>
            </a:r>
          </a:p>
          <a:p>
            <a:r>
              <a:rPr lang="en-US" dirty="0"/>
              <a:t>A good rule is to make these the first lines of your ML project code</a:t>
            </a:r>
          </a:p>
          <a:p>
            <a:pPr lvl="1"/>
            <a:r>
              <a:rPr lang="en-US" dirty="0"/>
              <a:t>some differ</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Tree>
    <p:extLst>
      <p:ext uri="{BB962C8B-B14F-4D97-AF65-F5344CB8AC3E}">
        <p14:creationId xmlns:p14="http://schemas.microsoft.com/office/powerpoint/2010/main" val="10837046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32409</TotalTime>
  <Words>4959</Words>
  <Application>Microsoft Office PowerPoint</Application>
  <PresentationFormat>Widescreen</PresentationFormat>
  <Paragraphs>993</Paragraphs>
  <Slides>70</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70</vt:i4>
      </vt:variant>
    </vt:vector>
  </HeadingPairs>
  <TitlesOfParts>
    <vt:vector size="76" baseType="lpstr">
      <vt:lpstr>Arial</vt:lpstr>
      <vt:lpstr>Calibri</vt:lpstr>
      <vt:lpstr>Calibri Light</vt:lpstr>
      <vt:lpstr>Courier New</vt:lpstr>
      <vt:lpstr>1_Office Theme</vt:lpstr>
      <vt:lpstr>2_Office Theme</vt:lpstr>
      <vt:lpstr>Data Splitting and Resampling</vt:lpstr>
      <vt:lpstr>Data Specialist at PSI</vt:lpstr>
      <vt:lpstr>Agenda</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Let’s take a look at prop</vt:lpstr>
      <vt:lpstr>Additional arguments</vt:lpstr>
      <vt:lpstr>Let’s take a look at strata</vt:lpstr>
      <vt:lpstr>Let’s take a look at strata</vt:lpstr>
      <vt:lpstr>Let’s take a look at strata</vt:lpstr>
      <vt:lpstr>Let’s take a look at strata</vt:lpstr>
      <vt:lpstr>Resampling</vt:lpstr>
      <vt:lpstr>We split – 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k-fold CV suggestions</vt:lpstr>
      <vt:lpstr>vfold_cv()</vt:lpstr>
      <vt:lpstr>vfold_cv()</vt:lpstr>
      <vt:lpstr>vfold_cv()</vt:lpstr>
      <vt:lpstr>PowerPoint Presentation</vt:lpstr>
      <vt:lpstr>Monte Carlo Cross-Validation</vt:lpstr>
      <vt:lpstr>10-fold CV</vt:lpstr>
      <vt:lpstr>Monte Carlo CV (10 times)</vt:lpstr>
      <vt:lpstr>mc_cv()</vt:lpstr>
      <vt:lpstr>mc_cv()</vt:lpstr>
      <vt:lpstr>mc_cv()</vt:lpstr>
      <vt:lpstr>mc_cv()</vt:lpstr>
      <vt:lpstr>bootstrapping</vt:lpstr>
      <vt:lpstr>PowerPoint Presentation</vt:lpstr>
      <vt:lpstr>Bootstrap vs K-fold CV</vt:lpstr>
      <vt:lpstr>bootstraps()</vt:lpstr>
      <vt:lpstr>bootstraps()</vt:lpstr>
      <vt:lpstr>bootstraps()</vt:lpstr>
      <vt:lpstr>Results </vt:lpstr>
      <vt:lpstr>Leave-one-out (LOO) cross-validation</vt:lpstr>
      <vt:lpstr>loo_cv()</vt:lpstr>
      <vt:lpstr>Quick recap</vt:lpstr>
      <vt:lpstr>PowerPoint Presentation</vt:lpstr>
      <vt:lpstr>PowerPoint Presentation</vt:lpstr>
      <vt:lpstr>Resampling</vt:lpstr>
      <vt:lpstr>10-fold CV</vt:lpstr>
      <vt:lpstr>PowerPoint Presentation</vt:lpstr>
      <vt:lpstr>PowerPoint Presentation</vt:lpstr>
      <vt:lpstr>vfold_cv()</vt:lpstr>
      <vt:lpstr>Monte Carlo Cross-Validation</vt:lpstr>
      <vt:lpstr>PowerPoint Presentation</vt:lpstr>
      <vt:lpstr>bootstrapping</vt:lpstr>
      <vt:lpstr>PowerPoint Presentation</vt:lpstr>
      <vt:lpstr>Results </vt:lpstr>
      <vt:lpstr>Resampling considerations</vt:lpstr>
      <vt:lpstr>Next time</vt:lpstr>
      <vt:lpstr>Lab 1</vt:lpstr>
      <vt:lpstr>Resampling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Joseph Nese</cp:lastModifiedBy>
  <cp:revision>133</cp:revision>
  <dcterms:created xsi:type="dcterms:W3CDTF">2020-02-18T20:40:43Z</dcterms:created>
  <dcterms:modified xsi:type="dcterms:W3CDTF">2020-10-12T00:02:58Z</dcterms:modified>
</cp:coreProperties>
</file>