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75" r:id="rId11"/>
    <p:sldId id="374" r:id="rId12"/>
    <p:sldId id="388" r:id="rId13"/>
    <p:sldId id="381" r:id="rId14"/>
    <p:sldId id="382" r:id="rId15"/>
    <p:sldId id="383" r:id="rId16"/>
    <p:sldId id="384" r:id="rId17"/>
    <p:sldId id="385" r:id="rId18"/>
    <p:sldId id="3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390" r:id="rId27"/>
    <p:sldId id="456" r:id="rId28"/>
    <p:sldId id="457" r:id="rId29"/>
    <p:sldId id="458" r:id="rId30"/>
    <p:sldId id="460" r:id="rId31"/>
    <p:sldId id="459" r:id="rId32"/>
    <p:sldId id="461" r:id="rId33"/>
    <p:sldId id="462" r:id="rId34"/>
    <p:sldId id="391" r:id="rId35"/>
    <p:sldId id="463" r:id="rId36"/>
    <p:sldId id="494" r:id="rId37"/>
    <p:sldId id="392" r:id="rId38"/>
    <p:sldId id="495" r:id="rId39"/>
    <p:sldId id="393" r:id="rId40"/>
    <p:sldId id="483" r:id="rId41"/>
    <p:sldId id="482" r:id="rId42"/>
    <p:sldId id="481" r:id="rId43"/>
    <p:sldId id="484" r:id="rId44"/>
    <p:sldId id="485" r:id="rId45"/>
    <p:sldId id="471" r:id="rId46"/>
    <p:sldId id="422" r:id="rId47"/>
    <p:sldId id="464" r:id="rId48"/>
    <p:sldId id="395" r:id="rId49"/>
    <p:sldId id="396" r:id="rId50"/>
    <p:sldId id="411" r:id="rId51"/>
    <p:sldId id="412" r:id="rId52"/>
    <p:sldId id="413" r:id="rId53"/>
    <p:sldId id="414" r:id="rId54"/>
    <p:sldId id="416" r:id="rId55"/>
    <p:sldId id="417" r:id="rId56"/>
    <p:sldId id="418" r:id="rId57"/>
    <p:sldId id="419" r:id="rId58"/>
    <p:sldId id="496" r:id="rId59"/>
    <p:sldId id="420" r:id="rId60"/>
    <p:sldId id="424" r:id="rId61"/>
    <p:sldId id="437" r:id="rId62"/>
    <p:sldId id="449" r:id="rId63"/>
    <p:sldId id="497" r:id="rId64"/>
    <p:sldId id="389" r:id="rId65"/>
    <p:sldId id="397" r:id="rId66"/>
    <p:sldId id="432" r:id="rId67"/>
    <p:sldId id="466" r:id="rId68"/>
    <p:sldId id="398" r:id="rId69"/>
    <p:sldId id="498" r:id="rId70"/>
    <p:sldId id="404" r:id="rId71"/>
    <p:sldId id="405" r:id="rId72"/>
    <p:sldId id="406" r:id="rId73"/>
    <p:sldId id="408" r:id="rId74"/>
    <p:sldId id="407" r:id="rId75"/>
    <p:sldId id="409" r:id="rId76"/>
    <p:sldId id="410" r:id="rId77"/>
    <p:sldId id="451" r:id="rId78"/>
    <p:sldId id="450" r:id="rId79"/>
    <p:sldId id="425" r:id="rId80"/>
    <p:sldId id="469" r:id="rId81"/>
    <p:sldId id="426" r:id="rId82"/>
    <p:sldId id="427" r:id="rId83"/>
    <p:sldId id="428" r:id="rId84"/>
    <p:sldId id="429" r:id="rId85"/>
    <p:sldId id="470" r:id="rId86"/>
    <p:sldId id="434" r:id="rId87"/>
    <p:sldId id="499" r:id="rId88"/>
    <p:sldId id="467" r:id="rId89"/>
    <p:sldId id="474" r:id="rId90"/>
    <p:sldId id="475" r:id="rId91"/>
    <p:sldId id="500" r:id="rId92"/>
    <p:sldId id="501" r:id="rId93"/>
    <p:sldId id="502" r:id="rId94"/>
    <p:sldId id="503" r:id="rId95"/>
    <p:sldId id="454" r:id="rId96"/>
    <p:sldId id="480" r:id="rId97"/>
    <p:sldId id="486" r:id="rId98"/>
    <p:sldId id="430" r:id="rId99"/>
    <p:sldId id="370" r:id="rId100"/>
    <p:sldId id="37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dymodels.github.io/yardstick/reference/index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models.github.io/yardstick/reference/index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81" y="1870075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functions”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2 (Euclidian)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1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“rectangular”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“triangular”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“cos”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“inv”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“gaussian”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“rank”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63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r>
              <a:rPr lang="en-US" dirty="0"/>
              <a:t>Classification objective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1E0FB7A-B4E9-4D3C-B076-E8E56A4A661F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58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step_dummy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7A686-1BDD-4258-AF46-9E5E2A6870A9}"/>
              </a:ext>
            </a:extLst>
          </p:cNvPr>
          <p:cNvSpPr/>
          <p:nvPr/>
        </p:nvSpPr>
        <p:spPr>
          <a:xfrm>
            <a:off x="3893344" y="2556158"/>
            <a:ext cx="113585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5400B48B-643B-41A8-A41A-A37C997D6910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58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step_zv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F8CA5-76AC-4C6F-AD36-3F7A013578E6}"/>
              </a:ext>
            </a:extLst>
          </p:cNvPr>
          <p:cNvSpPr/>
          <p:nvPr/>
        </p:nvSpPr>
        <p:spPr>
          <a:xfrm>
            <a:off x="5104924" y="2549525"/>
            <a:ext cx="6862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65CB86A-AF8B-4250-A306-25EDA1D3B2D9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step_bagimpute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step_modeimpute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step_impute_linear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step_lowerimpute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step_knnimpute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step_rollimpute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CFEE3-A9B8-4AF3-AB02-5AC639C6DB91}"/>
              </a:ext>
            </a:extLst>
          </p:cNvPr>
          <p:cNvSpPr/>
          <p:nvPr/>
        </p:nvSpPr>
        <p:spPr>
          <a:xfrm>
            <a:off x="5912644" y="2549525"/>
            <a:ext cx="112061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4583FFF-FC6F-42C9-88B9-597D132D5ADE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step_corr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6031B-E733-4E0E-87DD-63FE69C4E2C4}"/>
              </a:ext>
            </a:extLst>
          </p:cNvPr>
          <p:cNvSpPr/>
          <p:nvPr/>
        </p:nvSpPr>
        <p:spPr>
          <a:xfrm>
            <a:off x="7200424" y="2549525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B774B977-CC9B-4484-9CFE-06C6A203F10B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step_center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step_scale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CE30-F7B4-4073-957A-4D841EFCBD9C}"/>
              </a:ext>
            </a:extLst>
          </p:cNvPr>
          <p:cNvSpPr/>
          <p:nvPr/>
        </p:nvSpPr>
        <p:spPr>
          <a:xfrm>
            <a:off x="8892064" y="2549525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19883650-A56C-4313-9FCE-A2F080036574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step_BoxCox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more…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step_YeoJohnson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step_log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step_sqrt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step_inverse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FDF2D-F3B2-4C0E-AEA0-03880EAADE96}"/>
              </a:ext>
            </a:extLst>
          </p:cNvPr>
          <p:cNvSpPr/>
          <p:nvPr/>
        </p:nvSpPr>
        <p:spPr>
          <a:xfrm>
            <a:off x="10454164" y="2597392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1 978 0.3441239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2 732 0.2575651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3 637 0.2241379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4 495 0.1741731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 ~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6384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5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646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7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3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3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translate() </a:t>
            </a:r>
            <a:r>
              <a:rPr lang="en-US" dirty="0"/>
              <a:t>will translate a model specification into a code object that is specific to a particular engine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translate(knn1_mod)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(classification)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20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kknn 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20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kknn::train.kknn(formula = missing_arg(), data = missing_arg(), 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min_rows(</a:t>
            </a:r>
            <a:r>
              <a:rPr lang="en-US" sz="220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data, 5))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E4F4-A7B5-4BAB-A508-903DA9C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A8A8-4A3E-48A0-9332-AFD8EA14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tuning parameters, the range of values depend on the data dimensions. This function checks the possible range of the data and adjust them if needed (with a warning).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offset)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set by you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dirty="0"/>
              <a:t>a data frame for the data to be used in the fit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offset:  </a:t>
            </a:r>
            <a:r>
              <a:rPr lang="en-US" dirty="0"/>
              <a:t>number subtracted off of the number of rows available in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2829-B0A5-4343-8E85-6BAEB63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8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knn1_mod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data, 5), kernel = 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distance = 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482-3BF9-4D60-B808-9FD94A6A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(quickly)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38B6-8750-4428-8380-CFFE7027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{parallel}</a:t>
            </a:r>
          </a:p>
          <a:p>
            <a:pPr lvl="1"/>
            <a:r>
              <a:rPr lang="en-US" dirty="0"/>
              <a:t>used for parallel processing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will tell you how many cores you have access to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creates a set of copies of R running in parallel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provides a parallel backend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{parallel}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used to register the parallel backend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{foreach}</a:t>
            </a:r>
            <a:r>
              <a:rPr lang="en-US" dirty="0"/>
              <a:t> package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{foreach}</a:t>
            </a:r>
            <a:r>
              <a:rPr lang="en-US" dirty="0"/>
              <a:t> supports parallel execution; it can execute repeated operations on multiple processors/cores on your computer, or on multiple nodes of a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1D39-EBB6-4CD7-9482-0D2E69D1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2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clustering: 363.86 sec elapsed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clustering: 63.78 sec elapsed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63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9" y="372234"/>
            <a:ext cx="11272205" cy="642507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select(.predictions)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28,420 x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neighbors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.config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  &lt;int&gt;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1       0.634            0.366     4        10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proficient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2       0.259            0.741     5        10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3       0.677            0.323     7        10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4       0.726            0.274    47        10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5       0.740            0.260    91        10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6       0.663            0.337   105        10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7       0.527            0.473   122        10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8       0.739            0.261   132        10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9       0.280            0.720   136        10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10       0.519            0.481   138        10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28,410 more rows</a:t>
            </a:r>
            <a:endParaRPr lang="en-US" sz="3300" dirty="0">
              <a:highlight>
                <a:srgbClr val="C0C0C0"/>
              </a:highlight>
            </a:endParaRPr>
          </a:p>
          <a:p>
            <a:endParaRPr lang="en-US" sz="3300" dirty="0"/>
          </a:p>
          <a:p>
            <a:r>
              <a:rPr lang="en-US" sz="5100" dirty="0"/>
              <a:t>The first two columns represent class probabilities for our two outcome classes</a:t>
            </a:r>
          </a:p>
          <a:p>
            <a:r>
              <a:rPr lang="en-US" sz="5100" dirty="0"/>
              <a:t>The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5100" dirty="0"/>
              <a:t> column represents the class predicted by the model (class with highest probability)</a:t>
            </a:r>
          </a:p>
          <a:p>
            <a:pPr lvl="1"/>
            <a:r>
              <a:rPr lang="en-US" sz="5100" dirty="0"/>
              <a:t>Thus, most classification models can generate "hard" and "soft" predictions for models</a:t>
            </a:r>
          </a:p>
          <a:p>
            <a:pPr lvl="1"/>
            <a:r>
              <a:rPr lang="en-US" sz="5100" dirty="0"/>
              <a:t>The class predictions are usually created by thresholding some numeric output of the model (e.g. a class probability) or by choosing the largest value</a:t>
            </a:r>
          </a:p>
          <a:p>
            <a:r>
              <a:rPr lang="en-US" sz="5100" dirty="0"/>
              <a:t>The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5100" dirty="0"/>
              <a:t> column is the observed outcome class (truth)</a:t>
            </a:r>
            <a:endParaRPr lang="en-US" sz="5100" dirty="0">
              <a:highlight>
                <a:srgbClr val="C0C0C0"/>
              </a:highlight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2234"/>
            <a:ext cx="12191999" cy="64250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28,420 x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neighbors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.config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  &lt;int&gt;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      0.634            0.366     4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proficient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      0.259            0.741     5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Fold01       0.677            0.323     7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Fold01       0.726            0.274    47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Fold01       0.740            0.260    91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Fold01       0.663            0.337   105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Fold01       0.527            0.473   122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Fold01       0.739            0.261   132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Fold01       0.280            0.720   136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Fold01       0.519            0.481   138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28,410 more rows</a:t>
            </a:r>
            <a:endParaRPr lang="en-US" sz="2500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9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200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.estimate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0.572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    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0.593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Fold01         2 cos               1.84  accuracy binary         0.565 Model02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Fold01         2 cos               1.84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0.534 Model02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Fold01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accuracy binary         0.565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Fold01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0.568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Fold01        14 gaussian          0.316 accuracy binary         0.568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Fold01        14 gaussian          0.316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0.581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Fold01         5 inv               0.986 accuracy binary         0.572 Model05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Fold01         5 inv               0.986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0.559 Model05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distinct(neighbors,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1        10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0.805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 2 cos               1.84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3        12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0.222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 14 gaussian          0.316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  7 optimal           1.38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  13 rank              1.23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8         3 rectangular       1.59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9         6 triangular        1.74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10         8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0.569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600" dirty="0">
                <a:cs typeface="Courier New" panose="02070309020205020404" pitchFamily="49" charset="0"/>
              </a:rPr>
              <a:t>There are 10 unique values because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cs typeface="Courier New" panose="02070309020205020404" pitchFamily="49" charset="0"/>
              </a:rPr>
              <a:t>, the default argument is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grid =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825625"/>
            <a:ext cx="1168908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13 rank              1.23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0.585    10 0.0154  Model07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14 gaussian          0.316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0.580    10 0.0147 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7 optimal           1.38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0.580    10 0.0111  Model06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0.579    10 0.0124 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0.578    10 0.0118  Model05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triangular        1.74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0.574    10 0.0119  Model09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0.574    10 0.0157 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8         8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0.569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0.570    10 0.00956 Model10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3 rectangular       1.59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0.565    10 0.0118  Model08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cos               1.84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0.559    10 0.0132  Model02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768"/>
            <a:ext cx="10515600" cy="57747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knn1_res$.metrics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arrange(desc(mean))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  se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13 rank              1.23  0.585 0.0154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14 gaussian          0.316 0.580 0.0147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7 optimal           1.38  0.580 0.0111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4        10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0.805 0.579 0.0124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 0.578 0.0118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triangular        1.74  0.574 0.0119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0.222 0.574 0.0157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0.569 0.570 0.00956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3 rectangular       1.59  0.565 0.0118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cos               1.84  0.559 0.0132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" y="1825625"/>
            <a:ext cx="11677123" cy="48958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0.585    10  0.0154 Model07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Model07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64D5-DA3E-491A-AD70-E6994FC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B3949-9FB4-47ED-8B3A-2BCD2D6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64D5-DA3E-491A-AD70-E6994FC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4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BACF7-7614-4F80-90BE-702A0D55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20" y="3096153"/>
            <a:ext cx="7062787" cy="34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122-EEC9-4C82-B168-174EAD21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E99-2311-402C-8418-02679933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 grid</a:t>
            </a:r>
          </a:p>
          <a:p>
            <a:pPr lvl="1"/>
            <a:r>
              <a:rPr lang="en-US" dirty="0"/>
              <a:t>a known, pre-defined set of tuning parameter values</a:t>
            </a:r>
          </a:p>
          <a:p>
            <a:pPr lvl="1"/>
            <a:r>
              <a:rPr lang="en-US" dirty="0"/>
              <a:t>the number of values don't have to be the same per parameter</a:t>
            </a:r>
          </a:p>
          <a:p>
            <a:pPr lvl="1"/>
            <a:r>
              <a:rPr lang="en-US" dirty="0"/>
              <a:t>Quantitative and qualitative parameters can be combined</a:t>
            </a:r>
          </a:p>
          <a:p>
            <a:pPr lvl="1"/>
            <a:r>
              <a:rPr lang="en-US" dirty="0"/>
              <a:t>As the number of parameters increases, so does the burden of dimensionality</a:t>
            </a:r>
          </a:p>
          <a:p>
            <a:pPr lvl="1"/>
            <a:r>
              <a:rPr lang="en-US" dirty="0"/>
              <a:t>Thought to be inefficient but not in all cases</a:t>
            </a:r>
          </a:p>
          <a:p>
            <a:r>
              <a:rPr lang="en-US" dirty="0"/>
              <a:t>Non-regular grids (or random grids)</a:t>
            </a:r>
          </a:p>
          <a:p>
            <a:pPr lvl="1"/>
            <a:r>
              <a:rPr lang="en-US" dirty="0"/>
              <a:t>define a range of possible values for each parameter and randomly sample the multidimensional space enough times to cover a reasonable amount</a:t>
            </a:r>
          </a:p>
          <a:p>
            <a:pPr lvl="1"/>
            <a:r>
              <a:rPr lang="en-US" dirty="0"/>
              <a:t>beneficial when there are a large number of tuning parameters and there is no </a:t>
            </a:r>
            <a:r>
              <a:rPr lang="en-US" i="1" dirty="0"/>
              <a:t>a priori</a:t>
            </a:r>
            <a:r>
              <a:rPr lang="en-US" dirty="0"/>
              <a:t> notion of which values should be used</a:t>
            </a:r>
          </a:p>
          <a:p>
            <a:pPr lvl="1"/>
            <a:r>
              <a:rPr lang="en-US" dirty="0"/>
              <a:t>A large grid may be inefficient to search, especially if the profile has a fairly stable pattern with little change over some range of the parameter</a:t>
            </a:r>
          </a:p>
          <a:p>
            <a:pPr lvl="1"/>
            <a:r>
              <a:rPr lang="en-US" dirty="0"/>
              <a:t>Good for neural networks and gradient boosting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F23F-EAF5-4F26-B6CE-D5C0E31E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0455-A202-46FA-869D-ACAAD5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3D60-2C12-430A-8B52-9CBB24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" y="757003"/>
            <a:ext cx="544040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48607-6F3D-49A5-AC29-392C3DC1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2" y="757003"/>
            <a:ext cx="5436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9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Regular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70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60390-A079-4BF0-BB5B-415804CA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4" y="2790514"/>
            <a:ext cx="6400800" cy="3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6] (S3: parameters/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</a:t>
            </a:r>
            <a:r>
              <a:rPr lang="en-US" sz="24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F169-00F8-44A9-8ED9-640C62C26C23}"/>
              </a:ext>
            </a:extLst>
          </p:cNvPr>
          <p:cNvSpPr txBox="1"/>
          <p:nvPr/>
        </p:nvSpPr>
        <p:spPr>
          <a:xfrm>
            <a:off x="769620" y="5882640"/>
            <a:ext cx="6667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Two ways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?neighbors()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neighbors(range = c(1L, 10L), trans = NULL)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(values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"rectangular"  "triangular"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"cos"  "inv"  "gaussian"  "rank"  "optimal"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c(1, 15)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c(15,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45B72-EBE6-41AA-A838-DA3F5705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3" y="2566455"/>
            <a:ext cx="6976343" cy="42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7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[1:5])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088DC-5DAC-4CFC-AF4D-42BD3F4B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74" y="3438813"/>
            <a:ext cx="6400800" cy="34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Non-regular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7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mostly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812-1DB7-463E-B17B-9167C04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searches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F1E-D3FC-4536-94EC-D56AE185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searches</a:t>
            </a:r>
          </a:p>
          <a:p>
            <a:pPr lvl="1"/>
            <a:r>
              <a:rPr lang="en-US" dirty="0"/>
              <a:t>candidate values need to be pre-defined and don't learn from previous results</a:t>
            </a:r>
          </a:p>
          <a:p>
            <a:pPr lvl="1"/>
            <a:r>
              <a:rPr lang="en-US" dirty="0"/>
              <a:t>don't know the best values until all the computations are finished</a:t>
            </a:r>
          </a:p>
          <a:p>
            <a:pPr lvl="1"/>
            <a:r>
              <a:rPr lang="en-US" dirty="0"/>
              <a:t>difficult to efficiently cover the parameter space with a lot of parameters</a:t>
            </a:r>
          </a:p>
          <a:p>
            <a:pPr lvl="1"/>
            <a:r>
              <a:rPr lang="en-US" dirty="0"/>
              <a:t>easily optimized via parallel processing</a:t>
            </a:r>
          </a:p>
          <a:p>
            <a:r>
              <a:rPr lang="en-US" dirty="0"/>
              <a:t>iterative searches</a:t>
            </a:r>
          </a:p>
          <a:p>
            <a:pPr lvl="1"/>
            <a:r>
              <a:rPr lang="en-US" dirty="0"/>
              <a:t>builds a probability model to predict better parameters to test based on previous results</a:t>
            </a:r>
          </a:p>
          <a:p>
            <a:pPr lvl="1"/>
            <a:r>
              <a:rPr lang="en-US" dirty="0"/>
              <a:t>more flexible in how the parameter space is searched</a:t>
            </a:r>
          </a:p>
          <a:p>
            <a:pPr lvl="1"/>
            <a:r>
              <a:rPr lang="en-US" dirty="0"/>
              <a:t>less opportunities for efficiency optimizations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7127-04D5-41BC-A043-155B305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5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265-7720-4F8B-9A6D-3E45AB3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iterative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4F8F-925D-45E1-8A0B-99A3EC03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/>
              <a:t>nonlinear search methods (computationally expensive)</a:t>
            </a:r>
          </a:p>
          <a:p>
            <a:pPr lvl="1"/>
            <a:r>
              <a:rPr lang="en-US" dirty="0" err="1"/>
              <a:t>Nelder</a:t>
            </a:r>
            <a:r>
              <a:rPr lang="en-US" dirty="0"/>
              <a:t>-Mead simplex search procedure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genetic algorithms</a:t>
            </a:r>
          </a:p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an initial pool of samples are evaluated using grid or random search</a:t>
            </a:r>
          </a:p>
          <a:p>
            <a:pPr lvl="1"/>
            <a:r>
              <a:rPr lang="en-US" dirty="0"/>
              <a:t>previous parameters used as predictors and performance measure used as the outcome</a:t>
            </a:r>
          </a:p>
          <a:p>
            <a:pPr lvl="1"/>
            <a:r>
              <a:rPr lang="en-US" dirty="0"/>
              <a:t>Bayesian optimization process searches the grid to find the "best" new parameters to evaluate using resampling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{tune}</a:t>
            </a:r>
            <a:r>
              <a:rPr lang="en-US" dirty="0"/>
              <a:t> function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B3BA-1962-4F3F-B245-346C3614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28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Let’s apply to a 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D201FC-B003-48F8-84F8-EFFBE3B8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202301"/>
            <a:ext cx="11879107" cy="63927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New recipe (adding predictors)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knn2_rec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step_string2factor(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New model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knn2_mod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4298-2C33-432E-B1E1-FB65188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Let’s make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knn2_mod,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5       1.00 accuracy binary     0.623    10  0.0111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2         5       1.00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0.643    10  0.0134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2       1.02 accuracy binary     0.597    10  0.0121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4         2       1.02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0.616    10  0.0126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      1.02 accuracy binary     0.622    10  0.0104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6         6       1.02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0.646    10  0.0140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9       1.03 accuracy binary     0.632    10  0.0115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8         9       1.03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0.658    10  0.0151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4       1.06 accuracy binary     0.597    10  0.0116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10         4       1.06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0.634    10  0.0127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1        10       1.75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0.663    10  0.0154 Model39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2        10       1.07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0.662    10  0.0153 Model06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3         9       1.61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0.659    10  0.0158 Model32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4         9       1.26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0.659    10  0.0155 Model13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5         9       1.45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0.658    10  0.0157 Model22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+mj-lt"/>
                <a:cs typeface="Courier New" panose="02070309020205020404" pitchFamily="49" charset="0"/>
              </a:rPr>
              <a:t>You could argue that the fit is improving and we should add more neighbors and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7F53-7634-4D19-B89B-39A15F3B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6" y="1143000"/>
            <a:ext cx="7749981" cy="43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B0A-5566-40A9-B444-1E93D27F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909C-BC0D-4A82-A3D3-BCFD2A96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2" y="1825625"/>
            <a:ext cx="1140977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knn1_res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0.585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 0.0154 Model07</a:t>
            </a: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knn2_res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1        10       1.75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</a:t>
            </a:r>
            <a:r>
              <a:rPr lang="en-US" sz="20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0.663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 0.0154 Model39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41A6-75BD-4DD4-8C47-FE3A625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85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27"/>
            <a:ext cx="10515600" cy="5224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knn2_res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knn_mod_final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knn2_mod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knn_rec_final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knn2_rec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37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56"/>
            <a:ext cx="10515600" cy="56614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knn_mod_final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knn_rec_final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accuracy binary         0.618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0.651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94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 objective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135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9" y="372234"/>
            <a:ext cx="11272205" cy="642507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947 x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         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train/test split      0.223             0.777     5 proficient  below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train/test split      0.575             0.425     6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train/test split      1                 0         7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train/test split      0.873             0.127     8 below       proficient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train/test split      0.244             0.756    18 proficient  below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train/test split      0.311             0.689    19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train/test split      0.640             0.360    27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train/test split      0.0774            0.923    28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train/test split      1                 0        31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train/test split      0.478             0.522    35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937 more rows</a:t>
            </a:r>
            <a:endParaRPr lang="en-US" sz="3600" dirty="0">
              <a:highlight>
                <a:srgbClr val="C0C0C0"/>
              </a:highlight>
            </a:endParaRPr>
          </a:p>
          <a:p>
            <a:endParaRPr lang="en-US" sz="4000" dirty="0"/>
          </a:p>
          <a:p>
            <a:r>
              <a:rPr lang="en-US" sz="6800" dirty="0"/>
              <a:t>Columns 2 and 3 represent class probabilities for our two outcome classes</a:t>
            </a:r>
          </a:p>
          <a:p>
            <a:r>
              <a:rPr lang="en-US" sz="6800" dirty="0"/>
              <a:t>The </a:t>
            </a:r>
            <a:r>
              <a:rPr lang="en-US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6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6800" dirty="0"/>
              <a:t> column represents the class predicted by the model (class with highest probability)</a:t>
            </a:r>
          </a:p>
          <a:p>
            <a:pPr lvl="1"/>
            <a:r>
              <a:rPr lang="en-US" sz="6800" dirty="0"/>
              <a:t>Thus, most classification models can generate "hard" and "soft" predictions for models</a:t>
            </a:r>
          </a:p>
          <a:p>
            <a:pPr lvl="1"/>
            <a:r>
              <a:rPr lang="en-US" sz="6800" dirty="0"/>
              <a:t>The class predictions are usually created by thresholding some numeric output of the model (e.g. a class probability) or by choosing the largest value</a:t>
            </a:r>
          </a:p>
          <a:p>
            <a:r>
              <a:rPr lang="en-US" sz="6800" dirty="0"/>
              <a:t>The </a:t>
            </a:r>
            <a:r>
              <a:rPr lang="en-US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6800" dirty="0"/>
              <a:t> column is the observed class (truth)</a:t>
            </a:r>
            <a:endParaRPr lang="en-US" sz="6800" dirty="0">
              <a:highlight>
                <a:srgbClr val="C0C0C0"/>
              </a:highlight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  <a:r>
              <a:rPr lang="en-US" dirty="0"/>
              <a:t>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8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FA7D7-4CB2-4569-8DA7-9F2B3E6DE07B}"/>
              </a:ext>
            </a:extLst>
          </p:cNvPr>
          <p:cNvSpPr/>
          <p:nvPr/>
        </p:nvSpPr>
        <p:spPr>
          <a:xfrm>
            <a:off x="2956292" y="3795976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20AA7-B229-40EE-88E5-BFAB621C17A9}"/>
              </a:ext>
            </a:extLst>
          </p:cNvPr>
          <p:cNvSpPr txBox="1"/>
          <p:nvPr/>
        </p:nvSpPr>
        <p:spPr>
          <a:xfrm>
            <a:off x="4122152" y="5015176"/>
            <a:ext cx="16611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4A5C5B-7447-40B1-92BD-0578C317D017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3951416" y="4127684"/>
            <a:ext cx="1001316" cy="88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60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CE4A9F-524A-4C95-8629-5040E3F8F871}"/>
              </a:ext>
            </a:extLst>
          </p:cNvPr>
          <p:cNvSpPr/>
          <p:nvPr/>
        </p:nvSpPr>
        <p:spPr>
          <a:xfrm>
            <a:off x="4893392" y="4150812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0F421-7D35-4CD8-B187-91A7CA109FF0}"/>
              </a:ext>
            </a:extLst>
          </p:cNvPr>
          <p:cNvSpPr txBox="1"/>
          <p:nvPr/>
        </p:nvSpPr>
        <p:spPr>
          <a:xfrm>
            <a:off x="3758012" y="4958532"/>
            <a:ext cx="18093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F149E9-7C61-43EA-BBBA-D4BD73CF9D48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662668" y="4482520"/>
            <a:ext cx="401460" cy="47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46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8C515F-AD42-4239-93B2-CF4858D0E956}"/>
              </a:ext>
            </a:extLst>
          </p:cNvPr>
          <p:cNvSpPr/>
          <p:nvPr/>
        </p:nvSpPr>
        <p:spPr>
          <a:xfrm>
            <a:off x="2915832" y="4119388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BC761-857E-4805-8444-0223C368877D}"/>
              </a:ext>
            </a:extLst>
          </p:cNvPr>
          <p:cNvSpPr txBox="1"/>
          <p:nvPr/>
        </p:nvSpPr>
        <p:spPr>
          <a:xfrm>
            <a:off x="4081692" y="4942348"/>
            <a:ext cx="16611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932CC8-5E2F-4E35-A899-D26302CA3E9A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3910956" y="4451096"/>
            <a:ext cx="1001316" cy="4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8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70DFDA-C84A-43E7-83AB-7CC71E7D603C}"/>
              </a:ext>
            </a:extLst>
          </p:cNvPr>
          <p:cNvSpPr/>
          <p:nvPr/>
        </p:nvSpPr>
        <p:spPr>
          <a:xfrm>
            <a:off x="4909576" y="3785052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4163E-D11B-4C4D-B29D-A6AD2832AE99}"/>
              </a:ext>
            </a:extLst>
          </p:cNvPr>
          <p:cNvSpPr txBox="1"/>
          <p:nvPr/>
        </p:nvSpPr>
        <p:spPr>
          <a:xfrm>
            <a:off x="3774196" y="4958532"/>
            <a:ext cx="16306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22D28-C581-458F-A06B-C7347F6845D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589536" y="4116760"/>
            <a:ext cx="490776" cy="84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79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B64-C48B-481E-9933-48FBE0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Classification objective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B26-3185-42EA-9E9C-0923F641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conditional measures since we need to know the true outcome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: true positive rate; TP / (TP + FN)</a:t>
            </a:r>
          </a:p>
          <a:p>
            <a:pPr lvl="1"/>
            <a:r>
              <a:rPr lang="en-US" dirty="0"/>
              <a:t>AKA: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1 - sensitivity = type-II error rate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: true negative rate: TN / (TN + FP)</a:t>
            </a:r>
          </a:p>
          <a:p>
            <a:pPr lvl="1"/>
            <a:r>
              <a:rPr lang="en-US" dirty="0"/>
              <a:t>1 – specificity = type-I error rate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j_index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Youden's J statistic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dirty="0"/>
              <a:t>: area under the curve receiver operating characteristic curve</a:t>
            </a:r>
          </a:p>
          <a:p>
            <a:pPr marL="0" indent="0">
              <a:buNone/>
            </a:pPr>
            <a:r>
              <a:rPr lang="en-US" dirty="0"/>
              <a:t>	x-axis = 1 -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 (FPR)</a:t>
            </a:r>
          </a:p>
          <a:p>
            <a:pPr marL="0" indent="0">
              <a:buNone/>
            </a:pPr>
            <a:r>
              <a:rPr lang="en-US" dirty="0"/>
              <a:t>	y-axis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 (TPR)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AA38-4CC8-4868-9839-5A55720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D4D0C-D52B-4E62-8BED-EBC3CF7B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07" y="5157787"/>
            <a:ext cx="1674632" cy="16525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D0D84-FF21-44FA-BC30-F56A8FE6D43E}"/>
              </a:ext>
            </a:extLst>
          </p:cNvPr>
          <p:cNvCxnSpPr/>
          <p:nvPr/>
        </p:nvCxnSpPr>
        <p:spPr>
          <a:xfrm flipV="1">
            <a:off x="511969" y="2303923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DA5284-CE9B-4285-84B6-480B03DA0DCD}"/>
              </a:ext>
            </a:extLst>
          </p:cNvPr>
          <p:cNvCxnSpPr/>
          <p:nvPr/>
        </p:nvCxnSpPr>
        <p:spPr>
          <a:xfrm flipV="1">
            <a:off x="511969" y="3205443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4CBF5-B0F5-48CC-BBD9-3BB2EBB6450F}"/>
              </a:ext>
            </a:extLst>
          </p:cNvPr>
          <p:cNvCxnSpPr/>
          <p:nvPr/>
        </p:nvCxnSpPr>
        <p:spPr>
          <a:xfrm flipV="1">
            <a:off x="536258" y="3736619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0DEE-9E37-4FFD-9DDE-4E47CE2E88F6}"/>
              </a:ext>
            </a:extLst>
          </p:cNvPr>
          <p:cNvCxnSpPr/>
          <p:nvPr/>
        </p:nvCxnSpPr>
        <p:spPr>
          <a:xfrm flipV="1">
            <a:off x="536258" y="4637472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B64-C48B-481E-9933-48FBE0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Classification objective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B26-3185-42EA-9E9C-0923F641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US" dirty="0"/>
              <a:t>: </a:t>
            </a:r>
            <a:r>
              <a:rPr lang="en-US" sz="2600" dirty="0"/>
              <a:t>percent of outcomes correctly predicted; (TP + TN)/(TP+TN+FP+FN)</a:t>
            </a:r>
          </a:p>
          <a:p>
            <a:pPr lvl="1"/>
            <a:r>
              <a:rPr lang="en-US" dirty="0"/>
              <a:t>suffers when there is a class imbalance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</a:t>
            </a:r>
            <a:r>
              <a:rPr lang="en-US" dirty="0"/>
              <a:t>: Cohen’s kappa, agreement adjusted for chance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ppv</a:t>
            </a:r>
            <a:r>
              <a:rPr lang="en-US" dirty="0"/>
              <a:t>: positive predictive value; TP / (TP + FP)</a:t>
            </a:r>
          </a:p>
          <a:p>
            <a:pPr lvl="1"/>
            <a:r>
              <a:rPr lang="en-US" dirty="0"/>
              <a:t>AKA: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negative predictive value; TN / (FN + TN)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gain_capture</a:t>
            </a:r>
            <a:r>
              <a:rPr lang="en-US" dirty="0"/>
              <a:t>:  area under gain curve and above the baseline, divided by area under a perfect gain curve and above the baseline</a:t>
            </a:r>
          </a:p>
          <a:p>
            <a:pPr lvl="1"/>
            <a:r>
              <a:rPr lang="en-US" dirty="0"/>
              <a:t>AKA: accuracy ratio (AR), </a:t>
            </a:r>
            <a:r>
              <a:rPr lang="en-US" dirty="0" err="1"/>
              <a:t>gini</a:t>
            </a:r>
            <a:r>
              <a:rPr lang="en-US" dirty="0"/>
              <a:t> coefficient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AA38-4CC8-4868-9839-5A55720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52F2DE-B9F0-4BC1-ABD3-AC536CFD997D}"/>
              </a:ext>
            </a:extLst>
          </p:cNvPr>
          <p:cNvCxnSpPr/>
          <p:nvPr/>
        </p:nvCxnSpPr>
        <p:spPr>
          <a:xfrm flipV="1">
            <a:off x="511969" y="197215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6F3524-DD31-4289-9E11-5382D69F6E17}"/>
              </a:ext>
            </a:extLst>
          </p:cNvPr>
          <p:cNvCxnSpPr/>
          <p:nvPr/>
        </p:nvCxnSpPr>
        <p:spPr>
          <a:xfrm flipV="1">
            <a:off x="511969" y="27874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B887FA-4120-4286-97E0-033DADFDFB7D}"/>
              </a:ext>
            </a:extLst>
          </p:cNvPr>
          <p:cNvCxnSpPr/>
          <p:nvPr/>
        </p:nvCxnSpPr>
        <p:spPr>
          <a:xfrm flipV="1">
            <a:off x="511969" y="33208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B448F-80F0-49AD-83D9-DD0D55517A15}"/>
              </a:ext>
            </a:extLst>
          </p:cNvPr>
          <p:cNvCxnSpPr/>
          <p:nvPr/>
        </p:nvCxnSpPr>
        <p:spPr>
          <a:xfrm flipV="1">
            <a:off x="528638" y="41209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8719D-4CED-4178-B44F-248D93FB2B43}"/>
              </a:ext>
            </a:extLst>
          </p:cNvPr>
          <p:cNvCxnSpPr>
            <a:cxnSpLocks/>
          </p:cNvCxnSpPr>
          <p:nvPr/>
        </p:nvCxnSpPr>
        <p:spPr>
          <a:xfrm>
            <a:off x="531496" y="4739639"/>
            <a:ext cx="0" cy="36576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3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6446-4BD8-4BDB-A6C4-43D0D97A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167E-F81D-49F2-A178-72B8042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right criterion for your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true positives more valuable than true negatives?</a:t>
            </a:r>
          </a:p>
          <a:p>
            <a:pPr lvl="1"/>
            <a:r>
              <a:rPr lang="en-US" dirty="0"/>
              <a:t>Sensitivity will be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you want to have high confidence in predicted positives?</a:t>
            </a:r>
          </a:p>
          <a:p>
            <a:pPr lvl="1"/>
            <a:r>
              <a:rPr lang="en-US" dirty="0"/>
              <a:t>Precision will be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all errors equal?</a:t>
            </a:r>
          </a:p>
          <a:p>
            <a:pPr lvl="1"/>
            <a:r>
              <a:rPr lang="en-US" dirty="0"/>
              <a:t>Accuracy will work well</a:t>
            </a:r>
          </a:p>
          <a:p>
            <a:r>
              <a:rPr lang="en-US" dirty="0"/>
              <a:t>There are a lot more!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f_meas</a:t>
            </a:r>
            <a:r>
              <a:rPr lang="en-US" dirty="0"/>
              <a:t> combines precision and sensitivity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9086-335D-4B16-ACEE-A3DA6D7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87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24785</TotalTime>
  <Words>8045</Words>
  <Application>Microsoft Office PowerPoint</Application>
  <PresentationFormat>Widescreen</PresentationFormat>
  <Paragraphs>1171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 tuning parameters</vt:lpstr>
      <vt:lpstr>defaults()</vt:lpstr>
      <vt:lpstr>neighbors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PowerPoint Presentation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min_rows()</vt:lpstr>
      <vt:lpstr>PowerPoint Presentation</vt:lpstr>
      <vt:lpstr>Parallel Processing (quickly)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 &amp; select_best()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More grids</vt:lpstr>
      <vt:lpstr>Regular vs. Non-regular grids</vt:lpstr>
      <vt:lpstr>PowerPoint Presentation</vt:lpstr>
      <vt:lpstr>Regular grids</vt:lpstr>
      <vt:lpstr>Let’s look at a regular grid</vt:lpstr>
      <vt:lpstr>A closer look at knn_params</vt:lpstr>
      <vt:lpstr>(1) use the arguments within the hyperparameters</vt:lpstr>
      <vt:lpstr>(1) use the arguments within the hyperparameters</vt:lpstr>
      <vt:lpstr>(2) Let’s make our own</vt:lpstr>
      <vt:lpstr>Non-regular grids</vt:lpstr>
      <vt:lpstr>Non-regular grids</vt:lpstr>
      <vt:lpstr>grid_max_entropy()</vt:lpstr>
      <vt:lpstr>grid_max_entropy()</vt:lpstr>
      <vt:lpstr>grid_regular()</vt:lpstr>
      <vt:lpstr>grid_max_entropy()</vt:lpstr>
      <vt:lpstr>grid_random()</vt:lpstr>
      <vt:lpstr>grid_latin_hypercube()</vt:lpstr>
      <vt:lpstr>Iterative searches</vt:lpstr>
      <vt:lpstr>List of iterative searches</vt:lpstr>
      <vt:lpstr>Let’s apply to a KNN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models</vt:lpstr>
      <vt:lpstr>Final Fit</vt:lpstr>
      <vt:lpstr>Final Fit</vt:lpstr>
      <vt:lpstr>Classification objective functions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  <vt:lpstr>Classification objective functions</vt:lpstr>
      <vt:lpstr>Classification objective functions</vt:lpstr>
      <vt:lpstr>Which to use?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156</cp:revision>
  <dcterms:created xsi:type="dcterms:W3CDTF">2020-03-09T16:56:19Z</dcterms:created>
  <dcterms:modified xsi:type="dcterms:W3CDTF">2020-11-02T21:40:31Z</dcterms:modified>
</cp:coreProperties>
</file>