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2"/>
  </p:notesMasterIdLst>
  <p:sldIdLst>
    <p:sldId id="266" r:id="rId3"/>
    <p:sldId id="272" r:id="rId4"/>
    <p:sldId id="271" r:id="rId5"/>
    <p:sldId id="257" r:id="rId6"/>
    <p:sldId id="262" r:id="rId7"/>
    <p:sldId id="279" r:id="rId8"/>
    <p:sldId id="280" r:id="rId9"/>
    <p:sldId id="258" r:id="rId10"/>
    <p:sldId id="278" r:id="rId11"/>
    <p:sldId id="260" r:id="rId12"/>
    <p:sldId id="277" r:id="rId13"/>
    <p:sldId id="369" r:id="rId14"/>
    <p:sldId id="370" r:id="rId15"/>
    <p:sldId id="261" r:id="rId16"/>
    <p:sldId id="259" r:id="rId17"/>
    <p:sldId id="263" r:id="rId18"/>
    <p:sldId id="265" r:id="rId19"/>
    <p:sldId id="273" r:id="rId20"/>
    <p:sldId id="264" r:id="rId21"/>
    <p:sldId id="274" r:id="rId22"/>
    <p:sldId id="316" r:id="rId23"/>
    <p:sldId id="376" r:id="rId24"/>
    <p:sldId id="378" r:id="rId25"/>
    <p:sldId id="377" r:id="rId26"/>
    <p:sldId id="379" r:id="rId27"/>
    <p:sldId id="380" r:id="rId28"/>
    <p:sldId id="281" r:id="rId29"/>
    <p:sldId id="382" r:id="rId30"/>
    <p:sldId id="381" r:id="rId31"/>
    <p:sldId id="282" r:id="rId32"/>
    <p:sldId id="283" r:id="rId33"/>
    <p:sldId id="383" r:id="rId34"/>
    <p:sldId id="384" r:id="rId35"/>
    <p:sldId id="322" r:id="rId36"/>
    <p:sldId id="385" r:id="rId37"/>
    <p:sldId id="386" r:id="rId38"/>
    <p:sldId id="387" r:id="rId39"/>
    <p:sldId id="388" r:id="rId40"/>
    <p:sldId id="389" r:id="rId41"/>
    <p:sldId id="390" r:id="rId42"/>
    <p:sldId id="396" r:id="rId43"/>
    <p:sldId id="287" r:id="rId44"/>
    <p:sldId id="391" r:id="rId45"/>
    <p:sldId id="397" r:id="rId46"/>
    <p:sldId id="346" r:id="rId47"/>
    <p:sldId id="347" r:id="rId48"/>
    <p:sldId id="350" r:id="rId49"/>
    <p:sldId id="392" r:id="rId50"/>
    <p:sldId id="393" r:id="rId51"/>
    <p:sldId id="394" r:id="rId52"/>
    <p:sldId id="395" r:id="rId53"/>
    <p:sldId id="368" r:id="rId54"/>
    <p:sldId id="351" r:id="rId55"/>
    <p:sldId id="352" r:id="rId56"/>
    <p:sldId id="331" r:id="rId57"/>
    <p:sldId id="353" r:id="rId58"/>
    <p:sldId id="355" r:id="rId59"/>
    <p:sldId id="356" r:id="rId60"/>
    <p:sldId id="337" r:id="rId61"/>
    <p:sldId id="336" r:id="rId62"/>
    <p:sldId id="358" r:id="rId63"/>
    <p:sldId id="357" r:id="rId64"/>
    <p:sldId id="371" r:id="rId65"/>
    <p:sldId id="400" r:id="rId66"/>
    <p:sldId id="339" r:id="rId67"/>
    <p:sldId id="398" r:id="rId68"/>
    <p:sldId id="401" r:id="rId69"/>
    <p:sldId id="348" r:id="rId70"/>
    <p:sldId id="402" r:id="rId71"/>
    <p:sldId id="403" r:id="rId72"/>
    <p:sldId id="365" r:id="rId73"/>
    <p:sldId id="354" r:id="rId74"/>
    <p:sldId id="359" r:id="rId75"/>
    <p:sldId id="404" r:id="rId76"/>
    <p:sldId id="405" r:id="rId77"/>
    <p:sldId id="406" r:id="rId78"/>
    <p:sldId id="361" r:id="rId79"/>
    <p:sldId id="340" r:id="rId80"/>
    <p:sldId id="362" r:id="rId81"/>
    <p:sldId id="363" r:id="rId82"/>
    <p:sldId id="364" r:id="rId83"/>
    <p:sldId id="407" r:id="rId84"/>
    <p:sldId id="288" r:id="rId85"/>
    <p:sldId id="289" r:id="rId86"/>
    <p:sldId id="290" r:id="rId87"/>
    <p:sldId id="408" r:id="rId88"/>
    <p:sldId id="409" r:id="rId89"/>
    <p:sldId id="291" r:id="rId90"/>
    <p:sldId id="410" r:id="rId91"/>
    <p:sldId id="411" r:id="rId92"/>
    <p:sldId id="302" r:id="rId93"/>
    <p:sldId id="343" r:id="rId94"/>
    <p:sldId id="344" r:id="rId95"/>
    <p:sldId id="367" r:id="rId96"/>
    <p:sldId id="297" r:id="rId97"/>
    <p:sldId id="292" r:id="rId98"/>
    <p:sldId id="372" r:id="rId99"/>
    <p:sldId id="349" r:id="rId100"/>
    <p:sldId id="275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B5E4D-BEB6-4D31-9604-0C4233513FE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5BF-0261-4D9E-AF97-AFCA3040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2A4A-A8EA-4C76-A5ED-8E9DE793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A8C66-FE32-475D-9BD7-F8A4860C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59BF-69D3-4118-AE3D-38A22B1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82D-71A1-4654-BC14-F5DFC09C49C4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2963-8EDE-4E51-A7BE-AA352CE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7CAE-B517-4C1C-8A18-17959ECB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3AAB-1375-42E0-A8B2-E0A1ECF0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87271-CFBB-4293-8D93-E2CE51072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BD31-F13C-4549-ABDE-46590B1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2E2-1222-4FCF-B479-809521264AE0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7C45-B280-4CE4-9611-FA232F5C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672C-DE4A-443C-A14A-110E269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C9C87-82DC-4282-ACAD-1A84B4B8B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92FE0-E561-4619-9397-A6C11026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34AF-2A05-42A2-BBA1-461F20C9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5768-B833-4085-8ACD-F70E7FCD3183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B3B8-4241-457F-95FB-5CE48E07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646E-6078-491D-8F67-C8412E14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9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1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1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6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15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13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27F8-3C0E-4226-9A04-16B6A4E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D07-3A32-4C74-BED6-6C4CA6D6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7724-BF22-468D-BE3D-B5C8D630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BB96-924F-482F-ADA1-83FF9FC46C67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8934-04E7-497F-AF7A-1B14D305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75D6-1048-47A4-BD81-FFFCAB74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5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6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98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D98-C939-42BB-A111-6A72851A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71F0-B258-4DFC-BE8A-1324C4B3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CACC-8E7C-4459-8B52-E40009ED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5A84-3DDF-4D2F-9E2B-CE39661A6FF7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E6CE-A092-42A0-BB38-F1EBB55E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27A4-FEC1-43FB-AD75-D6D6AC8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DC0-786A-4FF4-8571-B0812BA2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534C-99E8-4907-AD20-5C2C821EB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C1ED3-1A01-4E24-82BE-F142D881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47C14-AA4D-418D-A99B-EBF915C3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896D-E063-4A11-BDCA-260B1406C23A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ABD7-6D28-40E1-BB6D-3407936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455C-6069-4D73-ADE2-6EA5239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5FF-B234-485A-A9E9-EBCD7DD3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6AEA-67B3-4727-8354-3515B83B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3BB69-7083-4720-B673-84FF1399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80F7F-8822-4245-9F23-92F4E895D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3DEC8-D365-4C9C-A822-8563A2CC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E435-12BB-4B50-B704-A605E075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C585-C0C3-4B9E-A554-1CD56D2D7C1C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65BC9-509D-4249-A362-309E861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71B58-2DBD-4102-B958-155E5FB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B0E-E33B-4E03-A685-559E10C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7BF7-2DDD-47D4-B246-A84822B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7A5D-0EC3-4296-8DC8-77C15E8F95BA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AFC00-1CA8-4DF8-B07C-BE2C3A02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DE37-9B92-4760-B560-F7E12BF1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1946-C0C9-43A5-A7D2-CFE36C53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5D2-2443-4556-8650-3EEA0512DEA4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B50CF-4948-429C-8643-A79A76C5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C4453-CE7C-4B83-88C1-FFCBB1C3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7AFF-260C-47BA-9048-866A4FED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1E28-A158-4D22-9D0B-B47E04F3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9CAC1-2404-40BD-9D8F-F8312787B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AA43-CC46-45B4-B6E4-52ED541F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42E2-8EB8-4816-820C-8EC7B7F26A82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70BB5-BE01-4A2C-A22A-BAB01F78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B0B8-27A0-4CEE-92A5-D9AF0A65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7194-7B25-4D56-AA19-BA130EDD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EE290-EC76-4C64-8F03-35DCB6C41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90C0-617F-47C2-A680-8CAABDADE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3EA20-98DD-4124-83D5-52400ED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EB60-12AE-435F-A2E8-7FFB98661A4E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507C-9EC1-4CD0-8ADF-23A3BE54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62C90-CEF0-4CDE-ADC8-A0FB0DC2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C5D36-C0D0-48E8-A0F2-0C04C02C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EF44B-AEB3-4C48-9376-6AD2EE05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1CED-32C9-4D2C-B292-1C65C43F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F991-2A80-4F4C-9EB9-0DEC7BE96CA3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9C4F-EEFD-4D80-B09A-9621B6B7D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2F81-18F0-4C86-825C-ABE370148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835D-5BDC-4E9A-9EA2-AA5C80D7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leyboehmke.github.io/HOML/random-fores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ran.r-project.org/web/packages/ranger/rang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8,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4EA-6F86-4FF5-A9E9-04D50931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8D9-E560-4582-A579-D026CBB2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9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randomly selects a bootstrap sample to train on </a:t>
            </a:r>
            <a:r>
              <a:rPr lang="en-US" b="1" dirty="0"/>
              <a:t>and</a:t>
            </a:r>
            <a:r>
              <a:rPr lang="en-US" dirty="0"/>
              <a:t> a random sample of features to use at each split</a:t>
            </a:r>
          </a:p>
          <a:p>
            <a:pPr lvl="1"/>
            <a:r>
              <a:rPr lang="en-US" dirty="0"/>
              <a:t>a more diverse set of trees </a:t>
            </a:r>
          </a:p>
          <a:p>
            <a:pPr lvl="1"/>
            <a:r>
              <a:rPr lang="en-US" dirty="0"/>
              <a:t>less tree correlation (compared to bagged trees)</a:t>
            </a:r>
          </a:p>
          <a:p>
            <a:pPr lvl="1"/>
            <a:r>
              <a:rPr lang="en-US" dirty="0"/>
              <a:t>more predictive power</a:t>
            </a:r>
          </a:p>
          <a:p>
            <a:pPr lvl="1"/>
            <a:r>
              <a:rPr lang="en-US" dirty="0"/>
              <a:t>faster than bagging (smaller feature search space at each tree split)</a:t>
            </a:r>
          </a:p>
          <a:p>
            <a:r>
              <a:rPr lang="en-US" dirty="0"/>
              <a:t>Each tree in the ensemble is used to generate a prediction for a new sample, and these predictions are aggregated to give the forest’s prediction</a:t>
            </a:r>
          </a:p>
          <a:p>
            <a:r>
              <a:rPr lang="en-US" dirty="0"/>
              <a:t>Thus, Random Forests introduce two types of random variation</a:t>
            </a:r>
          </a:p>
          <a:p>
            <a:pPr lvl="1"/>
            <a:r>
              <a:rPr lang="en-US" dirty="0"/>
              <a:t>the bootstrapped sample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randomly selected predictors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EDC66-A7BB-49B2-B9CA-2D120307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6B65-90ED-4AA3-A521-BD26926C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FBDA-DDE2-44FD-9868-5BFD8A1F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subset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of the </a:t>
            </a:r>
            <a:r>
              <a:rPr lang="en-US" i="1" dirty="0"/>
              <a:t>p</a:t>
            </a:r>
            <a:r>
              <a:rPr lang="en-US" dirty="0"/>
              <a:t> features in the data is selected at random</a:t>
            </a:r>
          </a:p>
          <a:p>
            <a:r>
              <a:rPr lang="en-US" dirty="0"/>
              <a:t>Only these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features are considered for the partition at the node</a:t>
            </a:r>
          </a:p>
          <a:p>
            <a:r>
              <a:rPr lang="en-US" dirty="0"/>
              <a:t>Random selection of features reduces the similarity of trees grown from different bootstrap samples—even two trees grown from the same bootstrap sample will likely differ</a:t>
            </a:r>
          </a:p>
          <a:p>
            <a:r>
              <a:rPr lang="en-US" dirty="0"/>
              <a:t>At each split in the tree, you’re not even using a majority of the available predictors. Why? </a:t>
            </a:r>
          </a:p>
          <a:p>
            <a:pPr lvl="1"/>
            <a:r>
              <a:rPr lang="en-US" dirty="0"/>
              <a:t>Suppose there is one very strong predictor in your data, along with other moderately strong predictors</a:t>
            </a:r>
          </a:p>
          <a:p>
            <a:pPr lvl="1"/>
            <a:r>
              <a:rPr lang="en-US" dirty="0"/>
              <a:t>On average (</a:t>
            </a:r>
            <a:r>
              <a:rPr lang="en-US" i="1" dirty="0"/>
              <a:t>p</a:t>
            </a:r>
            <a:r>
              <a:rPr lang="en-US" dirty="0"/>
              <a:t>−</a:t>
            </a:r>
            <a:r>
              <a:rPr lang="en-US" i="1" dirty="0" err="1"/>
              <a:t>mtry</a:t>
            </a:r>
            <a:r>
              <a:rPr lang="en-US" dirty="0"/>
              <a:t>)/</a:t>
            </a:r>
            <a:r>
              <a:rPr lang="en-US" i="1" dirty="0"/>
              <a:t>p</a:t>
            </a:r>
            <a:r>
              <a:rPr lang="en-US" dirty="0"/>
              <a:t> of the splits won’t even consider the strong predictor, so other predictors will have more of a chance to appear at the root</a:t>
            </a:r>
          </a:p>
          <a:p>
            <a:pPr lvl="1"/>
            <a:r>
              <a:rPr lang="en-US" dirty="0"/>
              <a:t>This is “decorrelating” the trees</a:t>
            </a:r>
          </a:p>
          <a:p>
            <a:pPr lvl="1"/>
            <a:r>
              <a:rPr lang="en-US" dirty="0"/>
              <a:t>Which makes the average of the resulting trees more reliable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84B4-7B9C-46B4-A653-61B97CC1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364D-C4D1-4EB5-A740-B049A287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AF375-FDA5-479C-A3DD-702AB539586B}"/>
              </a:ext>
            </a:extLst>
          </p:cNvPr>
          <p:cNvSpPr txBox="1"/>
          <p:nvPr/>
        </p:nvSpPr>
        <p:spPr>
          <a:xfrm>
            <a:off x="329784" y="367259"/>
            <a:ext cx="110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notes from a </a:t>
            </a:r>
            <a:r>
              <a:rPr lang="en-US" b="1" dirty="0"/>
              <a:t>bagged tree </a:t>
            </a:r>
            <a:r>
              <a:rPr lang="en-US" dirty="0"/>
              <a:t>with 1,000 trees (10 folds x 10 hyperparameters x 10 bootstrapped resamples)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2BF16-40B3-409A-862E-76374D4C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3" y="1151834"/>
            <a:ext cx="8088490" cy="57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97BF0-0663-497A-AF2D-8F74181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AFD68-9843-4C53-BC00-6E03D8E2C712}"/>
              </a:ext>
            </a:extLst>
          </p:cNvPr>
          <p:cNvSpPr txBox="1"/>
          <p:nvPr/>
        </p:nvSpPr>
        <p:spPr>
          <a:xfrm>
            <a:off x="329784" y="367259"/>
            <a:ext cx="110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notes from a </a:t>
            </a:r>
            <a:r>
              <a:rPr lang="en-US" b="1" dirty="0"/>
              <a:t>random forest </a:t>
            </a:r>
            <a:r>
              <a:rPr lang="en-US" dirty="0"/>
              <a:t>with 1,0000 trees total (no resampling outside the forest, no tuning)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3C32E-2330-4A1A-B448-0F555A2C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796582"/>
            <a:ext cx="10963275" cy="58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1428-932D-426B-AFFB-880C40E7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585B-ADA2-4266-A228-47B49D1A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 Given a training data set</a:t>
            </a:r>
          </a:p>
          <a:p>
            <a:pPr marL="0" indent="0">
              <a:buNone/>
            </a:pPr>
            <a:r>
              <a:rPr lang="en-US" dirty="0"/>
              <a:t>2.  Select number of trees to build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  for i = 1 to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4.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Generate a bootstrap sample of the original data</a:t>
            </a:r>
          </a:p>
          <a:p>
            <a:pPr marL="0" indent="0">
              <a:buNone/>
            </a:pPr>
            <a:r>
              <a:rPr lang="en-US" dirty="0"/>
              <a:t>5.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Grow a regression/classification tree to the bootstrapped data</a:t>
            </a:r>
          </a:p>
          <a:p>
            <a:pPr marL="0" indent="0">
              <a:buNone/>
            </a:pPr>
            <a:r>
              <a:rPr lang="en-US" dirty="0"/>
              <a:t>6.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for each split do</a:t>
            </a:r>
          </a:p>
          <a:p>
            <a:pPr marL="0" indent="0">
              <a:buNone/>
            </a:pPr>
            <a:r>
              <a:rPr lang="en-US" dirty="0"/>
              <a:t>7.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Select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variables at random from all </a:t>
            </a:r>
            <a:r>
              <a:rPr lang="en-US" i="1" dirty="0"/>
              <a:t>p</a:t>
            </a:r>
            <a:r>
              <a:rPr lang="en-US" dirty="0"/>
              <a:t> features</a:t>
            </a:r>
          </a:p>
          <a:p>
            <a:pPr marL="0" indent="0">
              <a:buNone/>
            </a:pPr>
            <a:r>
              <a:rPr lang="en-US" dirty="0"/>
              <a:t>8.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Pick the best variable/split-point among 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9.  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Split the node into two child nodes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Use typical tree model stopping criteria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/>
              <a:t> to determine when a tree is complete (but do not prune)</a:t>
            </a:r>
          </a:p>
          <a:p>
            <a:pPr marL="0" indent="0">
              <a:buNone/>
            </a:pPr>
            <a:r>
              <a:rPr lang="en-US" dirty="0"/>
              <a:t>12. end</a:t>
            </a:r>
          </a:p>
          <a:p>
            <a:pPr marL="0" indent="0">
              <a:buNone/>
            </a:pPr>
            <a:r>
              <a:rPr lang="en-US" dirty="0"/>
              <a:t>13. Output ensemble of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9A2D6-5D3B-41D9-88E5-FA175482F3BE}"/>
              </a:ext>
            </a:extLst>
          </p:cNvPr>
          <p:cNvSpPr txBox="1"/>
          <p:nvPr/>
        </p:nvSpPr>
        <p:spPr>
          <a:xfrm>
            <a:off x="151075" y="6414917"/>
            <a:ext cx="329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HML</a:t>
            </a:r>
            <a:r>
              <a:rPr lang="en-US" sz="1400" dirty="0"/>
              <a:t> (</a:t>
            </a:r>
            <a:r>
              <a:rPr lang="en-US" sz="1400" dirty="0" err="1"/>
              <a:t>Boehmke</a:t>
            </a:r>
            <a:r>
              <a:rPr lang="en-US" sz="1400" dirty="0"/>
              <a:t>); Max &amp; Johnson (2013)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B8329-FD50-43A8-85FC-021D5236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FAC0-C434-4E37-AE7F-CBCF6E0F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9F92-876F-4AFF-9F3D-064A97E4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{ranger}</a:t>
            </a:r>
            <a:r>
              <a:rPr lang="en-US" dirty="0"/>
              <a:t> –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“regression”</a:t>
            </a:r>
          </a:p>
          <a:p>
            <a:pPr lvl="1"/>
            <a:r>
              <a:rPr lang="en-US" dirty="0"/>
              <a:t>“classification”</a:t>
            </a:r>
          </a:p>
          <a:p>
            <a:r>
              <a:rPr lang="en-US" dirty="0"/>
              <a:t>default split method </a:t>
            </a:r>
          </a:p>
          <a:p>
            <a:pPr lvl="1"/>
            <a:r>
              <a:rPr lang="en-US" dirty="0"/>
              <a:t>regression = SSE</a:t>
            </a:r>
          </a:p>
          <a:p>
            <a:pPr lvl="1"/>
            <a:r>
              <a:rPr lang="en-US" dirty="0"/>
              <a:t>classification = Gini index</a:t>
            </a:r>
          </a:p>
          <a:p>
            <a:endParaRPr lang="en-US" dirty="0"/>
          </a:p>
        </p:txBody>
      </p:sp>
      <p:pic>
        <p:nvPicPr>
          <p:cNvPr id="4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D29500F-8A05-4D84-8E81-929302D55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D586-6F44-4853-AD9F-D6516719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344B-692D-4F6F-A433-4A0CF34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0C99-BAE3-4F24-909D-1EC1C9F3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Tend to provide very good performance out-of-the-box</a:t>
            </a:r>
          </a:p>
          <a:p>
            <a:pPr lvl="1"/>
            <a:r>
              <a:rPr lang="en-US" dirty="0"/>
              <a:t>default values of tuning parameters tend to produce good result</a:t>
            </a:r>
          </a:p>
          <a:p>
            <a:pPr lvl="1"/>
            <a:r>
              <a:rPr lang="en-US" dirty="0"/>
              <a:t>when tuning, have the least variability in prediction accuracy among machine learning algorithms (Probst, </a:t>
            </a:r>
            <a:r>
              <a:rPr lang="en-US" dirty="0" err="1"/>
              <a:t>Bischl</a:t>
            </a:r>
            <a:r>
              <a:rPr lang="en-US" dirty="0"/>
              <a:t>, &amp; </a:t>
            </a:r>
            <a:r>
              <a:rPr lang="en-US" dirty="0" err="1"/>
              <a:t>Boulesteix</a:t>
            </a:r>
            <a:r>
              <a:rPr lang="en-US" dirty="0"/>
              <a:t>, 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FD33-4784-46DE-B192-3BFB0133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FAC0-C434-4E37-AE7F-CBCF6E0F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9F92-876F-4AFF-9F3D-064A97E4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825625"/>
            <a:ext cx="112669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NULL, trees = 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: number of predictors that will be randomly sampled at each split when creating the tree models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: number of trees contained in the ensemble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/>
              <a:t>: minimum number of data points in a node that are required for the node to be split further</a:t>
            </a:r>
          </a:p>
          <a:p>
            <a:endParaRPr lang="en-US" dirty="0"/>
          </a:p>
        </p:txBody>
      </p:sp>
      <p:pic>
        <p:nvPicPr>
          <p:cNvPr id="4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D29500F-8A05-4D84-8E81-929302D55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E012F-D8F3-42C6-8F95-E2F0970A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9742-9C3E-465D-8D28-E7175E1D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DF96-B95B-47D2-B1CC-290F4553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09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data with fewer relevant predictors (e.g., noisy data) a higher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value tends to perform better because it is more likely to select those relevant features </a:t>
            </a:r>
          </a:p>
          <a:p>
            <a:r>
              <a:rPr lang="en-US" dirty="0"/>
              <a:t>for data with more relevant predictors, a lower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may be better</a:t>
            </a:r>
          </a:p>
          <a:p>
            <a:pPr lvl="1"/>
            <a:r>
              <a:rPr lang="en-US" dirty="0"/>
              <a:t>fora large number of correlated predictors, a lower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may be better</a:t>
            </a:r>
          </a:p>
          <a:p>
            <a:r>
              <a:rPr lang="en-US" dirty="0"/>
              <a:t>defaults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/3 (regression) </a:t>
            </a:r>
            <a:r>
              <a:rPr lang="en-US" sz="1300" dirty="0"/>
              <a:t>(</a:t>
            </a:r>
            <a:r>
              <a:rPr lang="en-US" sz="1300" dirty="0" err="1"/>
              <a:t>Breiman</a:t>
            </a:r>
            <a:r>
              <a:rPr lang="en-US" sz="1300" dirty="0"/>
              <a:t>, 2001)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= √</a:t>
            </a:r>
            <a:r>
              <a:rPr lang="en-US" i="1" dirty="0"/>
              <a:t>p</a:t>
            </a:r>
            <a:r>
              <a:rPr lang="en-US" dirty="0"/>
              <a:t> (classification)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= </a:t>
            </a:r>
            <a:r>
              <a:rPr lang="en-US" i="1" dirty="0"/>
              <a:t>p = </a:t>
            </a:r>
            <a:r>
              <a:rPr lang="en-US" dirty="0"/>
              <a:t>bagged decision trees (this is what Daniel did last class)</a:t>
            </a:r>
          </a:p>
          <a:p>
            <a:r>
              <a:rPr lang="en-US" b="1" dirty="0">
                <a:solidFill>
                  <a:srgbClr val="00B0F0"/>
                </a:solidFill>
              </a:rPr>
              <a:t>Suggestion:</a:t>
            </a:r>
            <a:r>
              <a:rPr lang="en-US" dirty="0"/>
              <a:t> start with five evenly spaced values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across the range 2–</a:t>
            </a:r>
            <a:r>
              <a:rPr lang="en-US" i="1" dirty="0"/>
              <a:t>p</a:t>
            </a:r>
            <a:r>
              <a:rPr lang="en-US" dirty="0"/>
              <a:t> centered at the recommended default </a:t>
            </a:r>
            <a:r>
              <a:rPr lang="en-US" sz="1300" dirty="0"/>
              <a:t>(</a:t>
            </a:r>
            <a:r>
              <a:rPr lang="en-US" sz="1300" dirty="0" err="1"/>
              <a:t>Boehmke</a:t>
            </a:r>
            <a:r>
              <a:rPr lang="en-US" sz="1300" dirty="0"/>
              <a:t>, 2020; max &amp; Johnson, 2013)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6718F-2051-45AF-96DD-BDE0FD4B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1E3-920B-4C3C-8824-0FB24DCB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0842-2B1A-4B19-AF5F-0B2A4096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forests are protected from overfitting so are not negatively affected by a large number of trees </a:t>
            </a:r>
            <a:r>
              <a:rPr lang="en-US" sz="1200" dirty="0"/>
              <a:t>(</a:t>
            </a:r>
            <a:r>
              <a:rPr lang="en-US" sz="1200" dirty="0" err="1"/>
              <a:t>Brieman</a:t>
            </a:r>
            <a:r>
              <a:rPr lang="en-US" sz="1200" dirty="0"/>
              <a:t>, 2001)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 needs to be sufficiently large to stabilize the error rate</a:t>
            </a:r>
          </a:p>
          <a:p>
            <a:pPr lvl="1"/>
            <a:r>
              <a:rPr lang="en-US" dirty="0"/>
              <a:t>more trees provide more robust and stable error estimates and variable importance measures</a:t>
            </a:r>
          </a:p>
          <a:p>
            <a:pPr lvl="1"/>
            <a:r>
              <a:rPr lang="en-US" dirty="0"/>
              <a:t>but increases computation time (linearly)</a:t>
            </a:r>
          </a:p>
          <a:p>
            <a:r>
              <a:rPr lang="en-US" dirty="0"/>
              <a:t>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dirty="0"/>
              <a:t> = 500</a:t>
            </a:r>
          </a:p>
          <a:p>
            <a:r>
              <a:rPr lang="en-US" b="1" dirty="0">
                <a:solidFill>
                  <a:srgbClr val="00B0F0"/>
                </a:solidFill>
              </a:rPr>
              <a:t>Suggestions</a:t>
            </a:r>
          </a:p>
          <a:p>
            <a:pPr lvl="1"/>
            <a:r>
              <a:rPr lang="en-US" dirty="0"/>
              <a:t>use at least 1,000 trees; if CV performance measures are still improving at 1,000 trees then add trees until performance levels </a:t>
            </a:r>
            <a:r>
              <a:rPr lang="en-US" sz="1200" dirty="0"/>
              <a:t>(Max &amp; Johnson, 2013)</a:t>
            </a:r>
          </a:p>
          <a:p>
            <a:pPr lvl="1"/>
            <a:r>
              <a:rPr lang="en-US" dirty="0"/>
              <a:t>start with </a:t>
            </a:r>
            <a:r>
              <a:rPr lang="en-US" i="1" dirty="0"/>
              <a:t>p</a:t>
            </a:r>
            <a:r>
              <a:rPr lang="en-US" dirty="0"/>
              <a:t>×10 trees and adjust as necessary </a:t>
            </a:r>
            <a:r>
              <a:rPr lang="en-US" sz="1200" dirty="0"/>
              <a:t>(</a:t>
            </a:r>
            <a:r>
              <a:rPr lang="en-US" sz="1200" dirty="0" err="1"/>
              <a:t>Boehmke</a:t>
            </a:r>
            <a:r>
              <a:rPr lang="en-US" sz="1200" dirty="0"/>
              <a:t>, 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42B9B-7A65-420B-90E9-E505E5FC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A226-CE90-4335-BBBC-CC7D6C13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B337-551F-4F79-A26F-5729F0C3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{workflows}</a:t>
            </a:r>
          </a:p>
          <a:p>
            <a:r>
              <a:rPr lang="en-US" dirty="0"/>
              <a:t>extract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8C65-F164-4D89-B9F4-5D00500A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6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D241-941B-4E53-8EFE-884CCAF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9E87-CB56-41E7-B81B-9B9FCE1D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defaults </a:t>
            </a:r>
            <a:r>
              <a:rPr lang="en-US" sz="1400" dirty="0"/>
              <a:t>(</a:t>
            </a:r>
            <a:r>
              <a:rPr lang="en-US" sz="1400" dirty="0" err="1"/>
              <a:t>Dı'az-Uriarte</a:t>
            </a:r>
            <a:r>
              <a:rPr lang="en-US" sz="1400" dirty="0"/>
              <a:t> and De Andres 2006; Goldstein, </a:t>
            </a:r>
            <a:r>
              <a:rPr lang="en-US" sz="1400" dirty="0" err="1"/>
              <a:t>Polley</a:t>
            </a:r>
            <a:r>
              <a:rPr lang="en-US" sz="1400" dirty="0"/>
              <a:t>, and Briggs 2011)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/>
              <a:t> = 1 (classification)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= 5 (regression)</a:t>
            </a:r>
          </a:p>
          <a:p>
            <a:r>
              <a:rPr lang="en-US" dirty="0"/>
              <a:t>for fewer relevant predictors (e.g., noisy data) and higher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values, try increasing node size (i.e., decreasing tree depth and complexity)</a:t>
            </a:r>
          </a:p>
          <a:p>
            <a:pPr lvl="1"/>
            <a:r>
              <a:rPr lang="en-US" dirty="0"/>
              <a:t>increasing node size will also decrease run time (and perhaps only modestly increase error estimate)</a:t>
            </a:r>
          </a:p>
          <a:p>
            <a:r>
              <a:rPr lang="en-US" b="1" dirty="0">
                <a:solidFill>
                  <a:srgbClr val="00B0F0"/>
                </a:solidFill>
              </a:rPr>
              <a:t>Suggestion</a:t>
            </a:r>
            <a:r>
              <a:rPr lang="en-US" dirty="0"/>
              <a:t>: start with three values between 1 to 10 and adjust depending on impact to accuracy and run time </a:t>
            </a:r>
            <a:r>
              <a:rPr lang="en-US" sz="1200" dirty="0"/>
              <a:t>(</a:t>
            </a:r>
            <a:r>
              <a:rPr lang="en-US" sz="1200" dirty="0" err="1"/>
              <a:t>Boehmke</a:t>
            </a:r>
            <a:r>
              <a:rPr lang="en-US" sz="1200" dirty="0"/>
              <a:t>, 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C44E-D6BE-46E2-A669-5B0C3C25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3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select(-score)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(.04)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					                               "fallmembershipreport_20192020.xlsx"))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"fallmembershipreport_20192020.xlsx"), sheet = sheets[4])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ethnicities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ode_schools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attnd_schl_inst_id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`Attending School ID`,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`School Name`,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contains("%"))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janitor::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names(ethnicities)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("x2019_20_percent", "p", names(ethnicities))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(math, ethnicities)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Resample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(math, strata = "classification")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testing(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Resample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"classification")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testing(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0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Resample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"classification")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testing(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strata = 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Random Forests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018"/>
            <a:ext cx="12192000" cy="6528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Recipe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recipe(classification ~ .,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mdy_hms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factor(recode(classification,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`1`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wellbelow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`2` = "below",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`3` = "above",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`4`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wellabove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(contains("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update_role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(contains("id"),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ncessch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new_role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"id") %&gt;%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freq_cut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unique_cut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0) %&gt;%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has_role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(match = "id"),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9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2000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prep(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Inputs: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role #variables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id         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outcome   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predictor         </a:t>
            </a:r>
            <a:r>
              <a:rPr lang="en-US" sz="17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Training data contained 5684 data points and 5684 incomplete rows. 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Operations: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classification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Variables removed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tst_bnch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Novel factor level assignment for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gndr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ethnic_cd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migrant_ed_fg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Unknown factor level assignment for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gndr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ethnic_cd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migrant_ed_fg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Median Imputation for id,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attnd_dist_inst_id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removed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calc_admn_cd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Dummy variables from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gndr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ethnic_cd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migrant_ed_fg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ind_ed_fg</a:t>
            </a: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... [trained]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removed 83 items [trained]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02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7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cores,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importance = "permutation",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verbose = TRUE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C045-A927-449C-839E-79C8D7C8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8EE6-6879-4D15-AF22-41C30EFA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r>
              <a:rPr lang="en-US" dirty="0"/>
              <a:t>Single trees do not have great predictive accuracy</a:t>
            </a:r>
          </a:p>
          <a:p>
            <a:pPr lvl="1"/>
            <a:r>
              <a:rPr lang="en-US" dirty="0"/>
              <a:t>deep trees: high variance, low bias</a:t>
            </a:r>
          </a:p>
          <a:p>
            <a:pPr lvl="1"/>
            <a:r>
              <a:rPr lang="en-US" dirty="0"/>
              <a:t>shallow trees: high bias, low variance</a:t>
            </a:r>
          </a:p>
          <a:p>
            <a:r>
              <a:rPr lang="en-US" dirty="0"/>
              <a:t>Bagging trees introduces a random component by building many trees on bootstrapped copies of the training data</a:t>
            </a:r>
          </a:p>
          <a:p>
            <a:r>
              <a:rPr lang="en-US" dirty="0"/>
              <a:t>Bagged trees help reduce the variance compared to a single, deep tree</a:t>
            </a:r>
          </a:p>
          <a:p>
            <a:r>
              <a:rPr lang="en-US" dirty="0"/>
              <a:t>Bagging aggregates the predictions across all the trees</a:t>
            </a:r>
          </a:p>
          <a:p>
            <a:pPr lvl="1"/>
            <a:r>
              <a:rPr lang="en-US" dirty="0"/>
              <a:t>this reduces the variance of the overall procedure and results in improved predictive performance</a:t>
            </a:r>
          </a:p>
          <a:p>
            <a:pPr lvl="1"/>
            <a:r>
              <a:rPr lang="en-US" dirty="0"/>
              <a:t>but results in tree correlation that limits the effect of variance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32D67-4B35-456B-8EAA-56310810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floor(sqrt(p))= floor(sqrt(39))=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3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importance = "permutation",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Random Forest Model Specification (classification)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Engine-Specific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importance = permutation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verbose =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ranger 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ranger::ranger(x =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y =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case.weights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1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importance = "permutation"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verbose = TRUE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seed = sample.int(10^5, 1), probability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0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Tuned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rf_tune_mod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&lt;- rf_def_mod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set_args(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mtry = tune(),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trees = 1000,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min_n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3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Tuned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rf_tune_mod &lt;- rf_def_mod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set_args(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 = tune(),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trees = 1000,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min_n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66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Tuned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rf_tune_mod &lt;- rf_def_mod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set_args(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mtry = tune(),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trees = 1000,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min_n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da-DK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translate(rf_tune_mod)</a:t>
            </a:r>
          </a:p>
          <a:p>
            <a:pPr marL="0" indent="0">
              <a:spcBef>
                <a:spcPts val="0"/>
              </a:spcBef>
              <a:buNone/>
            </a:pPr>
            <a:endParaRPr lang="da-DK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Random Forest Model Specification (classification)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Engine-Specific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importance = permutation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verbose = TRUE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ranger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ranger::ranger(x =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y =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case.weights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min_cols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(~tune(), x)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(~tune(), x)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cores, importance = "permutation",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verbose = TRUE, seed = sample.int(10^5, 1), probability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{workflows}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quick detour</a:t>
            </a:r>
          </a:p>
        </p:txBody>
      </p:sp>
    </p:spTree>
    <p:extLst>
      <p:ext uri="{BB962C8B-B14F-4D97-AF65-F5344CB8AC3E}">
        <p14:creationId xmlns:p14="http://schemas.microsoft.com/office/powerpoint/2010/main" val="656254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D175-4B54-4CC2-9CAF-377D540F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{workflows}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5DBC-6D64-4BC0-ADC7-BCE27F5F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a bundle for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parsnip</a:t>
            </a:r>
            <a:r>
              <a:rPr lang="en-US" dirty="0"/>
              <a:t> model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</a:p>
          <a:p>
            <a:r>
              <a:rPr lang="en-US" dirty="0"/>
              <a:t>Advantages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You don’t have to keep track of separate objects in your workspace</a:t>
            </a:r>
          </a:p>
          <a:p>
            <a:pPr lvl="1"/>
            <a:r>
              <a:rPr lang="en-US" dirty="0"/>
              <a:t>The recipe prepping and model fitting can be executed using a single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</a:p>
          <a:p>
            <a:pPr lvl="1"/>
            <a:r>
              <a:rPr lang="en-US" dirty="0"/>
              <a:t>If you have custom tuning parameter settings, these can be defined using a simpler interface when combined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</a:t>
            </a:r>
          </a:p>
          <a:p>
            <a:pPr lvl="1"/>
            <a:r>
              <a:rPr lang="en-US" dirty="0"/>
              <a:t>In the future, workflows will be able to add post-processing operations, such as modifying the probability cutoff for two-class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B083C-5ED1-4064-9C7E-5FB795EF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F3109A-5C24-497E-9958-C47E348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19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70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8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9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4EA-6F86-4FF5-A9E9-04D50931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– tree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8D9-E560-4582-A579-D026CBB2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919"/>
          </a:xfrm>
        </p:spPr>
        <p:txBody>
          <a:bodyPr>
            <a:normAutofit/>
          </a:bodyPr>
          <a:lstStyle/>
          <a:p>
            <a:r>
              <a:rPr lang="en-US" dirty="0"/>
              <a:t>Trees in a bag are not completely independent since all features are considered at every split of every tree</a:t>
            </a:r>
          </a:p>
          <a:p>
            <a:pPr lvl="1"/>
            <a:r>
              <a:rPr lang="en-US" b="1" dirty="0"/>
              <a:t>tree correlation</a:t>
            </a:r>
            <a:r>
              <a:rPr lang="en-US" dirty="0"/>
              <a:t>: trees from different bootstrap samples generally have similar structure to each other (especially at the top of the tree) due to any underlying strong relations</a:t>
            </a:r>
          </a:p>
          <a:p>
            <a:pPr lvl="1"/>
            <a:r>
              <a:rPr lang="en-US" dirty="0"/>
              <a:t>prevents bagging from further reducing the variance of the base learner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DD60-245B-4BC3-B553-1E039D42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r>
              <a:rPr lang="en-US" dirty="0"/>
              <a:t>Alternate code 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random1_wflow &lt;-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(mod_random1)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3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3A5-2527-4B61-B8B5-283D20F7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017-552E-4125-AE02-2DA3564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394691"/>
            <a:ext cx="11730037" cy="5326784"/>
          </a:xfrm>
        </p:spPr>
        <p:txBody>
          <a:bodyPr>
            <a:normAutofit/>
          </a:bodyPr>
          <a:lstStyle/>
          <a:p>
            <a:r>
              <a:rPr lang="en-US" dirty="0"/>
              <a:t>Last week we had code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 &lt;- recipe(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train)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mod_random1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cost_complexity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5)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m01 &lt;- fit(mod_random1,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., prep(rec) %&gt;%  juice())</a:t>
            </a:r>
          </a:p>
          <a:p>
            <a:r>
              <a:rPr lang="en-US" dirty="0"/>
              <a:t>Alternate code 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random1_wflow &lt;-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(rec)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(mod_random1 )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 &lt;- fit(random1_wflow, data = train)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6E48-9D2B-4DE0-8C01-12DD9C1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EF59A4-E239-4AEB-A625-7FBC6573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3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E1DE-4AFB-41FF-B81D-F5E91D83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349E-78F9-4FD3-B772-733ACB70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alter existing workflows using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 and/or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and/or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C6CED-17FD-4EAB-AB46-8F6E36D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8038C2-5C21-4266-A2A3-390561A9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3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398B-A4D8-4F42-92E7-73AA8BA0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783A-F9A7-48CD-8884-710482DB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workflows functions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pull_workflow_preprocessor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returns either the formula or recipe used for preprocessing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pull_workflow_prepped_recipe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returns the prepped recipe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pull_workflow_spec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dirty="0"/>
              <a:t>returns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  <a:r>
              <a:rPr lang="en-US" dirty="0"/>
              <a:t> model specification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dirty="0"/>
              <a:t>returns the parsnip model fit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4EE1A-98E0-41CA-A96E-EE949CDC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AC5D93-30B5-4F4A-8089-2B480E40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49" y="4497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6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Back to our random forests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318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Workflows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rf_def_workflow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workflow()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Models (without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4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Models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rf_def_workflow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1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Default Model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::tic()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rf_def_workflow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 = function(x)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::toc()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66.73 sec elapsed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9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D423-6F67-40BF-81D9-6F883E62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extract()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AD8D-AE44-481C-8647-09BE7944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results in an additional column to be returned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.extracts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.extracts</a:t>
            </a:r>
            <a:r>
              <a:rPr lang="en-US" dirty="0">
                <a:cs typeface="Courier New" panose="02070309020205020404" pitchFamily="49" charset="0"/>
              </a:rPr>
              <a:t> is a list column that has </a:t>
            </a:r>
            <a:r>
              <a:rPr lang="en-US" dirty="0" err="1">
                <a:cs typeface="Courier New" panose="02070309020205020404" pitchFamily="49" charset="0"/>
              </a:rPr>
              <a:t>tibbles</a:t>
            </a:r>
            <a:r>
              <a:rPr lang="en-US" dirty="0">
                <a:cs typeface="Courier New" panose="02070309020205020404" pitchFamily="49" charset="0"/>
              </a:rPr>
              <a:t> containing the results of the user's function for each tuning parameter combination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/>
              <a:t>returns the </a:t>
            </a:r>
            <a:r>
              <a:rPr lang="en-US" u="sng" dirty="0"/>
              <a:t>model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created during resampling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/>
              <a:t>returns the </a:t>
            </a:r>
            <a:r>
              <a:rPr lang="en-US" u="sng" dirty="0"/>
              <a:t>recipe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created during resampling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/>
              <a:t>returns the </a:t>
            </a:r>
            <a:r>
              <a:rPr lang="en-US" u="sng" dirty="0"/>
              <a:t>workflow</a:t>
            </a:r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created during resampling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4DF8C-36E7-4221-8F7F-64C7255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FDD-4AD2-4AF5-AA07-A88DCF7B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variance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B3D7-24A7-495E-A52F-45EF5C17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there is one very strong predictor in your data, along with other moderately strong predictors</a:t>
            </a:r>
          </a:p>
          <a:p>
            <a:r>
              <a:rPr lang="en-US" dirty="0"/>
              <a:t>In a bagged tree, most/all of the trees will use the strong predictor in the top split</a:t>
            </a:r>
          </a:p>
          <a:p>
            <a:pPr lvl="1"/>
            <a:r>
              <a:rPr lang="en-US" dirty="0"/>
              <a:t>all trees are quite similar</a:t>
            </a:r>
          </a:p>
          <a:p>
            <a:r>
              <a:rPr lang="en-US" dirty="0"/>
              <a:t>Then predictions from the bagged trees will be highly correlated</a:t>
            </a:r>
          </a:p>
          <a:p>
            <a:r>
              <a:rPr lang="en-US" dirty="0"/>
              <a:t>Averaging many highly correlated quantities does not lead to as large of a reduction in variance as averaging many uncorrelated quantities</a:t>
            </a:r>
          </a:p>
          <a:p>
            <a:r>
              <a:rPr lang="en-US" dirty="0"/>
              <a:t>This means that bagging will not lead to a substantial reduction in variance over a single tree (in this scenario)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134F9-066E-482A-A6F4-8A944774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10-fold cross-validation using stratification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splits          id     .metrics       .notes        .extracts      .predictions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&lt;list&gt;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&lt;list&gt;         &lt;list&gt;        &lt;list&gt;         &lt;list&gt;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&lt;split [5.1K/5~ Fold01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&lt;split [5.1K/5~ Fold02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&lt;split [5.1K/5~ Fold03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&lt;split [5.1K/5~ Fold04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&lt;split [5.1K/5~ Fold05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&lt;split [5.1K/5~ Fold06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&lt;split [5.1K/5~ Fold07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[569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&lt;split [5.1K/5~ Fold08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[568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&lt;split [5.1K/5~ Fold09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[568 x 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&lt;split [5.1K/5~ Fold10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 x ~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[566 x ~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71CA7-129D-49AF-8BCC-469D33962D36}"/>
              </a:ext>
            </a:extLst>
          </p:cNvPr>
          <p:cNvSpPr/>
          <p:nvPr/>
        </p:nvSpPr>
        <p:spPr>
          <a:xfrm>
            <a:off x="6774180" y="1234440"/>
            <a:ext cx="1836420" cy="27051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.extracts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&lt;list&gt;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&lt;workflow&gt;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2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[[1]], 1)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     importance = ~"permutation", verbose = ~TRUE, seed = sample.int(10^5,         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500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0.4523303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5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605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[[1]], 1)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     importance = ~"permutation", verbose = ~TRUE, seed = sample.int(10^5,         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500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0.4523303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8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605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[[1]], 1)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     importance = ~"permutation", verbose = ~TRUE, seed = sample.int(10^5,         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500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3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0.4523303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BC00C-167E-437A-B573-7403ABBE8D58}"/>
              </a:ext>
            </a:extLst>
          </p:cNvPr>
          <p:cNvSpPr/>
          <p:nvPr/>
        </p:nvSpPr>
        <p:spPr>
          <a:xfrm>
            <a:off x="66675" y="6356350"/>
            <a:ext cx="4343400" cy="206375"/>
          </a:xfrm>
          <a:prstGeom prst="rect">
            <a:avLst/>
          </a:prstGeom>
          <a:noFill/>
          <a:ln w="317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7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(.extracts,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~pluck(.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x$.extracts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1)$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fit$fit$fit$prediction.error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select(id,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0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(.extracts,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~pluck(.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x$.extracts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1)$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fit$fit$fit$prediction.error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select(id,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  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endParaRPr lang="en-US" sz="19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0.452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Fold02 0.450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Fold03 0.453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Fold04 0.449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Fold05 0.453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Fold06 0.450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Fold07 0.454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Fold08 0.448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Fold09 0.454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Fold10 0.449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cs typeface="Courier New" panose="02070309020205020404" pitchFamily="49" charset="0"/>
              </a:rPr>
              <a:t>Brier score: measures the accuracy of probabilistic predictions; the mean squared difference between the predicted </a:t>
            </a:r>
            <a:r>
              <a:rPr lang="en-US" sz="1900" b="1" dirty="0">
                <a:cs typeface="Courier New" panose="02070309020205020404" pitchFamily="49" charset="0"/>
              </a:rPr>
              <a:t>probability</a:t>
            </a:r>
            <a:r>
              <a:rPr lang="en-US" sz="1900" dirty="0">
                <a:cs typeface="Courier New" panose="02070309020205020404" pitchFamily="49" charset="0"/>
              </a:rPr>
              <a:t> assigned to the possible outcomes, and the actual outcome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79B7C-CDAE-4DE0-9863-EA4838E11B4B}"/>
              </a:ext>
            </a:extLst>
          </p:cNvPr>
          <p:cNvSpPr/>
          <p:nvPr/>
        </p:nvSpPr>
        <p:spPr>
          <a:xfrm>
            <a:off x="1465332" y="2076450"/>
            <a:ext cx="820668" cy="283845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20 x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.metric 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accuracy multiclass     0.432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Fold01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0.694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Fold02 accuracy multiclass     0.423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Fold02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Fold03 accuracy multiclass     0.456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Fold03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Fold04 accuracy multiclass     0.430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0.667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Fold05 accuracy multiclass     0.460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Fold05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0.703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 Fold06 accuracy multiclass     0.423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 Fold06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0.682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13 Fold07 accuracy multiclass     0.467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Fold07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0.712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 Fold08 accuracy multiclass     0.411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 Fold08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0.658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 Fold09 accuracy multiclass     0.475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18 Fold09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0.704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 Fold10 accuracy multiclass     0.431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 Fold10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0.664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5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[[1]]$.extracts, 1)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4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[[1]]$.extracts, 1)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B51D9-B58A-4DA9-BD28-1D672F03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07" y="1719535"/>
            <a:ext cx="8514286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E57B4B-F421-4AC3-85B0-E04C7523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EF82D3-FB01-48E0-8608-042F5E4F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5C28F-D8C1-4F60-AA24-70E56FF7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5C6B2-CE92-4FF4-9BB8-B6DB071C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83" y="0"/>
            <a:ext cx="47687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684C7-B7E0-48B8-8597-A96776011A18}"/>
              </a:ext>
            </a:extLst>
          </p:cNvPr>
          <p:cNvSpPr txBox="1"/>
          <p:nvPr/>
        </p:nvSpPr>
        <p:spPr>
          <a:xfrm rot="16200000">
            <a:off x="-1042986" y="5483631"/>
            <a:ext cx="247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Kuhn &amp; Johnson (2013)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EC839-6CA6-4077-9B0D-40E1C5DD1296}"/>
              </a:ext>
            </a:extLst>
          </p:cNvPr>
          <p:cNvSpPr txBox="1"/>
          <p:nvPr/>
        </p:nvSpPr>
        <p:spPr>
          <a:xfrm>
            <a:off x="5500688" y="457200"/>
            <a:ext cx="5851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Bagged Tree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Each tree varies in structure, so predictions vary by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But the first splits are all very 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Second-level splits are a bit different, but not much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So no tree is exactly the same, but they are similar and clearly correlated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So the solution is to de-correlate the trees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4770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map(.extracts,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~pluck(.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select(id,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tibble: 10 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vip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&lt;chr&gt;  &lt;list&gt;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Fold02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Fold03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Fold04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Fold05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Fold06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Fold07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Fold08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Fold09 &lt;gg&gt;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Fold10 &lt;gg&gt; 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pluck(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pull_workflow_preprocessor</a:t>
            </a:r>
            <a:r>
              <a:rPr lang="en-US" sz="26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Inputs: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role #variables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id         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outcome   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predictor         39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tst_dt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mutation for classification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 terms contains("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bnch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Novel factor level assignment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Unknown factor level assignment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Median Imputation for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on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Dummy variables from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has_role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(match = "id"), -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Sparse, unbalanced variable filter on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(without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rf_tune_mod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rf_rec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1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2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 = 20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7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 = function(x)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19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Fit Tuned Model (with workflows)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::tic()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rf_tune_worfklow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tune = 20,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extract = function(x)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extract_model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::toc()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892.26 sec elapsed </a:t>
            </a:r>
            <a:r>
              <a:rPr lang="en-US" sz="2000" dirty="0">
                <a:cs typeface="Courier New" panose="02070309020205020404" pitchFamily="49" charset="0"/>
              </a:rPr>
              <a:t>(about 15 mins)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compare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66.73 sec elapsed </a:t>
            </a:r>
            <a:r>
              <a:rPr lang="en-US" sz="2000" dirty="0">
                <a:cs typeface="Courier New" panose="02070309020205020404" pitchFamily="49" charset="0"/>
              </a:rPr>
              <a:t>for the default settings (no tuning)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Tuning 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10-fold cross-validation using stratification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splits             id     .metrics          .notes           .extracts         .predictions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&lt;list&gt;            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&lt;list&gt;            &lt;list&gt;           &lt;list&gt;            &lt;list&gt;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&lt;split [5.1K/570]&gt; Fold01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&lt;split [5.1K/570]&gt; Fold02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&lt;split [5.1K/570]&gt; Fold03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&lt;split [5.1K/570]&gt; Fold04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&lt;split [5.1K/570]&gt; Fold05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[5,700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&lt;split [5.1K/568]&gt; Fold06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[5,680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&lt;split [5.1K/567]&gt; Fold07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[5,670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&lt;split [5.1K/567]&gt; Fold08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[5,670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&lt;split [5.1K/566]&gt; Fold09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[5,660 x 10]&gt;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&lt;split [5.1K/566]&gt; Fold10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[20 x 6]&gt;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 x 4]&gt; &lt;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[5,660 x 10]&gt;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BC8F7-712B-48EE-B45D-C29CFDD775DA}"/>
              </a:ext>
            </a:extLst>
          </p:cNvPr>
          <p:cNvSpPr/>
          <p:nvPr/>
        </p:nvSpPr>
        <p:spPr>
          <a:xfrm>
            <a:off x="7425689" y="1466850"/>
            <a:ext cx="1956435" cy="247269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.extracts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&lt;list&gt;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10    30 &lt;ranger&gt; 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14    33 &lt;ranger&gt; 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17    24 &lt;ranger&gt; 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8     3 &lt;ranger&gt;  Model04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4    40 &lt;ranger&gt; 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8    13 &lt;ranger&gt;  Model06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1     6 &lt;ranger&gt;  Model07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16    25 &lt;ranger&gt;  Model08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13    17 &lt;ranger&gt;  Model09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5    20 &lt;ranger&gt;  Model10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AD7C6-C914-4549-A6A9-02674D48CAC9}"/>
              </a:ext>
            </a:extLst>
          </p:cNvPr>
          <p:cNvSpPr/>
          <p:nvPr/>
        </p:nvSpPr>
        <p:spPr>
          <a:xfrm>
            <a:off x="2948940" y="1958340"/>
            <a:ext cx="1836420" cy="4038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[[1]]$.extracts[[1]]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min_cols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(~10L,      x),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~1000,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(~30L, x),    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importance = ~"permutation", verbose = ~TRUE,      seed = sample.int(10^5,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1000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5114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30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0.4436529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014-99E5-47FC-BFBA-61AE475C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52EA-8544-49A4-AF9B-99BFFA5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forest can reduce this variance</a:t>
            </a:r>
          </a:p>
          <a:p>
            <a:pPr lvl="1"/>
            <a:r>
              <a:rPr lang="en-US" dirty="0"/>
              <a:t>each tree is (more) different, and collectively their decisions will be more accurate</a:t>
            </a:r>
          </a:p>
          <a:p>
            <a:pPr lvl="1"/>
            <a:r>
              <a:rPr lang="en-US" dirty="0"/>
              <a:t>reduces tree correlation</a:t>
            </a:r>
          </a:p>
          <a:p>
            <a:r>
              <a:rPr lang="en-US" dirty="0"/>
              <a:t>Sum is greater than its parts</a:t>
            </a:r>
          </a:p>
          <a:p>
            <a:endParaRPr lang="en-US" dirty="0"/>
          </a:p>
        </p:txBody>
      </p:sp>
      <p:pic>
        <p:nvPicPr>
          <p:cNvPr id="4" name="Picture 2" descr="Elephant rumbles travel more than 6 km through the ground ...">
            <a:extLst>
              <a:ext uri="{FF2B5EF4-FFF2-40B4-BE49-F238E27FC236}">
                <a16:creationId xmlns:a16="http://schemas.microsoft.com/office/drawing/2014/main" id="{30D1FE10-5D3A-4E53-A759-1E673CF0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42" y="3867387"/>
            <a:ext cx="3936080" cy="24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430B6-AE4D-4C9B-A136-016D6325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D6B42-D40E-4BED-A835-8EE1998E32DF}"/>
              </a:ext>
            </a:extLst>
          </p:cNvPr>
          <p:cNvSpPr txBox="1"/>
          <p:nvPr/>
        </p:nvSpPr>
        <p:spPr>
          <a:xfrm>
            <a:off x="257175" y="6356350"/>
            <a:ext cx="3050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to Allison Hill for this analogy</a:t>
            </a:r>
          </a:p>
        </p:txBody>
      </p:sp>
    </p:spTree>
    <p:extLst>
      <p:ext uri="{BB962C8B-B14F-4D97-AF65-F5344CB8AC3E}">
        <p14:creationId xmlns:p14="http://schemas.microsoft.com/office/powerpoint/2010/main" val="40771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[[1]]$.extracts[[1]]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F5D9F-8042-4A60-A065-0C0C328E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3" y="1538560"/>
            <a:ext cx="8409524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0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1"/>
            <a:ext cx="12191999" cy="65285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rf_tune_res$.extracts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[[1]]$.extracts[[1]]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pull_workflow_preprocessor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Error: `x` must be a workflow, not a ranger.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 `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rlang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last_error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()` to see where the error occurred.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51357-2ADB-44D7-85AB-33E0119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2" y="221477"/>
            <a:ext cx="5922074" cy="201838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rf_def_res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34BEE-5699-42D2-B243-BF51C7B9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2" y="2441195"/>
            <a:ext cx="5922074" cy="41953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accuracy multiclass 0.441    10 0.00694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0.686    10 0.00596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50604-D461-462F-8B02-F085650B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21477"/>
            <a:ext cx="5922073" cy="2018384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arrange(.metric, desc(mean))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(.metric) %&gt;%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slice(1:5)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879B6-FBBA-4E22-9F2F-F9BDD309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41195"/>
            <a:ext cx="5922073" cy="41953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.metric [2]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4    40 accuracy multiclass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0.460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0.00669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10    30 accuracy multiclass 0.451    10 0.00701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14    33 accuracy multiclass 0.449    10 0.00739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5    20 accuracy multiclass 0.448    10 0.00673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17    24 accuracy multiclass 0.446    10 0.00565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6     4    40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0.701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0.00636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7    10    30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0.695    10 0.00618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8    14    33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0.694    10 0.00609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9     5    20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0.693    10 0.00629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10    16    25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0.691    10 0.00606 Model08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5765A-2BBF-48DD-A6AE-F48E4B6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368B-A341-449D-A7E6-93D276961916}"/>
              </a:ext>
            </a:extLst>
          </p:cNvPr>
          <p:cNvSpPr txBox="1"/>
          <p:nvPr/>
        </p:nvSpPr>
        <p:spPr>
          <a:xfrm>
            <a:off x="369116" y="5654180"/>
            <a:ext cx="866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improved our predictions (based on two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took about 15 times as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Worth it?</a:t>
            </a:r>
          </a:p>
        </p:txBody>
      </p:sp>
    </p:spTree>
    <p:extLst>
      <p:ext uri="{BB962C8B-B14F-4D97-AF65-F5344CB8AC3E}">
        <p14:creationId xmlns:p14="http://schemas.microsoft.com/office/powerpoint/2010/main" val="3467914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16069-3D7B-4C80-B1A7-851968CBE25A}"/>
              </a:ext>
            </a:extLst>
          </p:cNvPr>
          <p:cNvSpPr txBox="1"/>
          <p:nvPr/>
        </p:nvSpPr>
        <p:spPr>
          <a:xfrm>
            <a:off x="0" y="4579144"/>
            <a:ext cx="1097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Could probably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2400" dirty="0"/>
              <a:t> beyond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Maybe lower values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2400" dirty="0"/>
              <a:t> increased performance (between 0 and 5)?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61584-0E2C-4227-8BD4-63302262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26" y="169"/>
            <a:ext cx="8409524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0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grid and tune model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= c(1, 5)),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= c(40, 55)),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levels = c(5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4)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1607.22 sec elapsed</a:t>
            </a:r>
            <a:r>
              <a:rPr lang="en-US" dirty="0">
                <a:cs typeface="Courier New" panose="02070309020205020404" pitchFamily="49" charset="0"/>
              </a:rPr>
              <a:t> (about 27 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45AD5-36A5-4998-9C05-9FAA2E61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88" y="192881"/>
            <a:ext cx="5015713" cy="26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C77A-EF60-4032-A3A2-D4C66EE8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63" y="1595710"/>
            <a:ext cx="8409524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78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51357-2ADB-44D7-85AB-33E0119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2" y="221477"/>
            <a:ext cx="6020498" cy="20183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"accuracy", n = 10)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(.metric)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slice(1:5)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34BEE-5699-42D2-B243-BF51C7B9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2" y="2441195"/>
            <a:ext cx="5922074" cy="41953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.metric [2]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4    40 accuracy multiclass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0.460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0.00669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10    30 accuracy multiclass 0.451    10 0.00701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14    33 accuracy multiclass 0.449    10 0.00739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5    20 accuracy multiclass 0.448    10 0.00673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17    24 accuracy multiclass 0.446    10 0.00565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6     4    40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0.701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0.00636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7    10    30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0.695    10 0.00618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8    14    33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0.694    10 0.00609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9     5    20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0.693    10 0.00629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10    16    25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0.691    10 0.00606 Model08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50604-D461-462F-8B02-F085650B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7" y="221477"/>
            <a:ext cx="6096696" cy="2018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"accuracy", n = 10) %&gt;%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10)) %&gt;%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(.metric) %&gt;%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slice(1:5)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879B6-FBBA-4E22-9F2F-F9BDD309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41195"/>
            <a:ext cx="5922073" cy="41953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.metric [2]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4    50 accuracy multiclass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0.464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0.00663 Model14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5    45 accuracy multiclass 0.463    10 0.00652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3    50 accuracy multiclass 0.462    10 0.00668 Model13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5    40 accuracy multiclass 0.461    10 0.00738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4    45 accuracy multiclass 0.461    10 0.00663 Model09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6     3    55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0.703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0.00615 Model18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7     5    55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0.703    10 0.00641 Model20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8     4    55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0.702    10 0.00637 Model19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9     4    50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0.702    10 0.00626 Model14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10     3    50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1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0.702    10 0.00634 Model13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5765A-2BBF-48DD-A6AE-F48E4B6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368B-A341-449D-A7E6-93D276961916}"/>
              </a:ext>
            </a:extLst>
          </p:cNvPr>
          <p:cNvSpPr txBox="1"/>
          <p:nvPr/>
        </p:nvSpPr>
        <p:spPr>
          <a:xfrm>
            <a:off x="369116" y="5654180"/>
            <a:ext cx="86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Worth it?</a:t>
            </a:r>
          </a:p>
        </p:txBody>
      </p:sp>
    </p:spTree>
    <p:extLst>
      <p:ext uri="{BB962C8B-B14F-4D97-AF65-F5344CB8AC3E}">
        <p14:creationId xmlns:p14="http://schemas.microsoft.com/office/powerpoint/2010/main" val="128956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51357-2ADB-44D7-85AB-33E0119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2" y="221477"/>
            <a:ext cx="6020498" cy="20183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rf_tune_res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34BEE-5699-42D2-B243-BF51C7B9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2" y="2441195"/>
            <a:ext cx="5922074" cy="41953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&lt;int&gt;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4    40 Model05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50604-D461-462F-8B02-F085650B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7" y="221477"/>
            <a:ext cx="6096696" cy="2018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879B6-FBBA-4E22-9F2F-F9BDD309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41195"/>
            <a:ext cx="5922073" cy="41953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&lt;int&gt;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3    55 Model18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5765A-2BBF-48DD-A6AE-F48E4B6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3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17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finalize_workflow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4EA-6F86-4FF5-A9E9-04D50931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8D9-E560-4582-A579-D026CBB2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6125" cy="4810919"/>
          </a:xfrm>
        </p:spPr>
        <p:txBody>
          <a:bodyPr>
            <a:normAutofit/>
          </a:bodyPr>
          <a:lstStyle/>
          <a:p>
            <a:r>
              <a:rPr lang="en-US" b="1" dirty="0"/>
              <a:t>Bagging trees </a:t>
            </a:r>
            <a:r>
              <a:rPr lang="en-US" dirty="0"/>
              <a:t>introduces a random component by building many trees on bootstrapped copies of the training data</a:t>
            </a:r>
          </a:p>
          <a:p>
            <a:r>
              <a:rPr lang="en-US" b="1" dirty="0"/>
              <a:t>Random forests </a:t>
            </a:r>
            <a:r>
              <a:rPr lang="en-US" dirty="0"/>
              <a:t>introduce another source of randomness that helps reduce tree correlation: </a:t>
            </a:r>
            <a:r>
              <a:rPr lang="en-US" b="1" dirty="0"/>
              <a:t>split-variable randomization</a:t>
            </a:r>
          </a:p>
          <a:p>
            <a:pPr lvl="1"/>
            <a:r>
              <a:rPr lang="en-US" dirty="0"/>
              <a:t>Each time a split is to be performed while growing a decision tree, the search for the split variable is limited to a random subset of the original </a:t>
            </a:r>
            <a:r>
              <a:rPr lang="en-US" i="1" dirty="0"/>
              <a:t>p</a:t>
            </a:r>
            <a:r>
              <a:rPr lang="en-US" dirty="0"/>
              <a:t> features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else about random forests works just as it did with bagging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EDC66-A7BB-49B2-B9CA-2D120307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rf_grid_res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finalize_workflow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rf_tune_workflow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rf_best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Random Forest Model Specification (classification)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trees =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55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Engine-Specific Arguments: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importance = permutation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verbose =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ranger</a:t>
            </a:r>
            <a:r>
              <a:rPr lang="en-US" sz="5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98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::tic()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rf_wf_final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split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::toc()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Resampling 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Monte Carlo cross-validation (0.75/0.25) with 1 resamples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splits              id               .metrics         .notes           .predictions         .workflow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&lt;list&gt;             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&lt;list&gt;           &lt;list&gt;           &lt;list&gt;               &lt;list&gt;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&lt;split [5.7K/1.9K]&gt; train/test split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3]&gt;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[0 x 1]&gt; &lt;</a:t>
            </a:r>
            <a:r>
              <a:rPr lang="en-US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[1,893 x 7]&gt; &lt;workflow&gt;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8B27E-D7D3-4007-9387-89DE44C2F4C5}"/>
              </a:ext>
            </a:extLst>
          </p:cNvPr>
          <p:cNvSpPr/>
          <p:nvPr/>
        </p:nvSpPr>
        <p:spPr>
          <a:xfrm>
            <a:off x="10213181" y="4063841"/>
            <a:ext cx="1721644" cy="94297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D8-2077-401A-80B9-D76EE44F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36524"/>
            <a:ext cx="11765756" cy="666432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 pluck(".workflow", 1)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Workflow =====================================================================================================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Preprocessor: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Model: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Preprocessor 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Recipe Steps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step_rm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step_novel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step_nzv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 Model --------------------------------------------------------------------------------------------------------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Ranger result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ranger::ranger(x =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maybe_data_frame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(x), y = y,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min_cols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(~3L,      x),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~1000,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(~55L, x),     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~cores, importance = ~"permutation", verbose = ~TRUE,      seed = sample.int(10^5, 1), probability = TRUE) 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Type:                             Probability estimation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trees:                  1000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size:                      5684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 of independent variables:  19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 node size:                 55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 importance mode:         permutation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Splitrule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</a:t>
            </a:r>
            <a:r>
              <a:rPr lang="en-US" sz="3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OOB prediction error (Brier s.):  0.4487589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A412-CB8A-4E4C-AE7A-A56C3FB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610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D8-2077-401A-80B9-D76EE44F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2237"/>
            <a:ext cx="11765756" cy="6664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pluck(".workflow",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A412-CB8A-4E4C-AE7A-A56C3FB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8F9D3-9CF7-4A99-9F7A-D3305F04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2" y="1757635"/>
            <a:ext cx="7590476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floor(sqrt(p)) = floor(sqrt(39)) 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trees = 500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num.trees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min.node.size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parallel::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rf_def_mod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rand_forest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("ranger",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num.threads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cores,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importance = "permutation",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verbose = TRUE) %&gt;%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#argument from {ranger}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99BE0-6BCB-4755-9C84-885A49EEE984}"/>
              </a:ext>
            </a:extLst>
          </p:cNvPr>
          <p:cNvSpPr txBox="1"/>
          <p:nvPr/>
        </p:nvSpPr>
        <p:spPr>
          <a:xfrm>
            <a:off x="4701540" y="3299460"/>
            <a:ext cx="665226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Remember this setting from 100 slides ago?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6FBB5D-F502-4588-9030-57DC22AEA029}"/>
              </a:ext>
            </a:extLst>
          </p:cNvPr>
          <p:cNvCxnSpPr>
            <a:stCxn id="2" idx="2"/>
          </p:cNvCxnSpPr>
          <p:nvPr/>
        </p:nvCxnSpPr>
        <p:spPr>
          <a:xfrm flipH="1">
            <a:off x="7025640" y="3822680"/>
            <a:ext cx="1002030" cy="110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783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1"/>
            <a:ext cx="11658600" cy="65285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ranger::ranger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BD293-9A94-40B5-A776-DBF7FFA5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1" y="746760"/>
            <a:ext cx="6616231" cy="605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CAF32-9CB9-462A-9957-E2512B5F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42" y="2682240"/>
            <a:ext cx="8174158" cy="10490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FAEBDF-6BE7-4E1A-8BB6-51DF2E421CE8}"/>
              </a:ext>
            </a:extLst>
          </p:cNvPr>
          <p:cNvSpPr/>
          <p:nvPr/>
        </p:nvSpPr>
        <p:spPr>
          <a:xfrm>
            <a:off x="1013460" y="2682240"/>
            <a:ext cx="2476500" cy="32004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8ED-93CB-4CF6-AB47-C71717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2880"/>
            <a:ext cx="11658600" cy="68022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impurity</a:t>
            </a:r>
            <a:r>
              <a:rPr lang="en-US" dirty="0"/>
              <a:t>: the probability of a variable being wrongly classified when it is randomly chosen (Gini index)</a:t>
            </a:r>
          </a:p>
          <a:p>
            <a:pPr lvl="1"/>
            <a:r>
              <a:rPr lang="en-US" dirty="0"/>
              <a:t>if all elements belong to a single class, then is “pure”; Gini index = 0</a:t>
            </a:r>
          </a:p>
          <a:p>
            <a:pPr lvl="1"/>
            <a:r>
              <a:rPr lang="en-US" dirty="0"/>
              <a:t>elements randomly distributed across classes; Gini index = 1</a:t>
            </a:r>
          </a:p>
          <a:p>
            <a:pPr lvl="1"/>
            <a:r>
              <a:rPr lang="en-US" dirty="0"/>
              <a:t>lowest Gini is selected for the root</a:t>
            </a:r>
          </a:p>
          <a:p>
            <a:r>
              <a:rPr lang="en-US" dirty="0"/>
              <a:t>impurity-based feature importance can inflate the importance of numerical features</a:t>
            </a:r>
          </a:p>
          <a:p>
            <a:pPr lvl="1"/>
            <a:r>
              <a:rPr lang="en-US" dirty="0"/>
              <a:t>each time a break point is selected in a variable, every level of the variable is tested to find the best break point</a:t>
            </a:r>
          </a:p>
          <a:p>
            <a:pPr lvl="1"/>
            <a:r>
              <a:rPr lang="en-US" dirty="0"/>
              <a:t>continuous variables will have many more split points, which results in a higher probability that by chance that variable happens to predict the outcome well, since variables where more splits are tried will appear more often in the tree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permutation</a:t>
            </a:r>
            <a:r>
              <a:rPr lang="en-US" dirty="0"/>
              <a:t>: calculate the increase in the model’s prediction error after permuting the feature</a:t>
            </a:r>
          </a:p>
          <a:p>
            <a:pPr lvl="1"/>
            <a:r>
              <a:rPr lang="en-US" dirty="0"/>
              <a:t>a feature is “important” if shuffling its values increases the model error, because in this case the model relied on the feature for the prediction</a:t>
            </a:r>
          </a:p>
          <a:p>
            <a:pPr lvl="1"/>
            <a:r>
              <a:rPr lang="en-US" dirty="0"/>
              <a:t>a feature is “unimportant” if shuffling its values leaves the model error unchanged, because in this case the model ignored the feature for the prediction</a:t>
            </a:r>
          </a:p>
          <a:p>
            <a:r>
              <a:rPr lang="en-US" dirty="0"/>
              <a:t>permutation-based feature importance is more reliable than impurity, but:</a:t>
            </a:r>
          </a:p>
          <a:p>
            <a:pPr lvl="1"/>
            <a:r>
              <a:rPr lang="en-US" dirty="0"/>
              <a:t>more computationally expensive</a:t>
            </a:r>
          </a:p>
          <a:p>
            <a:pPr lvl="1"/>
            <a:r>
              <a:rPr lang="en-US" dirty="0"/>
              <a:t>potentially biased toward collinear predictive variables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95D0-B574-464A-842D-C57C455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D8-2077-401A-80B9-D76EE44F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2237"/>
            <a:ext cx="11765756" cy="6664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rf_res_final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pluck(".workflow", 1)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pull_workflow_fit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"point",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20)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labs(y = "Importance (permutation)",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 = 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()")</a:t>
            </a: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A412-CB8A-4E4C-AE7A-A56C3FB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33B8E-1F07-4279-BA95-36AA5C77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867417"/>
            <a:ext cx="6805138" cy="39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65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endParaRPr lang="en-US" sz="50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48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9742-9C3E-465D-8D28-E7175E1D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DF96-B95B-47D2-B1CC-290F4553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094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Suggestion (</a:t>
            </a:r>
            <a:r>
              <a:rPr lang="en-US" dirty="0" err="1"/>
              <a:t>Boehmke</a:t>
            </a:r>
            <a:r>
              <a:rPr lang="en-US" dirty="0"/>
              <a:t>): start with five evenly spaced values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/>
              <a:t> across the range 2 to </a:t>
            </a:r>
            <a:r>
              <a:rPr lang="en-US" i="1" dirty="0"/>
              <a:t>p</a:t>
            </a:r>
            <a:r>
              <a:rPr lang="en-US" dirty="0"/>
              <a:t> centered at the recommended default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&lt;- 20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#length(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setdiff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“outcome"))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= c(2, p)), size = 5)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&lt;int&gt;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6718F-2051-45AF-96DD-BDE0FD4B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835D-5BDC-4E9A-9EA2-AA5C80D70FC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28591</TotalTime>
  <Words>10356</Words>
  <Application>Microsoft Office PowerPoint</Application>
  <PresentationFormat>Widescreen</PresentationFormat>
  <Paragraphs>1358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Office Theme</vt:lpstr>
      <vt:lpstr>1_Office Theme</vt:lpstr>
      <vt:lpstr>Random Forests</vt:lpstr>
      <vt:lpstr>Agenda</vt:lpstr>
      <vt:lpstr>Random Forests</vt:lpstr>
      <vt:lpstr>Trees and Bagging</vt:lpstr>
      <vt:lpstr>Bagging – tree correlation</vt:lpstr>
      <vt:lpstr>Limited variance reduction </vt:lpstr>
      <vt:lpstr>PowerPoint Presentation</vt:lpstr>
      <vt:lpstr>Random Forest</vt:lpstr>
      <vt:lpstr>Random Forest</vt:lpstr>
      <vt:lpstr>Random Forest</vt:lpstr>
      <vt:lpstr>Random Forest</vt:lpstr>
      <vt:lpstr>PowerPoint Presentation</vt:lpstr>
      <vt:lpstr>PowerPoint Presentation</vt:lpstr>
      <vt:lpstr>Random Forest algorithm</vt:lpstr>
      <vt:lpstr>rand_forest()</vt:lpstr>
      <vt:lpstr>Random Forest</vt:lpstr>
      <vt:lpstr>tuning parameters</vt:lpstr>
      <vt:lpstr>mtry</vt:lpstr>
      <vt:lpstr>trees</vt:lpstr>
      <vt:lpstr>min_n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{workflows}</vt:lpstr>
      <vt:lpstr>{workflows}</vt:lpstr>
      <vt:lpstr>workflows</vt:lpstr>
      <vt:lpstr>workflows</vt:lpstr>
      <vt:lpstr>workflows</vt:lpstr>
      <vt:lpstr>workflows</vt:lpstr>
      <vt:lpstr>workflows</vt:lpstr>
      <vt:lpstr>workflows</vt:lpstr>
      <vt:lpstr>workflows</vt:lpstr>
      <vt:lpstr>Back to our random forests</vt:lpstr>
      <vt:lpstr>PowerPoint Presentation</vt:lpstr>
      <vt:lpstr>PowerPoint Presentation</vt:lpstr>
      <vt:lpstr>PowerPoint Presentation</vt:lpstr>
      <vt:lpstr>PowerPoint Presentation</vt:lpstr>
      <vt:lpstr>extract()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Nese</dc:creator>
  <cp:lastModifiedBy>Joseph Nese</cp:lastModifiedBy>
  <cp:revision>134</cp:revision>
  <dcterms:created xsi:type="dcterms:W3CDTF">2020-04-08T13:57:52Z</dcterms:created>
  <dcterms:modified xsi:type="dcterms:W3CDTF">2020-11-16T21:13:06Z</dcterms:modified>
</cp:coreProperties>
</file>