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4" d="100"/>
          <a:sy n="124" d="100"/>
        </p:scale>
        <p:origin x="44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3263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3972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595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355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4737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0565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9961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4936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7120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6440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519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B660-26EC-409D-A953-464B6A042C4D}" type="datetimeFigureOut">
              <a:rPr lang="en-ZW" smtClean="0"/>
              <a:t>27/10/2021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4CBF-F1CC-42F6-BA51-01CCBA9B321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9528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3731"/>
              </p:ext>
            </p:extLst>
          </p:nvPr>
        </p:nvGraphicFramePr>
        <p:xfrm>
          <a:off x="1424939" y="609601"/>
          <a:ext cx="6804660" cy="5370419"/>
        </p:xfrm>
        <a:graphic>
          <a:graphicData uri="http://schemas.openxmlformats.org/drawingml/2006/table">
            <a:tbl>
              <a:tblPr/>
              <a:tblGrid>
                <a:gridCol w="3402330">
                  <a:extLst>
                    <a:ext uri="{9D8B030D-6E8A-4147-A177-3AD203B41FA5}">
                      <a16:colId xmlns:a16="http://schemas.microsoft.com/office/drawing/2014/main" val="442029944"/>
                    </a:ext>
                  </a:extLst>
                </a:gridCol>
                <a:gridCol w="3402330">
                  <a:extLst>
                    <a:ext uri="{9D8B030D-6E8A-4147-A177-3AD203B41FA5}">
                      <a16:colId xmlns:a16="http://schemas.microsoft.com/office/drawing/2014/main" val="3976888113"/>
                    </a:ext>
                  </a:extLst>
                </a:gridCol>
              </a:tblGrid>
              <a:tr h="104577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b="1" dirty="0">
                          <a:effectLst/>
                        </a:rPr>
                        <a:t>Query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b="1">
                          <a:effectLst/>
                        </a:rPr>
                        <a:t>Filter Expression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463212"/>
                  </a:ext>
                </a:extLst>
              </a:tr>
              <a:tr h="172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subject "Product Roadmap"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"[Subject] = 'Product Roadmap'"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958646"/>
                  </a:ext>
                </a:extLst>
              </a:tr>
              <a:tr h="172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subject "Turn I can't into I can"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"[Subject] = 'Turn I </a:t>
                      </a:r>
                      <a:r>
                        <a:rPr lang="en-US" sz="400" dirty="0" err="1">
                          <a:effectLst/>
                        </a:rPr>
                        <a:t>can''t</a:t>
                      </a:r>
                      <a:r>
                        <a:rPr lang="en-US" sz="400" dirty="0">
                          <a:effectLst/>
                        </a:rPr>
                        <a:t> into I can'" (add a single quote as an escape character)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785557"/>
                  </a:ext>
                </a:extLst>
              </a:tr>
              <a:tr h="243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subject "Job application: "Business Analyst" position"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"[Subject] = 'Job application: ""Business Analyst"" position'" (add a double quote as an escape character)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386604"/>
                  </a:ext>
                </a:extLst>
              </a:tr>
              <a:tr h="172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containing "business analyst" string in the subject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"@SQL=""urn:schemas:httpmail:subject"" like '%business analyst%'"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54346"/>
                  </a:ext>
                </a:extLst>
              </a:tr>
              <a:tr h="172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with the subject starting with "job"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"@SQL=""urn:schemas:httpmail:subject"" like 'job%'"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584718"/>
                  </a:ext>
                </a:extLst>
              </a:tr>
              <a:tr h="2543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from "Anthony Young"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"[SenderName] = 'Anthony Young'"</a:t>
                      </a:r>
                      <a:br>
                        <a:rPr lang="en-US" sz="400">
                          <a:effectLst/>
                        </a:rPr>
                      </a:br>
                      <a:r>
                        <a:rPr lang="en-US" sz="400">
                          <a:effectLst/>
                        </a:rPr>
                        <a:t/>
                      </a:r>
                      <a:br>
                        <a:rPr lang="en-US" sz="400">
                          <a:effectLst/>
                        </a:rPr>
                      </a:br>
                      <a:r>
                        <a:rPr lang="en-US" sz="400">
                          <a:effectLst/>
                        </a:rPr>
                        <a:t>"[From] = 'Anthony Young'"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411655"/>
                  </a:ext>
                </a:extLst>
              </a:tr>
              <a:tr h="172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from "no-reply@microsoft.com"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"[SenderEmailAddress] = 'no-reply@microsoft.com'"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725153"/>
                  </a:ext>
                </a:extLst>
              </a:tr>
              <a:tr h="172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containing "</a:t>
                      </a:r>
                      <a:r>
                        <a:rPr lang="en-US" sz="400" dirty="0" err="1">
                          <a:effectLst/>
                        </a:rPr>
                        <a:t>UiPath</a:t>
                      </a:r>
                      <a:r>
                        <a:rPr lang="en-US" sz="400" dirty="0">
                          <a:effectLst/>
                        </a:rPr>
                        <a:t> IT Automation" string in the body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"@SQL=""urn:schemas:httpmail:textdescription"" like '%UiPath IT Automation%'"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655232"/>
                  </a:ext>
                </a:extLst>
              </a:tr>
              <a:tr h="172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the body starting with "UiPath.Mail.Activities" string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"@SQL=""urn:schemas:httpmail:textdescription"" like 'UiPath.Mail.Activities%'"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168593"/>
                  </a:ext>
                </a:extLst>
              </a:tr>
              <a:tr h="10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flagged with "Review"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"[FlagRequest] = 'Review'"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140260"/>
                  </a:ext>
                </a:extLst>
              </a:tr>
              <a:tr h="172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flagged with "Follow up" or "Review"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"[FlagRequest] = 'Follow up' OR [FlagRequest] = 'Review'"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541114"/>
                  </a:ext>
                </a:extLst>
              </a:tr>
              <a:tr h="172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due date this week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"[Due date] = 'This week'"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861052"/>
                  </a:ext>
                </a:extLst>
              </a:tr>
              <a:tr h="172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due date tomorrow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"[Due date] = 'Tomorrow'"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917158"/>
                  </a:ext>
                </a:extLst>
              </a:tr>
              <a:tr h="172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due date on 01/21/2021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"[Due Date] = '01/21/2021'"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977275"/>
                  </a:ext>
                </a:extLst>
              </a:tr>
              <a:tr h="10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high importance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"[Importance] = High"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190594"/>
                  </a:ext>
                </a:extLst>
              </a:tr>
              <a:tr h="104577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All confidential mail messages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"[Sensitivity] = Confidential"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530394"/>
                  </a:ext>
                </a:extLst>
              </a:tr>
              <a:tr h="3860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having 'Red category' and 'Blue category' as their categories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"[Categories] = 'Red category' AND [Categories] = 'Blue category'"</a:t>
                      </a:r>
                      <a:br>
                        <a:rPr lang="en-US" sz="400" dirty="0">
                          <a:effectLst/>
                        </a:rPr>
                      </a:br>
                      <a:r>
                        <a:rPr lang="en-US" sz="400" dirty="0">
                          <a:effectLst/>
                        </a:rPr>
                        <a:t/>
                      </a:r>
                      <a:br>
                        <a:rPr lang="en-US" sz="400" dirty="0">
                          <a:effectLst/>
                        </a:rPr>
                      </a:br>
                      <a:r>
                        <a:rPr lang="en-US" sz="400" dirty="0">
                          <a:effectLst/>
                        </a:rPr>
                        <a:t>"[Categories] = 'Red category, Blue category'"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4657"/>
                  </a:ext>
                </a:extLst>
              </a:tr>
              <a:tr h="528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received today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"[Received] &gt;= '" + </a:t>
                      </a:r>
                      <a:r>
                        <a:rPr lang="en-ZW" sz="400" dirty="0" err="1">
                          <a:effectLst/>
                        </a:rPr>
                        <a:t>DateTime.Today.ToString</a:t>
                      </a:r>
                      <a:r>
                        <a:rPr lang="en-ZW" sz="400" dirty="0">
                          <a:effectLst/>
                        </a:rPr>
                        <a:t>("d") + " 00:00AM'"</a:t>
                      </a:r>
                      <a:br>
                        <a:rPr lang="en-ZW" sz="400" dirty="0">
                          <a:effectLst/>
                        </a:rPr>
                      </a:br>
                      <a:r>
                        <a:rPr lang="en-ZW" sz="400" dirty="0">
                          <a:effectLst/>
                        </a:rPr>
                        <a:t/>
                      </a:r>
                      <a:br>
                        <a:rPr lang="en-ZW" sz="400" dirty="0">
                          <a:effectLst/>
                        </a:rPr>
                      </a:br>
                      <a:r>
                        <a:rPr lang="en-ZW" sz="400" dirty="0">
                          <a:effectLst/>
                        </a:rPr>
                        <a:t>"[</a:t>
                      </a:r>
                      <a:r>
                        <a:rPr lang="en-ZW" sz="400" dirty="0" err="1">
                          <a:effectLst/>
                        </a:rPr>
                        <a:t>ReceivedTime</a:t>
                      </a:r>
                      <a:r>
                        <a:rPr lang="en-ZW" sz="400" dirty="0">
                          <a:effectLst/>
                        </a:rPr>
                        <a:t>] &gt;= '" + </a:t>
                      </a:r>
                      <a:r>
                        <a:rPr lang="en-ZW" sz="400" dirty="0" err="1">
                          <a:effectLst/>
                        </a:rPr>
                        <a:t>DateTime.Today.ToString</a:t>
                      </a:r>
                      <a:r>
                        <a:rPr lang="en-ZW" sz="400" dirty="0">
                          <a:effectLst/>
                        </a:rPr>
                        <a:t>("d") + " 00:00AM'"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01344"/>
                  </a:ext>
                </a:extLst>
              </a:tr>
              <a:tr h="4573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received yesterday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"[Received] &gt;= '" + DateTime.Today.AddDays(-1).ToString("d") + " 00:00AM' AND [Received] &lt; '"+ DateTime.Today.ToString("d") + " 00:00AM'"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842044"/>
                  </a:ext>
                </a:extLst>
              </a:tr>
              <a:tr h="243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received since yesterday at 22:00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"[ReceivedTime] &gt;= '" + DateTime.Now.AddDays(-1).ToString("d") +" 22:00'"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339246"/>
                  </a:ext>
                </a:extLst>
              </a:tr>
              <a:tr h="314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received in the last hour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"[ReceivedTime] &gt;= '" + DateTime.Now.AddHours(-1).ToString("MM/dd/yyyy HH:mm tt") + "'"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227601"/>
                  </a:ext>
                </a:extLst>
              </a:tr>
              <a:tr h="314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received in the last 15 minutes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</a:t>
                      </a:r>
                      <a:r>
                        <a:rPr lang="en-ZW" sz="400" dirty="0" err="1">
                          <a:effectLst/>
                        </a:rPr>
                        <a:t>ReceivedTime</a:t>
                      </a:r>
                      <a:r>
                        <a:rPr lang="en-ZW" sz="400" dirty="0">
                          <a:effectLst/>
                        </a:rPr>
                        <a:t>] &gt;= '" + </a:t>
                      </a:r>
                      <a:r>
                        <a:rPr lang="en-ZW" sz="400" dirty="0" err="1">
                          <a:effectLst/>
                        </a:rPr>
                        <a:t>DateTime.Now.AddMinutes</a:t>
                      </a:r>
                      <a:r>
                        <a:rPr lang="en-ZW" sz="400" dirty="0">
                          <a:effectLst/>
                        </a:rPr>
                        <a:t>(-15).</a:t>
                      </a:r>
                      <a:r>
                        <a:rPr lang="en-ZW" sz="400" dirty="0" err="1">
                          <a:effectLst/>
                        </a:rPr>
                        <a:t>ToString</a:t>
                      </a:r>
                      <a:r>
                        <a:rPr lang="en-ZW" sz="400" dirty="0">
                          <a:effectLst/>
                        </a:rPr>
                        <a:t>("MM/</a:t>
                      </a:r>
                      <a:r>
                        <a:rPr lang="en-ZW" sz="400" dirty="0" err="1">
                          <a:effectLst/>
                        </a:rPr>
                        <a:t>dd</a:t>
                      </a:r>
                      <a:r>
                        <a:rPr lang="en-ZW" sz="400" dirty="0">
                          <a:effectLst/>
                        </a:rPr>
                        <a:t>/</a:t>
                      </a:r>
                      <a:r>
                        <a:rPr lang="en-ZW" sz="400" dirty="0" err="1">
                          <a:effectLst/>
                        </a:rPr>
                        <a:t>yyyy</a:t>
                      </a:r>
                      <a:r>
                        <a:rPr lang="en-ZW" sz="400" dirty="0">
                          <a:effectLst/>
                        </a:rPr>
                        <a:t> </a:t>
                      </a:r>
                      <a:r>
                        <a:rPr lang="en-ZW" sz="400" dirty="0" err="1">
                          <a:effectLst/>
                        </a:rPr>
                        <a:t>HH:mm</a:t>
                      </a:r>
                      <a:r>
                        <a:rPr lang="en-ZW" sz="400" dirty="0">
                          <a:effectLst/>
                        </a:rPr>
                        <a:t> </a:t>
                      </a:r>
                      <a:r>
                        <a:rPr lang="en-ZW" sz="400" dirty="0" err="1">
                          <a:effectLst/>
                        </a:rPr>
                        <a:t>tt</a:t>
                      </a:r>
                      <a:r>
                        <a:rPr lang="en-ZW" sz="400" dirty="0">
                          <a:effectLst/>
                        </a:rPr>
                        <a:t>") + "'"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351501"/>
                  </a:ext>
                </a:extLst>
              </a:tr>
              <a:tr h="314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sent in the last 15 minutes (</a:t>
                      </a:r>
                      <a:r>
                        <a:rPr lang="en-US" sz="400" dirty="0" err="1">
                          <a:effectLst/>
                        </a:rPr>
                        <a:t>MailFolder</a:t>
                      </a:r>
                      <a:r>
                        <a:rPr lang="en-US" sz="400" dirty="0">
                          <a:effectLst/>
                        </a:rPr>
                        <a:t> should be set to "Sent Items")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</a:t>
                      </a:r>
                      <a:r>
                        <a:rPr lang="en-ZW" sz="400" dirty="0" err="1">
                          <a:effectLst/>
                        </a:rPr>
                        <a:t>SentOn</a:t>
                      </a:r>
                      <a:r>
                        <a:rPr lang="en-ZW" sz="400" dirty="0">
                          <a:effectLst/>
                        </a:rPr>
                        <a:t>] &gt;= '" + </a:t>
                      </a:r>
                      <a:r>
                        <a:rPr lang="en-ZW" sz="400" dirty="0" err="1">
                          <a:effectLst/>
                        </a:rPr>
                        <a:t>DateTime.Now.AddMinutes</a:t>
                      </a:r>
                      <a:r>
                        <a:rPr lang="en-ZW" sz="400" dirty="0">
                          <a:effectLst/>
                        </a:rPr>
                        <a:t>(-15).</a:t>
                      </a:r>
                      <a:r>
                        <a:rPr lang="en-ZW" sz="400" dirty="0" err="1">
                          <a:effectLst/>
                        </a:rPr>
                        <a:t>ToString</a:t>
                      </a:r>
                      <a:r>
                        <a:rPr lang="en-ZW" sz="400" dirty="0">
                          <a:effectLst/>
                        </a:rPr>
                        <a:t>("MM/</a:t>
                      </a:r>
                      <a:r>
                        <a:rPr lang="en-ZW" sz="400" dirty="0" err="1">
                          <a:effectLst/>
                        </a:rPr>
                        <a:t>dd</a:t>
                      </a:r>
                      <a:r>
                        <a:rPr lang="en-ZW" sz="400" dirty="0">
                          <a:effectLst/>
                        </a:rPr>
                        <a:t>/</a:t>
                      </a:r>
                      <a:r>
                        <a:rPr lang="en-ZW" sz="400" dirty="0" err="1">
                          <a:effectLst/>
                        </a:rPr>
                        <a:t>yyyy</a:t>
                      </a:r>
                      <a:r>
                        <a:rPr lang="en-ZW" sz="400" dirty="0">
                          <a:effectLst/>
                        </a:rPr>
                        <a:t> </a:t>
                      </a:r>
                      <a:r>
                        <a:rPr lang="en-ZW" sz="400" dirty="0" err="1">
                          <a:effectLst/>
                        </a:rPr>
                        <a:t>HH:mm</a:t>
                      </a:r>
                      <a:r>
                        <a:rPr lang="en-ZW" sz="400" dirty="0">
                          <a:effectLst/>
                        </a:rPr>
                        <a:t> </a:t>
                      </a:r>
                      <a:r>
                        <a:rPr lang="en-ZW" sz="400" dirty="0" err="1">
                          <a:effectLst/>
                        </a:rPr>
                        <a:t>tt</a:t>
                      </a:r>
                      <a:r>
                        <a:rPr lang="en-ZW" sz="400" dirty="0">
                          <a:effectLst/>
                        </a:rPr>
                        <a:t>") + "'"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95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54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09534"/>
              </p:ext>
            </p:extLst>
          </p:nvPr>
        </p:nvGraphicFramePr>
        <p:xfrm>
          <a:off x="1251041" y="1413809"/>
          <a:ext cx="1968409" cy="3120087"/>
        </p:xfrm>
        <a:graphic>
          <a:graphicData uri="http://schemas.openxmlformats.org/drawingml/2006/table">
            <a:tbl>
              <a:tblPr/>
              <a:tblGrid>
                <a:gridCol w="1968409">
                  <a:extLst>
                    <a:ext uri="{9D8B030D-6E8A-4147-A177-3AD203B41FA5}">
                      <a16:colId xmlns:a16="http://schemas.microsoft.com/office/drawing/2014/main" val="2570186161"/>
                    </a:ext>
                  </a:extLst>
                </a:gridCol>
              </a:tblGrid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b="1" dirty="0">
                          <a:effectLst/>
                        </a:rPr>
                        <a:t>Query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392061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with subject "Product Roadmap"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057776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subject "Turn I can't into I can"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174498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subject "Job application: "Business Analyst" position"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781319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containing "business analyst" string in the subject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013398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the subject starting with "job"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277681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from "Anthony Young"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877287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from "no-reply@microsoft.com"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566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containing "</a:t>
                      </a:r>
                      <a:r>
                        <a:rPr lang="en-US" sz="400" dirty="0" err="1">
                          <a:effectLst/>
                        </a:rPr>
                        <a:t>UiPath</a:t>
                      </a:r>
                      <a:r>
                        <a:rPr lang="en-US" sz="400" dirty="0">
                          <a:effectLst/>
                        </a:rPr>
                        <a:t> IT Automation" string in the body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555080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the body starting with "UiPath.Mail.Activities" string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946737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flagged with "Review"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2668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flagged with "Follow up" or "Review"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687871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due date this week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314391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due date tomorrow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477144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due date on 01/21/2021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956467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with high importance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922700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All confidential mail messages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81686"/>
                  </a:ext>
                </a:extLst>
              </a:tr>
              <a:tr h="15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having 'Red category' and 'Blue category' as their categories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045020"/>
                  </a:ext>
                </a:extLst>
              </a:tr>
              <a:tr h="211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received today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835988"/>
                  </a:ext>
                </a:extLst>
              </a:tr>
              <a:tr h="182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received yesterday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20421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received since yesterday at 22:00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367778"/>
                  </a:ext>
                </a:extLst>
              </a:tr>
              <a:tr h="125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received in the last hour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001971"/>
                  </a:ext>
                </a:extLst>
              </a:tr>
              <a:tr h="125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All mail messages received in the last 15 minutes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94985"/>
                  </a:ext>
                </a:extLst>
              </a:tr>
              <a:tr h="2019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All mail messages sent in the last 15 minutes (</a:t>
                      </a:r>
                      <a:r>
                        <a:rPr lang="en-US" sz="400" dirty="0" err="1">
                          <a:effectLst/>
                        </a:rPr>
                        <a:t>MailFolder</a:t>
                      </a:r>
                      <a:r>
                        <a:rPr lang="en-US" sz="400" dirty="0">
                          <a:effectLst/>
                        </a:rPr>
                        <a:t> should be set to "Sent Items")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20433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59523"/>
              </p:ext>
            </p:extLst>
          </p:nvPr>
        </p:nvGraphicFramePr>
        <p:xfrm>
          <a:off x="5076825" y="1575598"/>
          <a:ext cx="1943100" cy="270713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3454513931"/>
                    </a:ext>
                  </a:extLst>
                </a:gridCol>
              </a:tblGrid>
              <a:tr h="58892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b="1">
                          <a:effectLst/>
                        </a:rPr>
                        <a:t>Filter Expression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108155"/>
                  </a:ext>
                </a:extLst>
              </a:tr>
              <a:tr h="62863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"[Subject] = 'Product Roadmap'"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505679"/>
                  </a:ext>
                </a:extLst>
              </a:tr>
              <a:tr h="6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"[Subject] = 'Turn I </a:t>
                      </a:r>
                      <a:r>
                        <a:rPr lang="en-US" sz="400" dirty="0" err="1">
                          <a:effectLst/>
                        </a:rPr>
                        <a:t>can''t</a:t>
                      </a:r>
                      <a:r>
                        <a:rPr lang="en-US" sz="400" dirty="0">
                          <a:effectLst/>
                        </a:rPr>
                        <a:t> into I can'" (add a single quote as an escape character)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613993"/>
                  </a:ext>
                </a:extLst>
              </a:tr>
              <a:tr h="888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"[Subject] = 'Job application: ""Business Analyst"" position'" (add a double quote as an escape character)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40997"/>
                  </a:ext>
                </a:extLst>
              </a:tr>
              <a:tr h="6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"@SQL=""urn:schemas:httpmail:subject"" like '%business analyst%'"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061846"/>
                  </a:ext>
                </a:extLst>
              </a:tr>
              <a:tr h="62863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"@SQL=""urn:schemas:httpmail:subject"" like 'job%'"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727169"/>
                  </a:ext>
                </a:extLst>
              </a:tr>
              <a:tr h="14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"[SenderName] = 'Anthony Young'"</a:t>
                      </a:r>
                      <a:br>
                        <a:rPr lang="en-US" sz="400">
                          <a:effectLst/>
                        </a:rPr>
                      </a:br>
                      <a:r>
                        <a:rPr lang="en-US" sz="400">
                          <a:effectLst/>
                        </a:rPr>
                        <a:t/>
                      </a:r>
                      <a:br>
                        <a:rPr lang="en-US" sz="400">
                          <a:effectLst/>
                        </a:rPr>
                      </a:br>
                      <a:r>
                        <a:rPr lang="en-US" sz="400">
                          <a:effectLst/>
                        </a:rPr>
                        <a:t>"[From] = 'Anthony Young'"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31450"/>
                  </a:ext>
                </a:extLst>
              </a:tr>
              <a:tr h="62863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"[SenderEmailAddress] = 'no-reply@microsoft.com'"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96323"/>
                  </a:ext>
                </a:extLst>
              </a:tr>
              <a:tr h="6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"@SQL=""urn:schemas:httpmail:textdescription"" like '%UiPath IT Automation%'"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355675"/>
                  </a:ext>
                </a:extLst>
              </a:tr>
              <a:tr h="62863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"@SQL=""</a:t>
                      </a:r>
                      <a:r>
                        <a:rPr lang="en-ZW" sz="400" dirty="0" err="1">
                          <a:effectLst/>
                        </a:rPr>
                        <a:t>urn:schemas:httpmail:textdescription</a:t>
                      </a:r>
                      <a:r>
                        <a:rPr lang="en-ZW" sz="400" dirty="0">
                          <a:effectLst/>
                        </a:rPr>
                        <a:t>"" like '</a:t>
                      </a:r>
                      <a:r>
                        <a:rPr lang="en-ZW" sz="400" dirty="0" err="1">
                          <a:effectLst/>
                        </a:rPr>
                        <a:t>UiPath.Mail.Activities</a:t>
                      </a:r>
                      <a:r>
                        <a:rPr lang="en-ZW" sz="400" dirty="0">
                          <a:effectLst/>
                        </a:rPr>
                        <a:t>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344069"/>
                  </a:ext>
                </a:extLst>
              </a:tr>
              <a:tr h="58892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"[FlagRequest] = 'Review'"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056159"/>
                  </a:ext>
                </a:extLst>
              </a:tr>
              <a:tr h="6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"[FlagRequest] = 'Follow up' OR [FlagRequest] = 'Review'"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624734"/>
                  </a:ext>
                </a:extLst>
              </a:tr>
              <a:tr h="62863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"[Due date] = 'This week'"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15468"/>
                  </a:ext>
                </a:extLst>
              </a:tr>
              <a:tr h="62863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"[Due date] = 'Tomorrow'"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454136"/>
                  </a:ext>
                </a:extLst>
              </a:tr>
              <a:tr h="62863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"[Due Date] = '01/21/2021'"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961973"/>
                  </a:ext>
                </a:extLst>
              </a:tr>
              <a:tr h="58892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"[Importance] = High"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948430"/>
                  </a:ext>
                </a:extLst>
              </a:tr>
              <a:tr h="58892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"[Sensitivity] = Confidential"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19232"/>
                  </a:ext>
                </a:extLst>
              </a:tr>
              <a:tr h="143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effectLst/>
                        </a:rPr>
                        <a:t>"[Categories] = 'Red category' AND [Categories] = 'Blue category'"</a:t>
                      </a:r>
                      <a:br>
                        <a:rPr lang="en-US" sz="400" dirty="0">
                          <a:effectLst/>
                        </a:rPr>
                      </a:br>
                      <a:r>
                        <a:rPr lang="en-US" sz="400" dirty="0">
                          <a:effectLst/>
                        </a:rPr>
                        <a:t/>
                      </a:r>
                      <a:br>
                        <a:rPr lang="en-US" sz="400" dirty="0">
                          <a:effectLst/>
                        </a:rPr>
                      </a:br>
                      <a:r>
                        <a:rPr lang="en-US" sz="400" dirty="0">
                          <a:effectLst/>
                        </a:rPr>
                        <a:t>"[Categories] = 'Red category, Blue category'"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53856"/>
                  </a:ext>
                </a:extLst>
              </a:tr>
              <a:tr h="192925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"[Received] &gt;= '" + </a:t>
                      </a:r>
                      <a:r>
                        <a:rPr lang="en-ZW" sz="400" dirty="0" err="1">
                          <a:effectLst/>
                        </a:rPr>
                        <a:t>DateTime.Today.ToString</a:t>
                      </a:r>
                      <a:r>
                        <a:rPr lang="en-ZW" sz="400" dirty="0">
                          <a:effectLst/>
                        </a:rPr>
                        <a:t>("d") + " 00:00AM'"</a:t>
                      </a:r>
                      <a:br>
                        <a:rPr lang="en-ZW" sz="400" dirty="0">
                          <a:effectLst/>
                        </a:rPr>
                      </a:br>
                      <a:r>
                        <a:rPr lang="en-ZW" sz="400" dirty="0">
                          <a:effectLst/>
                        </a:rPr>
                        <a:t/>
                      </a:r>
                      <a:br>
                        <a:rPr lang="en-ZW" sz="400" dirty="0">
                          <a:effectLst/>
                        </a:rPr>
                      </a:br>
                      <a:r>
                        <a:rPr lang="en-ZW" sz="400" dirty="0">
                          <a:effectLst/>
                        </a:rPr>
                        <a:t>"[</a:t>
                      </a:r>
                      <a:r>
                        <a:rPr lang="en-ZW" sz="400" dirty="0" err="1">
                          <a:effectLst/>
                        </a:rPr>
                        <a:t>ReceivedTime</a:t>
                      </a:r>
                      <a:r>
                        <a:rPr lang="en-ZW" sz="400" dirty="0">
                          <a:effectLst/>
                        </a:rPr>
                        <a:t>] &gt;= '" + </a:t>
                      </a:r>
                      <a:r>
                        <a:rPr lang="en-ZW" sz="400" dirty="0" err="1">
                          <a:effectLst/>
                        </a:rPr>
                        <a:t>DateTime.Today.ToString</a:t>
                      </a:r>
                      <a:r>
                        <a:rPr lang="en-ZW" sz="400" dirty="0">
                          <a:effectLst/>
                        </a:rPr>
                        <a:t>("d") + " 00:00AM'"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210164"/>
                  </a:ext>
                </a:extLst>
              </a:tr>
              <a:tr h="1669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"[Received] &gt;= '" + DateTime.Today.AddDays(-1).ToString("d") + " 00:00AM' AND [Received] &lt; '"+ DateTime.Today.ToString("d") + " 00:00AM'"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87508"/>
                  </a:ext>
                </a:extLst>
              </a:tr>
              <a:tr h="888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effectLst/>
                        </a:rPr>
                        <a:t>"[ReceivedTime] &gt;= '" + DateTime.Now.AddDays(-1).ToString("d") +" 22:00'"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28085"/>
                  </a:ext>
                </a:extLst>
              </a:tr>
              <a:tr h="114888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effectLst/>
                        </a:rPr>
                        <a:t>"[ReceivedTime] &gt;= '" + DateTime.Now.AddHours(-1).ToString("MM/dd/yyyy HH:mm tt") + "'"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876273"/>
                  </a:ext>
                </a:extLst>
              </a:tr>
              <a:tr h="114888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</a:t>
                      </a:r>
                      <a:r>
                        <a:rPr lang="en-ZW" sz="400" dirty="0" err="1">
                          <a:effectLst/>
                        </a:rPr>
                        <a:t>ReceivedTime</a:t>
                      </a:r>
                      <a:r>
                        <a:rPr lang="en-ZW" sz="400" dirty="0">
                          <a:effectLst/>
                        </a:rPr>
                        <a:t>] &gt;= '" + </a:t>
                      </a:r>
                      <a:r>
                        <a:rPr lang="en-ZW" sz="400" dirty="0" err="1">
                          <a:effectLst/>
                        </a:rPr>
                        <a:t>DateTime.Now.AddMinutes</a:t>
                      </a:r>
                      <a:r>
                        <a:rPr lang="en-ZW" sz="400" dirty="0">
                          <a:effectLst/>
                        </a:rPr>
                        <a:t>(-15).</a:t>
                      </a:r>
                      <a:r>
                        <a:rPr lang="en-ZW" sz="400" dirty="0" err="1">
                          <a:effectLst/>
                        </a:rPr>
                        <a:t>ToString</a:t>
                      </a:r>
                      <a:r>
                        <a:rPr lang="en-ZW" sz="400" dirty="0">
                          <a:effectLst/>
                        </a:rPr>
                        <a:t>("MM/</a:t>
                      </a:r>
                      <a:r>
                        <a:rPr lang="en-ZW" sz="400" dirty="0" err="1">
                          <a:effectLst/>
                        </a:rPr>
                        <a:t>dd</a:t>
                      </a:r>
                      <a:r>
                        <a:rPr lang="en-ZW" sz="400" dirty="0">
                          <a:effectLst/>
                        </a:rPr>
                        <a:t>/</a:t>
                      </a:r>
                      <a:r>
                        <a:rPr lang="en-ZW" sz="400" dirty="0" err="1">
                          <a:effectLst/>
                        </a:rPr>
                        <a:t>yyyy</a:t>
                      </a:r>
                      <a:r>
                        <a:rPr lang="en-ZW" sz="400" dirty="0">
                          <a:effectLst/>
                        </a:rPr>
                        <a:t> </a:t>
                      </a:r>
                      <a:r>
                        <a:rPr lang="en-ZW" sz="400" dirty="0" err="1">
                          <a:effectLst/>
                        </a:rPr>
                        <a:t>HH:mm</a:t>
                      </a:r>
                      <a:r>
                        <a:rPr lang="en-ZW" sz="400" dirty="0">
                          <a:effectLst/>
                        </a:rPr>
                        <a:t> </a:t>
                      </a:r>
                      <a:r>
                        <a:rPr lang="en-ZW" sz="400" dirty="0" err="1">
                          <a:effectLst/>
                        </a:rPr>
                        <a:t>tt</a:t>
                      </a:r>
                      <a:r>
                        <a:rPr lang="en-ZW" sz="400" dirty="0">
                          <a:effectLst/>
                        </a:rPr>
                        <a:t>") + "'"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492251"/>
                  </a:ext>
                </a:extLst>
              </a:tr>
              <a:tr h="114888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effectLst/>
                        </a:rPr>
                        <a:t>"[</a:t>
                      </a:r>
                      <a:r>
                        <a:rPr lang="en-ZW" sz="400" dirty="0" err="1">
                          <a:effectLst/>
                        </a:rPr>
                        <a:t>SentOn</a:t>
                      </a:r>
                      <a:r>
                        <a:rPr lang="en-ZW" sz="400" dirty="0">
                          <a:effectLst/>
                        </a:rPr>
                        <a:t>] &gt;= '" + </a:t>
                      </a:r>
                      <a:r>
                        <a:rPr lang="en-ZW" sz="400" dirty="0" err="1">
                          <a:effectLst/>
                        </a:rPr>
                        <a:t>DateTime.Now.AddMinutes</a:t>
                      </a:r>
                      <a:r>
                        <a:rPr lang="en-ZW" sz="400" dirty="0">
                          <a:effectLst/>
                        </a:rPr>
                        <a:t>(-15).</a:t>
                      </a:r>
                      <a:r>
                        <a:rPr lang="en-ZW" sz="400" dirty="0" err="1">
                          <a:effectLst/>
                        </a:rPr>
                        <a:t>ToString</a:t>
                      </a:r>
                      <a:r>
                        <a:rPr lang="en-ZW" sz="400" dirty="0">
                          <a:effectLst/>
                        </a:rPr>
                        <a:t>("MM/</a:t>
                      </a:r>
                      <a:r>
                        <a:rPr lang="en-ZW" sz="400" dirty="0" err="1">
                          <a:effectLst/>
                        </a:rPr>
                        <a:t>dd</a:t>
                      </a:r>
                      <a:r>
                        <a:rPr lang="en-ZW" sz="400" dirty="0">
                          <a:effectLst/>
                        </a:rPr>
                        <a:t>/</a:t>
                      </a:r>
                      <a:r>
                        <a:rPr lang="en-ZW" sz="400" dirty="0" err="1">
                          <a:effectLst/>
                        </a:rPr>
                        <a:t>yyyy</a:t>
                      </a:r>
                      <a:r>
                        <a:rPr lang="en-ZW" sz="400" dirty="0">
                          <a:effectLst/>
                        </a:rPr>
                        <a:t> </a:t>
                      </a:r>
                      <a:r>
                        <a:rPr lang="en-ZW" sz="400" dirty="0" err="1">
                          <a:effectLst/>
                        </a:rPr>
                        <a:t>HH:mm</a:t>
                      </a:r>
                      <a:r>
                        <a:rPr lang="en-ZW" sz="400" dirty="0">
                          <a:effectLst/>
                        </a:rPr>
                        <a:t> </a:t>
                      </a:r>
                      <a:r>
                        <a:rPr lang="en-ZW" sz="400" dirty="0" err="1">
                          <a:effectLst/>
                        </a:rPr>
                        <a:t>tt</a:t>
                      </a:r>
                      <a:r>
                        <a:rPr lang="en-ZW" sz="400" dirty="0">
                          <a:effectLst/>
                        </a:rPr>
                        <a:t>") + "'"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33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60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5199"/>
              </p:ext>
            </p:extLst>
          </p:nvPr>
        </p:nvGraphicFramePr>
        <p:xfrm>
          <a:off x="1" y="-3"/>
          <a:ext cx="9144000" cy="6858002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3454513931"/>
                    </a:ext>
                  </a:extLst>
                </a:gridCol>
              </a:tblGrid>
              <a:tr h="192712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b="1" dirty="0">
                          <a:solidFill>
                            <a:schemeClr val="bg1"/>
                          </a:solidFill>
                          <a:effectLst/>
                        </a:rPr>
                        <a:t>Filter Expression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108155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"[Subject] = 'Product Roadmap'"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505679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"[Subject] = 'Turn I </a:t>
                      </a:r>
                      <a:r>
                        <a:rPr lang="en-US" sz="400" dirty="0" err="1">
                          <a:solidFill>
                            <a:schemeClr val="bg1"/>
                          </a:solidFill>
                          <a:effectLst/>
                        </a:rPr>
                        <a:t>can''t</a:t>
                      </a:r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 into I can'" (add a single quote as an escape character)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613993"/>
                  </a:ext>
                </a:extLst>
              </a:tr>
              <a:tr h="290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"[Subject] = 'Job application: ""Business Analyst"" position'" (add a double quote as an escape character)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40997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"@SQL=""</a:t>
                      </a:r>
                      <a:r>
                        <a:rPr lang="en-US" sz="400" dirty="0" err="1">
                          <a:solidFill>
                            <a:schemeClr val="bg1"/>
                          </a:solidFill>
                          <a:effectLst/>
                        </a:rPr>
                        <a:t>urn:schemas:httpmail:subject</a:t>
                      </a:r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"" like '%business analyst%'"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061846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"@SQL=""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urn:schemas:httpmail:subject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"" like 'job%'"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727169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"[</a:t>
                      </a:r>
                      <a:r>
                        <a:rPr lang="en-US" sz="400" dirty="0" err="1">
                          <a:solidFill>
                            <a:schemeClr val="bg1"/>
                          </a:solidFill>
                          <a:effectLst/>
                        </a:rPr>
                        <a:t>SenderName</a:t>
                      </a:r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] = 'Anthony Young'"</a:t>
                      </a:r>
                      <a:r>
                        <a:rPr lang="en-US" sz="400" b="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400" b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"[From] = 'Anthony Young'"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31450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solidFill>
                            <a:schemeClr val="bg1"/>
                          </a:solidFill>
                          <a:effectLst/>
                        </a:rPr>
                        <a:t>"[SenderEmailAddress] = 'no-reply@microsoft.com'"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96323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"@SQL=""</a:t>
                      </a:r>
                      <a:r>
                        <a:rPr lang="en-US" sz="400" dirty="0" err="1">
                          <a:solidFill>
                            <a:schemeClr val="bg1"/>
                          </a:solidFill>
                          <a:effectLst/>
                        </a:rPr>
                        <a:t>urn:schemas:httpmail:textdescription</a:t>
                      </a:r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"" like '%</a:t>
                      </a:r>
                      <a:r>
                        <a:rPr lang="en-US" sz="400" dirty="0" err="1">
                          <a:solidFill>
                            <a:schemeClr val="bg1"/>
                          </a:solidFill>
                          <a:effectLst/>
                        </a:rPr>
                        <a:t>UiPath</a:t>
                      </a:r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 IT Automation%'"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355675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solidFill>
                            <a:schemeClr val="bg1"/>
                          </a:solidFill>
                          <a:effectLst/>
                        </a:rPr>
                        <a:t>"@SQL=""urn:schemas:httpmail:textdescription"" like 'UiPath.Mail.Activities%'"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344069"/>
                  </a:ext>
                </a:extLst>
              </a:tr>
              <a:tr h="192712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solidFill>
                            <a:schemeClr val="bg1"/>
                          </a:solidFill>
                          <a:effectLst/>
                        </a:rPr>
                        <a:t>"[FlagRequest] = 'Review'"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056159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solidFill>
                            <a:schemeClr val="bg1"/>
                          </a:solidFill>
                          <a:effectLst/>
                        </a:rPr>
                        <a:t>"[FlagRequest] = 'Follow up' OR [FlagRequest] = 'Review'"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624734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solidFill>
                            <a:schemeClr val="bg1"/>
                          </a:solidFill>
                          <a:effectLst/>
                        </a:rPr>
                        <a:t>"[Due date] = 'This week'"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15468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"[Due date] = 'Tomorrow'"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454136"/>
                  </a:ext>
                </a:extLst>
              </a:tr>
              <a:tr h="205708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"[Due Date] = '01/21/2021'"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961973"/>
                  </a:ext>
                </a:extLst>
              </a:tr>
              <a:tr h="192712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solidFill>
                            <a:schemeClr val="bg1"/>
                          </a:solidFill>
                          <a:effectLst/>
                        </a:rPr>
                        <a:t>"[Importance] = High"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948430"/>
                  </a:ext>
                </a:extLst>
              </a:tr>
              <a:tr h="192712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solidFill>
                            <a:schemeClr val="bg1"/>
                          </a:solidFill>
                          <a:effectLst/>
                        </a:rPr>
                        <a:t>"[Sensitivity] = Confidential"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19232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"[Categories] = 'Red category' AND [Categories] = 'Blue category'"</a:t>
                      </a:r>
                      <a:b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400" dirty="0">
                          <a:solidFill>
                            <a:schemeClr val="bg1"/>
                          </a:solidFill>
                          <a:effectLst/>
                        </a:rPr>
                        <a:t>"[Categories] = 'Red category, Blue category'"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53856"/>
                  </a:ext>
                </a:extLst>
              </a:tr>
              <a:tr h="631305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"[Received] &gt;= '" + 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DateTime.Today.ToString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("d") + " 00:00AM'"</a:t>
                      </a:r>
                      <a:b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"[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ReceivedTime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] &gt;= '" + 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DateTime.Today.ToString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("d") + " 00:00AM'"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210164"/>
                  </a:ext>
                </a:extLst>
              </a:tr>
              <a:tr h="546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solidFill>
                            <a:schemeClr val="bg1"/>
                          </a:solidFill>
                          <a:effectLst/>
                        </a:rPr>
                        <a:t>"[Received] &gt;= '" + DateTime.Today.AddDays(-1).ToString("d") + " 00:00AM' AND [Received] &lt; '"+ DateTime.Today.ToString("d") + " 00:00AM'"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87508"/>
                  </a:ext>
                </a:extLst>
              </a:tr>
              <a:tr h="290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>
                          <a:solidFill>
                            <a:schemeClr val="bg1"/>
                          </a:solidFill>
                          <a:effectLst/>
                        </a:rPr>
                        <a:t>"[ReceivedTime] &gt;= '" + DateTime.Now.AddDays(-1).ToString("d") +" 22:00'"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28085"/>
                  </a:ext>
                </a:extLst>
              </a:tr>
              <a:tr h="375946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>
                          <a:solidFill>
                            <a:schemeClr val="bg1"/>
                          </a:solidFill>
                          <a:effectLst/>
                        </a:rPr>
                        <a:t>"[ReceivedTime] &gt;= '" + DateTime.Now.AddHours(-1).ToString("MM/dd/yyyy HH:mm tt") + "'"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876273"/>
                  </a:ext>
                </a:extLst>
              </a:tr>
              <a:tr h="375946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"[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ReceivedTime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] &gt;= '" + 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DateTime.Now.AddMinutes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(-15).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ToString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("MM/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dd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yyyy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HH:mm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tt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") + "'"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492251"/>
                  </a:ext>
                </a:extLst>
              </a:tr>
              <a:tr h="375946">
                <a:tc>
                  <a:txBody>
                    <a:bodyPr/>
                    <a:lstStyle/>
                    <a:p>
                      <a:pPr algn="l" fontAlgn="ctr"/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"[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SentOn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] &gt;= '" + 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DateTime.Now.AddMinutes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(-15).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ToString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("MM/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dd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yyyy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HH:mm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ZW" sz="400" dirty="0" err="1">
                          <a:solidFill>
                            <a:schemeClr val="bg1"/>
                          </a:solidFill>
                          <a:effectLst/>
                        </a:rPr>
                        <a:t>tt</a:t>
                      </a:r>
                      <a:r>
                        <a:rPr lang="en-ZW" sz="400" dirty="0">
                          <a:solidFill>
                            <a:schemeClr val="bg1"/>
                          </a:solidFill>
                          <a:effectLst/>
                        </a:rPr>
                        <a:t>") + "'"</a:t>
                      </a:r>
                    </a:p>
                  </a:txBody>
                  <a:tcPr marL="26189" marR="26189" marT="12087" marB="1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33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20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31619" y="753034"/>
            <a:ext cx="7027233" cy="2601686"/>
            <a:chOff x="1123720" y="2213001"/>
            <a:chExt cx="7027233" cy="2601686"/>
          </a:xfrm>
          <a:effectLst>
            <a:glow rad="228600">
              <a:srgbClr val="CC0099">
                <a:alpha val="40000"/>
              </a:srgbClr>
            </a:glow>
          </a:effectLst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720" y="2213001"/>
              <a:ext cx="7027233" cy="26016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rgbClr val="CC0099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5916706" y="3098345"/>
              <a:ext cx="2051637" cy="1015663"/>
            </a:xfrm>
            <a:prstGeom prst="rect">
              <a:avLst/>
            </a:prstGeom>
            <a:noFill/>
            <a:ln>
              <a:solidFill>
                <a:srgbClr val="CC009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 Steward Bank Outlook </a:t>
              </a:r>
              <a:r>
                <a:rPr lang="en-US" sz="1200" dirty="0" smtClean="0"/>
                <a:t>mail automation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cheetsheet</a:t>
              </a:r>
              <a:r>
                <a:rPr lang="en-US" sz="1200" dirty="0" smtClean="0"/>
                <a:t>  by </a:t>
              </a:r>
              <a:r>
                <a:rPr lang="en-US" sz="1200" dirty="0" smtClean="0">
                  <a:solidFill>
                    <a:srgbClr val="7030A0"/>
                  </a:solidFill>
                </a:rPr>
                <a:t>Mcnamara Chiwaye</a:t>
              </a:r>
            </a:p>
            <a:p>
              <a:r>
                <a:rPr lang="en-US" sz="1200" dirty="0" smtClean="0">
                  <a:solidFill>
                    <a:srgbClr val="7030A0"/>
                  </a:solidFill>
                </a:rPr>
                <a:t> </a:t>
              </a:r>
              <a:r>
                <a:rPr lang="en-US" sz="1200" i="1" dirty="0" smtClean="0"/>
                <a:t>27, October 2021</a:t>
              </a:r>
            </a:p>
            <a:p>
              <a:r>
                <a:rPr lang="en-US" sz="1200" i="1" dirty="0" smtClean="0">
                  <a:solidFill>
                    <a:schemeClr val="bg1"/>
                  </a:solidFill>
                </a:rPr>
                <a:t>+263772669086</a:t>
              </a:r>
              <a:endParaRPr lang="en-ZW" sz="12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34" y="2259105"/>
            <a:ext cx="421249" cy="3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1336</Words>
  <Application>Microsoft Office PowerPoint</Application>
  <PresentationFormat>On-screen Show (4:3)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Mcnamara Chiwaye</dc:creator>
  <cp:lastModifiedBy>Mcnamara Chiwaye</cp:lastModifiedBy>
  <cp:revision>6</cp:revision>
  <dcterms:created xsi:type="dcterms:W3CDTF">2021-10-27T08:20:36Z</dcterms:created>
  <dcterms:modified xsi:type="dcterms:W3CDTF">2021-10-27T10:30:19Z</dcterms:modified>
</cp:coreProperties>
</file>