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448" r:id="rId5"/>
    <p:sldId id="259" r:id="rId6"/>
    <p:sldId id="2451" r:id="rId7"/>
    <p:sldId id="2463" r:id="rId8"/>
    <p:sldId id="2433" r:id="rId9"/>
    <p:sldId id="2464" r:id="rId10"/>
    <p:sldId id="2450" r:id="rId11"/>
    <p:sldId id="2462" r:id="rId12"/>
    <p:sldId id="2432" r:id="rId13"/>
    <p:sldId id="2457" r:id="rId14"/>
    <p:sldId id="2466" r:id="rId15"/>
    <p:sldId id="2467" r:id="rId16"/>
    <p:sldId id="2469" r:id="rId17"/>
    <p:sldId id="2471" r:id="rId18"/>
    <p:sldId id="2472" r:id="rId19"/>
    <p:sldId id="2473" r:id="rId20"/>
    <p:sldId id="2456" r:id="rId21"/>
    <p:sldId id="24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Pong\Desktop\DM-Final-Linear\train%20data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'train dataset'!$C$1</c:f>
              <c:strCache>
                <c:ptCount val="1"/>
                <c:pt idx="0">
                  <c:v>openness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'train dataset'!$C$2:$C$17</c:f>
              <c:numCache>
                <c:formatCode>General</c:formatCode>
                <c:ptCount val="16"/>
                <c:pt idx="0">
                  <c:v>7</c:v>
                </c:pt>
                <c:pt idx="1">
                  <c:v>4</c:v>
                </c:pt>
                <c:pt idx="2">
                  <c:v>7</c:v>
                </c:pt>
                <c:pt idx="3">
                  <c:v>5</c:v>
                </c:pt>
                <c:pt idx="4">
                  <c:v>7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6</c:v>
                </c:pt>
                <c:pt idx="14">
                  <c:v>5</c:v>
                </c:pt>
                <c:pt idx="1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8-4394-8435-0838829BA825}"/>
            </c:ext>
          </c:extLst>
        </c:ser>
        <c:ser>
          <c:idx val="1"/>
          <c:order val="1"/>
          <c:tx>
            <c:strRef>
              <c:f>'train dataset'!$D$1</c:f>
              <c:strCache>
                <c:ptCount val="1"/>
                <c:pt idx="0">
                  <c:v>neuroticism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'train dataset'!$D$2:$D$17</c:f>
              <c:numCache>
                <c:formatCode>General</c:formatCode>
                <c:ptCount val="1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5</c:v>
                </c:pt>
                <c:pt idx="10">
                  <c:v>7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5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8-4394-8435-0838829BA825}"/>
            </c:ext>
          </c:extLst>
        </c:ser>
        <c:ser>
          <c:idx val="2"/>
          <c:order val="2"/>
          <c:tx>
            <c:strRef>
              <c:f>'train dataset'!$E$1</c:f>
              <c:strCache>
                <c:ptCount val="1"/>
                <c:pt idx="0">
                  <c:v>conscientiousness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'train dataset'!$E$2:$E$17</c:f>
              <c:numCache>
                <c:formatCode>General</c:formatCode>
                <c:ptCount val="16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7</c:v>
                </c:pt>
                <c:pt idx="10">
                  <c:v>5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8-4394-8435-0838829BA825}"/>
            </c:ext>
          </c:extLst>
        </c:ser>
        <c:ser>
          <c:idx val="3"/>
          <c:order val="3"/>
          <c:tx>
            <c:strRef>
              <c:f>'train dataset'!$F$1</c:f>
              <c:strCache>
                <c:ptCount val="1"/>
                <c:pt idx="0">
                  <c:v>agreeableness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'train dataset'!$F$2:$F$17</c:f>
              <c:numCache>
                <c:formatCode>General</c:formatCode>
                <c:ptCount val="16"/>
                <c:pt idx="0">
                  <c:v>3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5</c:v>
                </c:pt>
                <c:pt idx="8">
                  <c:v>6</c:v>
                </c:pt>
                <c:pt idx="9">
                  <c:v>4</c:v>
                </c:pt>
                <c:pt idx="10">
                  <c:v>6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78-4394-8435-0838829BA825}"/>
            </c:ext>
          </c:extLst>
        </c:ser>
        <c:ser>
          <c:idx val="4"/>
          <c:order val="4"/>
          <c:tx>
            <c:strRef>
              <c:f>'train dataset'!$G$1</c:f>
              <c:strCache>
                <c:ptCount val="1"/>
                <c:pt idx="0">
                  <c:v>extraversion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'train dataset'!$G$2:$G$17</c:f>
              <c:numCache>
                <c:formatCode>General</c:formatCode>
                <c:ptCount val="16"/>
                <c:pt idx="0">
                  <c:v>2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7</c:v>
                </c:pt>
                <c:pt idx="9">
                  <c:v>5</c:v>
                </c:pt>
                <c:pt idx="10">
                  <c:v>3</c:v>
                </c:pt>
                <c:pt idx="11">
                  <c:v>6</c:v>
                </c:pt>
                <c:pt idx="12">
                  <c:v>6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78-4394-8435-0838829BA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1541688"/>
        <c:axId val="511539128"/>
      </c:barChart>
      <c:catAx>
        <c:axId val="511541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539128"/>
        <c:crosses val="autoZero"/>
        <c:auto val="1"/>
        <c:lblAlgn val="ctr"/>
        <c:lblOffset val="100"/>
        <c:noMultiLvlLbl val="0"/>
      </c:catAx>
      <c:valAx>
        <c:axId val="511539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541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unguz/big-five-personality-te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2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540111"/>
            <a:ext cx="11490325" cy="823913"/>
          </a:xfrm>
        </p:spPr>
        <p:txBody>
          <a:bodyPr/>
          <a:lstStyle/>
          <a:p>
            <a:r>
              <a:rPr lang="en-US" dirty="0"/>
              <a:t>Predicting personality through the Big   Five   using   data   mining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4799094"/>
            <a:ext cx="5167313" cy="1255477"/>
          </a:xfrm>
        </p:spPr>
        <p:txBody>
          <a:bodyPr/>
          <a:lstStyle/>
          <a:p>
            <a:r>
              <a:rPr lang="en-US" dirty="0" err="1"/>
              <a:t>CSc</a:t>
            </a:r>
            <a:r>
              <a:rPr lang="en-US" dirty="0"/>
              <a:t> 4740/6740 Data Mining</a:t>
            </a:r>
          </a:p>
          <a:p>
            <a:r>
              <a:rPr lang="en-US" dirty="0"/>
              <a:t>Instructor: Dr. Yanqing Zhang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Chengpeng Wu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97841"/>
            <a:ext cx="5577840" cy="3426328"/>
          </a:xfrm>
        </p:spPr>
        <p:txBody>
          <a:bodyPr>
            <a:normAutofit fontScale="90000"/>
          </a:bodyPr>
          <a:lstStyle/>
          <a:p>
            <a:r>
              <a:rPr lang="en-US" dirty="0"/>
              <a:t>from </a:t>
            </a:r>
            <a:br>
              <a:rPr lang="en-US" dirty="0"/>
            </a:b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Random forest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Linear model</a:t>
            </a:r>
            <a:endParaRPr lang="en-US" dirty="0"/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Model choosing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CBA04164-51F1-4C46-85D8-53D9BB53F3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tretch/>
        </p:blipFill>
        <p:spPr>
          <a:xfrm>
            <a:off x="643467" y="819151"/>
            <a:ext cx="7047923" cy="521546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58BCE-7D6A-46C6-A3C1-AFF0612E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B1FD6-C670-4348-AC4C-284AF2B6DAC1}"/>
              </a:ext>
            </a:extLst>
          </p:cNvPr>
          <p:cNvSpPr txBox="1"/>
          <p:nvPr/>
        </p:nvSpPr>
        <p:spPr>
          <a:xfrm>
            <a:off x="9269421" y="299720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29311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1C1C6D-C873-4370-8B3D-60D60823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5516"/>
            <a:ext cx="12192000" cy="5791198"/>
          </a:xfrm>
          <a:prstGeom prst="rect">
            <a:avLst/>
          </a:prstGeo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5A0353C-CB64-4A2C-B8E8-014F7B0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5969" y="5797619"/>
            <a:ext cx="4114800" cy="518795"/>
          </a:xfrm>
        </p:spPr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10065D26-23A8-4C5E-8B6E-7B9BC4EF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4" y="544692"/>
            <a:ext cx="11490325" cy="823913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C73B4544-39BF-40C2-A686-A30AC06BD4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416193-38B6-4CAF-BCCA-E0ED28DA2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360"/>
            <a:ext cx="12192000" cy="2621280"/>
          </a:xfrm>
          <a:prstGeom prst="rect">
            <a:avLst/>
          </a:prstGeom>
          <a:noFill/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5C5C0EFF-BCA6-42F7-A468-F5173CA5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725215"/>
            <a:ext cx="4114800" cy="421480"/>
          </a:xfrm>
        </p:spPr>
        <p:txBody>
          <a:bodyPr/>
          <a:lstStyle/>
          <a:p>
            <a:r>
              <a:rPr lang="en-US" dirty="0"/>
              <a:t>Accuracy unmet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26D886-C211-40CF-9222-51CEF3513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711305"/>
            <a:ext cx="9234488" cy="924455"/>
          </a:xfrm>
        </p:spPr>
        <p:txBody>
          <a:bodyPr/>
          <a:lstStyle/>
          <a:p>
            <a:r>
              <a:rPr lang="en-US" dirty="0"/>
              <a:t>However, the result wasn’t quite satisfied.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4212A25-3B0A-41EE-BAEA-61D1B1BBC2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6FD43AA-C18F-45DF-BCD0-86A09F0ABF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813776"/>
            <a:ext cx="4023360" cy="464871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2CCF-974A-42BA-A4CE-82F9AA40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697"/>
            <a:ext cx="5416550" cy="4883538"/>
          </a:xfrm>
          <a:prstGeom prst="rect">
            <a:avLst/>
          </a:prstGeom>
          <a:noFill/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28A74-50D5-4183-9100-58A9BC167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C1453E2-1E6B-4E5F-A1A8-D07B7CAB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2218585"/>
          </a:xfrm>
        </p:spPr>
        <p:txBody>
          <a:bodyPr/>
          <a:lstStyle/>
          <a:p>
            <a:r>
              <a:rPr lang="en-US" dirty="0"/>
              <a:t>Since the number of factors are multiple, and the result that we trying to predict is simply just one. The linear model would be the best fit at this point.</a:t>
            </a:r>
          </a:p>
          <a:p>
            <a:r>
              <a:rPr lang="en-US" dirty="0"/>
              <a:t>Main functional based is shown as below: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BA76A04B-9ACC-451D-AC56-6EC3C823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071" y="575895"/>
            <a:ext cx="5897218" cy="977396"/>
          </a:xfrm>
        </p:spPr>
        <p:txBody>
          <a:bodyPr/>
          <a:lstStyle/>
          <a:p>
            <a:pPr algn="ctr"/>
            <a:r>
              <a:rPr lang="en-US" dirty="0"/>
              <a:t>Linear model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AEEAC-16CD-4D6E-AFFE-DC267CA79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8648"/>
            <a:ext cx="4878869" cy="7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7D3BB4-B4CF-4E19-80C3-7DDDC6A3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878157"/>
            <a:ext cx="11950700" cy="5467446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E703798-062A-4576-B27B-BEC3B4748D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F158509-A93E-4752-B676-F5534E8A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" y="100440"/>
            <a:ext cx="11490325" cy="823913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823FDCC-9593-49D4-8E95-552FA787F247}"/>
              </a:ext>
            </a:extLst>
          </p:cNvPr>
          <p:cNvSpPr txBox="1">
            <a:spLocks/>
          </p:cNvSpPr>
          <p:nvPr/>
        </p:nvSpPr>
        <p:spPr>
          <a:xfrm>
            <a:off x="7496175" y="5025459"/>
            <a:ext cx="4114800" cy="518795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9718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B54E33-4EC1-481E-9F30-942F1794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280"/>
            <a:ext cx="12192000" cy="3139440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0F8DBA1-7639-4165-831F-E6180BFA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5627900"/>
            <a:ext cx="4114800" cy="518795"/>
          </a:xfrm>
        </p:spPr>
        <p:txBody>
          <a:bodyPr/>
          <a:lstStyle/>
          <a:p>
            <a:r>
              <a:rPr lang="en-US" dirty="0"/>
              <a:t>Accuracy Met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2791491-B670-4904-B8F3-00D7077F78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5EFA558-0A4B-461F-89FC-B2FF8B2D0D30}"/>
              </a:ext>
            </a:extLst>
          </p:cNvPr>
          <p:cNvSpPr txBox="1">
            <a:spLocks/>
          </p:cNvSpPr>
          <p:nvPr/>
        </p:nvSpPr>
        <p:spPr>
          <a:xfrm>
            <a:off x="1478756" y="711305"/>
            <a:ext cx="9234488" cy="9244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And this time, it worked!</a:t>
            </a:r>
          </a:p>
        </p:txBody>
      </p:sp>
    </p:spTree>
    <p:extLst>
      <p:ext uri="{BB962C8B-B14F-4D97-AF65-F5344CB8AC3E}">
        <p14:creationId xmlns:p14="http://schemas.microsoft.com/office/powerpoint/2010/main" val="98897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RANDOM FOREST WASN’T SATISFIED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The accuracy of random forest provided result is only .258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LINEAR MODEL </a:t>
            </a:r>
            <a:b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</a:b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- LOGISTIC REGRESSION IS SATISFIED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The accuracy of this model is providing the prediction with .85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LINEAR MODEL FITS BETTER IN LARGE AMOUNT DATASET 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Under large amount dataset conditions, the linear model is more accurate and more efficient in predicting.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Chengpeng Wu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(646) 556-7020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cwu29@student.gsu.edu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8" y="1546138"/>
            <a:ext cx="5022469" cy="464871"/>
          </a:xfrm>
        </p:spPr>
        <p:txBody>
          <a:bodyPr/>
          <a:lstStyle/>
          <a:p>
            <a:r>
              <a:rPr lang="en-US" dirty="0"/>
              <a:t>CHARACTERISTICS AND PERSONALITY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77277"/>
            <a:ext cx="4646246" cy="3668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Five characteristics of different individuals commonly known as big five characteristics namely, openness, neuroticism, conscientiousness, agreeableness and extraversion.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However, the big five </a:t>
            </a:r>
            <a:r>
              <a:rPr lang="en-US" sz="1600" dirty="0">
                <a:cs typeface="Biome Light" panose="020B0303030204020804" pitchFamily="34" charset="0"/>
              </a:rPr>
              <a:t>characteristics are also affecting the five different personalities: Extraverted, Serious, Responsible, Lively and Dependable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Biome Light" panose="020B0303030204020804" pitchFamily="34" charset="0"/>
              </a:rPr>
              <a:t>This project uses learning algorithms and advanced data mining concepts to mine user characteristics data and learn from the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1437"/>
            <a:ext cx="5251450" cy="3302731"/>
          </a:xfrm>
        </p:spPr>
        <p:txBody>
          <a:bodyPr>
            <a:normAutofit fontScale="90000"/>
          </a:bodyPr>
          <a:lstStyle/>
          <a:p>
            <a:r>
              <a:rPr lang="en-US" dirty="0"/>
              <a:t>from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train dataset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0C9F25-F0F8-4033-871F-3F01D2F64B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tretch/>
        </p:blipFill>
        <p:spPr>
          <a:xfrm>
            <a:off x="240334" y="1959761"/>
            <a:ext cx="5416550" cy="293847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5F04E-AC77-4B49-8F77-E01604B0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69BCEAF-06FB-4AD4-90C5-E69763F7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4031"/>
            <a:ext cx="4646613" cy="4682583"/>
          </a:xfrm>
        </p:spPr>
        <p:txBody>
          <a:bodyPr/>
          <a:lstStyle/>
          <a:p>
            <a:r>
              <a:rPr lang="en-US" dirty="0"/>
              <a:t>Dataset is collected from the Kaggle </a:t>
            </a:r>
            <a:r>
              <a:rPr lang="en-US" dirty="0">
                <a:hlinkClick r:id="rId3"/>
              </a:rPr>
              <a:t>https://www.kaggle.com/tunguz/big-five-personality-test</a:t>
            </a:r>
            <a:endParaRPr lang="en-US" dirty="0"/>
          </a:p>
          <a:p>
            <a:r>
              <a:rPr lang="en-US" dirty="0"/>
              <a:t>There are two different Datasets at this project: one would be train dataset which contains total 710 persons of Big Five test result and their identified </a:t>
            </a:r>
            <a:r>
              <a:rPr lang="en-US" altLang="zh-CN" dirty="0"/>
              <a:t>personality for model training. The other one would be test dataset that are used for model predicting.</a:t>
            </a:r>
          </a:p>
          <a:p>
            <a:r>
              <a:rPr lang="en-US" dirty="0"/>
              <a:t>Test dataset also contains labeled personality for accuracy checking.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27E38F5-4496-4DAC-B648-13F3B8D7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" y="629793"/>
            <a:ext cx="5897218" cy="884238"/>
          </a:xfrm>
        </p:spPr>
        <p:txBody>
          <a:bodyPr/>
          <a:lstStyle/>
          <a:p>
            <a:r>
              <a:rPr lang="en-US" altLang="zh-CN" dirty="0"/>
              <a:t>First 16 sample persons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8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</a:t>
            </a:r>
            <a:r>
              <a:rPr lang="en-US" altLang="zh-CN" sz="4800" dirty="0"/>
              <a:t>Type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8EA6BA-ACB9-4E86-9A0C-04652707B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95062"/>
              </p:ext>
            </p:extLst>
          </p:nvPr>
        </p:nvGraphicFramePr>
        <p:xfrm>
          <a:off x="1639902" y="1591704"/>
          <a:ext cx="8912196" cy="425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049">
                  <a:extLst>
                    <a:ext uri="{9D8B030D-6E8A-4147-A177-3AD203B41FA5}">
                      <a16:colId xmlns:a16="http://schemas.microsoft.com/office/drawing/2014/main" val="4121926440"/>
                    </a:ext>
                  </a:extLst>
                </a:gridCol>
                <a:gridCol w="2228049">
                  <a:extLst>
                    <a:ext uri="{9D8B030D-6E8A-4147-A177-3AD203B41FA5}">
                      <a16:colId xmlns:a16="http://schemas.microsoft.com/office/drawing/2014/main" val="1526152856"/>
                    </a:ext>
                  </a:extLst>
                </a:gridCol>
                <a:gridCol w="2228049">
                  <a:extLst>
                    <a:ext uri="{9D8B030D-6E8A-4147-A177-3AD203B41FA5}">
                      <a16:colId xmlns:a16="http://schemas.microsoft.com/office/drawing/2014/main" val="611193763"/>
                    </a:ext>
                  </a:extLst>
                </a:gridCol>
                <a:gridCol w="2228049">
                  <a:extLst>
                    <a:ext uri="{9D8B030D-6E8A-4147-A177-3AD203B41FA5}">
                      <a16:colId xmlns:a16="http://schemas.microsoft.com/office/drawing/2014/main" val="3833003317"/>
                    </a:ext>
                  </a:extLst>
                </a:gridCol>
              </a:tblGrid>
              <a:tr h="4645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82103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Male/Female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36238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17-28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23831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487228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Neuroticism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54304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Conscientiousness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6302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Agreeableness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9823"/>
                  </a:ext>
                </a:extLst>
              </a:tr>
              <a:tr h="542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</a:t>
                      </a:r>
                      <a:r>
                        <a:rPr lang="en-US" dirty="0"/>
                        <a:t>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2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F59AC7D5-2EA6-4A99-9AAC-75AB829275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/>
          <a:lstStyle/>
          <a:p>
            <a:r>
              <a:rPr lang="en-US" dirty="0"/>
              <a:t>DATA TYPE CONSISTENCY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63C2F-1D7A-4BB8-92DE-21FAF963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" y="1496275"/>
            <a:ext cx="5416550" cy="2410364"/>
          </a:xfrm>
          <a:prstGeom prst="rect">
            <a:avLst/>
          </a:prstGeom>
          <a:noFill/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944FA-A1C7-4723-AF53-993AB2FE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ABBE-054A-48BB-9F81-99152E87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19706"/>
            <a:ext cx="4646246" cy="3601699"/>
          </a:xfrm>
        </p:spPr>
        <p:txBody>
          <a:bodyPr>
            <a:normAutofit/>
          </a:bodyPr>
          <a:lstStyle/>
          <a:p>
            <a:r>
              <a:rPr lang="en-US" dirty="0"/>
              <a:t>Since most of the data type are numeric in the dataset, I decided to just convert the gender part to numeric and let 0 represent “male”, 1 represent “female ”. </a:t>
            </a:r>
          </a:p>
          <a:p>
            <a:r>
              <a:rPr lang="en-US" dirty="0"/>
              <a:t>Converting the nominal attributes(gender) to numeric value. Code is shown in the left.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0CC677-4306-44D9-A79E-E5AD370D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11" name="Table 19">
            <a:extLst>
              <a:ext uri="{FF2B5EF4-FFF2-40B4-BE49-F238E27FC236}">
                <a16:creationId xmlns:a16="http://schemas.microsoft.com/office/drawing/2014/main" id="{CD4116F1-E11C-4EDD-B30B-9338EEA2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24897"/>
              </p:ext>
            </p:extLst>
          </p:nvPr>
        </p:nvGraphicFramePr>
        <p:xfrm>
          <a:off x="1449755" y="536172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47154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2729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2083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587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5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6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Five and Mo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977847"/>
            <a:ext cx="9234488" cy="3088126"/>
          </a:xfrm>
        </p:spPr>
        <p:txBody>
          <a:bodyPr/>
          <a:lstStyle/>
          <a:p>
            <a:r>
              <a:rPr lang="en-US" dirty="0"/>
              <a:t>IN ORDER TO ANALYSE AND CLASSIFY PERSONALITIES OF A GIVEN SET OF PEOPLE OR AN INDIVIDUAL,  IDENTIFIED THE BIG FIVE AND MODELING FROM IT WOULD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297" y="642928"/>
            <a:ext cx="5829920" cy="1435947"/>
          </a:xfrm>
        </p:spPr>
        <p:txBody>
          <a:bodyPr/>
          <a:lstStyle/>
          <a:p>
            <a:r>
              <a:rPr lang="en-US" dirty="0"/>
              <a:t>The Big FIVE traits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NEUROTICISM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AGREEABLENESS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EXTRAVERSION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16 Persons From train Dataset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79662D0-BF51-4DAC-9DE2-492CACCD7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963629"/>
              </p:ext>
            </p:extLst>
          </p:nvPr>
        </p:nvGraphicFramePr>
        <p:xfrm>
          <a:off x="320040" y="2427541"/>
          <a:ext cx="11496821" cy="399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187</TotalTime>
  <Words>515</Words>
  <Application>Microsoft Office PowerPoint</Application>
  <PresentationFormat>Widescreen</PresentationFormat>
  <Paragraphs>114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Predicting personality through the Big   Five   using   data   mining concepts</vt:lpstr>
      <vt:lpstr>INTRODUCTION</vt:lpstr>
      <vt:lpstr>from  train dataset to  model</vt:lpstr>
      <vt:lpstr>First 16 sample persons</vt:lpstr>
      <vt:lpstr>Data Type</vt:lpstr>
      <vt:lpstr>Data preprocessing</vt:lpstr>
      <vt:lpstr>Big Five and Mo</vt:lpstr>
      <vt:lpstr>The Big FIVE traits</vt:lpstr>
      <vt:lpstr>16 Persons From train Dataset</vt:lpstr>
      <vt:lpstr>from  Random forest to  Linear model</vt:lpstr>
      <vt:lpstr>PowerPoint Presentation</vt:lpstr>
      <vt:lpstr>Source code</vt:lpstr>
      <vt:lpstr>Accuracy unmet</vt:lpstr>
      <vt:lpstr>Linear model </vt:lpstr>
      <vt:lpstr>Source code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personality through the Big   Five   using   data   mining concepts</dc:title>
  <dc:creator>pong wu</dc:creator>
  <cp:lastModifiedBy>pong wu</cp:lastModifiedBy>
  <cp:revision>20</cp:revision>
  <dcterms:created xsi:type="dcterms:W3CDTF">2021-04-27T17:04:52Z</dcterms:created>
  <dcterms:modified xsi:type="dcterms:W3CDTF">2021-04-28T04:22:23Z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