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68" r:id="rId3"/>
    <p:sldId id="273" r:id="rId4"/>
    <p:sldId id="260" r:id="rId5"/>
    <p:sldId id="269" r:id="rId6"/>
    <p:sldId id="262" r:id="rId7"/>
    <p:sldId id="266" r:id="rId8"/>
    <p:sldId id="264"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1" d="100"/>
          <a:sy n="71" d="100"/>
        </p:scale>
        <p:origin x="4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5cb32d6ab5a1f306" providerId="LiveId" clId="{6E926DEC-0F93-4EE2-97A4-23FB05EEA885}"/>
    <pc:docChg chg="undo custSel delSld modSld">
      <pc:chgData name="" userId="5cb32d6ab5a1f306" providerId="LiveId" clId="{6E926DEC-0F93-4EE2-97A4-23FB05EEA885}" dt="2024-03-28T09:54:09.752" v="628" actId="20577"/>
      <pc:docMkLst>
        <pc:docMk/>
      </pc:docMkLst>
      <pc:sldChg chg="modSp">
        <pc:chgData name="" userId="5cb32d6ab5a1f306" providerId="LiveId" clId="{6E926DEC-0F93-4EE2-97A4-23FB05EEA885}" dt="2024-03-28T08:32:50.700" v="13"/>
        <pc:sldMkLst>
          <pc:docMk/>
          <pc:sldMk cId="1627096588" sldId="260"/>
        </pc:sldMkLst>
        <pc:spChg chg="mod">
          <ac:chgData name="" userId="5cb32d6ab5a1f306" providerId="LiveId" clId="{6E926DEC-0F93-4EE2-97A4-23FB05EEA885}" dt="2024-03-28T08:32:50.700" v="13"/>
          <ac:spMkLst>
            <pc:docMk/>
            <pc:sldMk cId="1627096588" sldId="260"/>
            <ac:spMk id="2" creationId="{00000000-0000-0000-0000-000000000000}"/>
          </ac:spMkLst>
        </pc:spChg>
      </pc:sldChg>
      <pc:sldChg chg="modSp">
        <pc:chgData name="" userId="5cb32d6ab5a1f306" providerId="LiveId" clId="{6E926DEC-0F93-4EE2-97A4-23FB05EEA885}" dt="2024-03-28T09:47:20.180" v="627"/>
        <pc:sldMkLst>
          <pc:docMk/>
          <pc:sldMk cId="2642217036" sldId="262"/>
        </pc:sldMkLst>
        <pc:spChg chg="mod">
          <ac:chgData name="" userId="5cb32d6ab5a1f306" providerId="LiveId" clId="{6E926DEC-0F93-4EE2-97A4-23FB05EEA885}" dt="2024-03-28T09:47:20.180" v="627"/>
          <ac:spMkLst>
            <pc:docMk/>
            <pc:sldMk cId="2642217036" sldId="262"/>
            <ac:spMk id="2" creationId="{00000000-0000-0000-0000-000000000000}"/>
          </ac:spMkLst>
        </pc:spChg>
      </pc:sldChg>
      <pc:sldChg chg="modSp">
        <pc:chgData name="" userId="5cb32d6ab5a1f306" providerId="LiveId" clId="{6E926DEC-0F93-4EE2-97A4-23FB05EEA885}" dt="2024-03-28T09:54:09.752" v="628" actId="20577"/>
        <pc:sldMkLst>
          <pc:docMk/>
          <pc:sldMk cId="3673877673" sldId="268"/>
        </pc:sldMkLst>
        <pc:spChg chg="mod">
          <ac:chgData name="" userId="5cb32d6ab5a1f306" providerId="LiveId" clId="{6E926DEC-0F93-4EE2-97A4-23FB05EEA885}" dt="2024-03-28T09:54:09.752" v="628" actId="20577"/>
          <ac:spMkLst>
            <pc:docMk/>
            <pc:sldMk cId="3673877673" sldId="268"/>
            <ac:spMk id="3" creationId="{00000000-0000-0000-0000-000000000000}"/>
          </ac:spMkLst>
        </pc:spChg>
      </pc:sldChg>
      <pc:sldChg chg="modSp">
        <pc:chgData name="" userId="5cb32d6ab5a1f306" providerId="LiveId" clId="{6E926DEC-0F93-4EE2-97A4-23FB05EEA885}" dt="2024-03-28T08:58:58.234" v="296" actId="5793"/>
        <pc:sldMkLst>
          <pc:docMk/>
          <pc:sldMk cId="965740936" sldId="269"/>
        </pc:sldMkLst>
        <pc:spChg chg="mod">
          <ac:chgData name="" userId="5cb32d6ab5a1f306" providerId="LiveId" clId="{6E926DEC-0F93-4EE2-97A4-23FB05EEA885}" dt="2024-03-28T08:58:58.234" v="296" actId="5793"/>
          <ac:spMkLst>
            <pc:docMk/>
            <pc:sldMk cId="965740936" sldId="269"/>
            <ac:spMk id="3" creationId="{00000000-0000-0000-0000-000000000000}"/>
          </ac:spMkLst>
        </pc:spChg>
      </pc:sldChg>
      <pc:sldChg chg="modSp">
        <pc:chgData name="" userId="5cb32d6ab5a1f306" providerId="LiveId" clId="{6E926DEC-0F93-4EE2-97A4-23FB05EEA885}" dt="2024-03-28T08:58:16.967" v="295" actId="20577"/>
        <pc:sldMkLst>
          <pc:docMk/>
          <pc:sldMk cId="2271769115" sldId="272"/>
        </pc:sldMkLst>
        <pc:spChg chg="mod">
          <ac:chgData name="" userId="5cb32d6ab5a1f306" providerId="LiveId" clId="{6E926DEC-0F93-4EE2-97A4-23FB05EEA885}" dt="2024-03-28T08:58:16.967" v="295" actId="20577"/>
          <ac:spMkLst>
            <pc:docMk/>
            <pc:sldMk cId="2271769115" sldId="272"/>
            <ac:spMk id="3" creationId="{00000000-0000-0000-0000-000000000000}"/>
          </ac:spMkLst>
        </pc:spChg>
      </pc:sldChg>
      <pc:sldChg chg="modSp">
        <pc:chgData name="" userId="5cb32d6ab5a1f306" providerId="LiveId" clId="{6E926DEC-0F93-4EE2-97A4-23FB05EEA885}" dt="2024-03-28T08:28:32.838" v="7" actId="20577"/>
        <pc:sldMkLst>
          <pc:docMk/>
          <pc:sldMk cId="1807561264" sldId="273"/>
        </pc:sldMkLst>
        <pc:spChg chg="mod">
          <ac:chgData name="" userId="5cb32d6ab5a1f306" providerId="LiveId" clId="{6E926DEC-0F93-4EE2-97A4-23FB05EEA885}" dt="2024-03-28T08:28:32.838" v="7" actId="20577"/>
          <ac:spMkLst>
            <pc:docMk/>
            <pc:sldMk cId="1807561264" sldId="273"/>
            <ac:spMk id="3" creationId="{2F5BFBB8-C420-447C-AFFA-763F435202D3}"/>
          </ac:spMkLst>
        </pc:spChg>
      </pc:sldChg>
      <pc:sldChg chg="del">
        <pc:chgData name="" userId="5cb32d6ab5a1f306" providerId="LiveId" clId="{6E926DEC-0F93-4EE2-97A4-23FB05EEA885}" dt="2024-03-28T08:30:43.678" v="8" actId="2696"/>
        <pc:sldMkLst>
          <pc:docMk/>
          <pc:sldMk cId="1837144396"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1C5C9C-0A9D-441B-BB88-15F93A5D6FB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368926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1C5C9C-0A9D-441B-BB88-15F93A5D6FBE}"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428532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21C5C9C-0A9D-441B-BB88-15F93A5D6FB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2990352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21C5C9C-0A9D-441B-BB88-15F93A5D6FB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50B99-0530-4F86-B514-9627F8D772D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72677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1C5C9C-0A9D-441B-BB88-15F93A5D6FB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1200396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1C5C9C-0A9D-441B-BB88-15F93A5D6FBE}" type="datetimeFigureOut">
              <a:rPr lang="en-US" smtClean="0"/>
              <a:t>3/28/2024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2121231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1C5C9C-0A9D-441B-BB88-15F93A5D6FBE}" type="datetimeFigureOut">
              <a:rPr lang="en-US" smtClean="0"/>
              <a:t>3/28/2024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337722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C5C9C-0A9D-441B-BB88-15F93A5D6FB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1706106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C5C9C-0A9D-441B-BB88-15F93A5D6FB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304516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21C5C9C-0A9D-441B-BB88-15F93A5D6FB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154989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1C5C9C-0A9D-441B-BB88-15F93A5D6FB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283551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C5C9C-0A9D-441B-BB88-15F93A5D6FBE}"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233126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C5C9C-0A9D-441B-BB88-15F93A5D6FBE}"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381103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21C5C9C-0A9D-441B-BB88-15F93A5D6FBE}" type="datetimeFigureOut">
              <a:rPr lang="en-US" smtClean="0"/>
              <a:t>3/28/2024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2254108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21C5C9C-0A9D-441B-BB88-15F93A5D6FBE}" type="datetimeFigureOut">
              <a:rPr lang="en-US" smtClean="0"/>
              <a:t>3/28/2024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391089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21C5C9C-0A9D-441B-BB88-15F93A5D6FBE}" type="datetimeFigureOut">
              <a:rPr lang="en-US" smtClean="0"/>
              <a:t>3/28/2024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28048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1C5C9C-0A9D-441B-BB88-15F93A5D6FBE}"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50B99-0530-4F86-B514-9627F8D772DA}" type="slidenum">
              <a:rPr lang="en-US" smtClean="0"/>
              <a:t>‹#›</a:t>
            </a:fld>
            <a:endParaRPr lang="en-US"/>
          </a:p>
        </p:txBody>
      </p:sp>
    </p:spTree>
    <p:extLst>
      <p:ext uri="{BB962C8B-B14F-4D97-AF65-F5344CB8AC3E}">
        <p14:creationId xmlns:p14="http://schemas.microsoft.com/office/powerpoint/2010/main" val="884022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21C5C9C-0A9D-441B-BB88-15F93A5D6FBE}" type="datetimeFigureOut">
              <a:rPr lang="en-US" smtClean="0"/>
              <a:t>3/28/2024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850B99-0530-4F86-B514-9627F8D772DA}" type="slidenum">
              <a:rPr lang="en-US" smtClean="0"/>
              <a:t>‹#›</a:t>
            </a:fld>
            <a:endParaRPr lang="en-US"/>
          </a:p>
        </p:txBody>
      </p:sp>
    </p:spTree>
    <p:extLst>
      <p:ext uri="{BB962C8B-B14F-4D97-AF65-F5344CB8AC3E}">
        <p14:creationId xmlns:p14="http://schemas.microsoft.com/office/powerpoint/2010/main" val="336360258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3228" y="1614525"/>
            <a:ext cx="8467594" cy="4401205"/>
          </a:xfrm>
          <a:prstGeom prst="rect">
            <a:avLst/>
          </a:prstGeom>
        </p:spPr>
        <p:txBody>
          <a:bodyPr wrap="square">
            <a:spAutoFit/>
          </a:bodyPr>
          <a:lstStyle/>
          <a:p>
            <a:pPr algn="ctr">
              <a:lnSpc>
                <a:spcPct val="200000"/>
              </a:lnSpc>
            </a:pPr>
            <a:r>
              <a:rPr lang="en-US" sz="2800" b="1" dirty="0"/>
              <a:t>PROJECT TITLE: AUTOMATED UEAB CUMPUS CAFETERIA SUPLY MANAGEMENT SYSTEM</a:t>
            </a:r>
          </a:p>
          <a:p>
            <a:pPr algn="ctr">
              <a:lnSpc>
                <a:spcPct val="200000"/>
              </a:lnSpc>
            </a:pPr>
            <a:r>
              <a:rPr lang="en-US" sz="2800" b="1" dirty="0"/>
              <a:t>SUPERVISOR: MR. MAYAKA KEVIN</a:t>
            </a:r>
            <a:br>
              <a:rPr lang="en-US" sz="2800" b="1" dirty="0"/>
            </a:br>
            <a:r>
              <a:rPr lang="en-US" sz="2800" b="1" dirty="0"/>
              <a:t>NAME: MUREMI PETER</a:t>
            </a:r>
            <a:br>
              <a:rPr lang="en-US" sz="2800" b="1" dirty="0"/>
            </a:br>
            <a:r>
              <a:rPr lang="en-US" sz="2800" b="1" dirty="0"/>
              <a:t>ID: SMURPE2011</a:t>
            </a:r>
          </a:p>
        </p:txBody>
      </p:sp>
    </p:spTree>
    <p:extLst>
      <p:ext uri="{BB962C8B-B14F-4D97-AF65-F5344CB8AC3E}">
        <p14:creationId xmlns:p14="http://schemas.microsoft.com/office/powerpoint/2010/main" val="3059374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Background Study</a:t>
            </a:r>
          </a:p>
        </p:txBody>
      </p:sp>
      <p:sp>
        <p:nvSpPr>
          <p:cNvPr id="3" name="Content Placeholder 2"/>
          <p:cNvSpPr>
            <a:spLocks noGrp="1"/>
          </p:cNvSpPr>
          <p:nvPr>
            <p:ph idx="1"/>
          </p:nvPr>
        </p:nvSpPr>
        <p:spPr/>
        <p:txBody>
          <a:bodyPr>
            <a:normAutofit/>
          </a:bodyPr>
          <a:lstStyle/>
          <a:p>
            <a:pPr marL="0" indent="0">
              <a:buNone/>
            </a:pPr>
            <a:r>
              <a:rPr lang="en-US" dirty="0"/>
              <a:t>Managing suppliers manually in </a:t>
            </a:r>
            <a:r>
              <a:rPr lang="en-US" dirty="0" err="1"/>
              <a:t>Baraton</a:t>
            </a:r>
            <a:r>
              <a:rPr lang="en-US" dirty="0"/>
              <a:t> University cafeteria presents significant challenges such as inefficiency, </a:t>
            </a:r>
            <a:r>
              <a:rPr lang="en-US"/>
              <a:t>communication problems </a:t>
            </a:r>
            <a:r>
              <a:rPr lang="en-US" dirty="0"/>
              <a:t>and a lack of visibility. These difficulties frequently result in delays and mistakes during procurement, which negatively impact the cafeteria's operations. The proposed solution is an automated supplier management system, which aims to address these challenges by simplifying processes, improving communication and offering real-time insight into orders and inventory. Through automation of tasks like invoicing and payment processing, the system will cut down on administrative burdens and guarantee prompt transactions.</a:t>
            </a:r>
          </a:p>
        </p:txBody>
      </p:sp>
    </p:spTree>
    <p:extLst>
      <p:ext uri="{BB962C8B-B14F-4D97-AF65-F5344CB8AC3E}">
        <p14:creationId xmlns:p14="http://schemas.microsoft.com/office/powerpoint/2010/main" val="3673877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F30E-F352-4FFD-8EA0-5E48445D086C}"/>
              </a:ext>
            </a:extLst>
          </p:cNvPr>
          <p:cNvSpPr>
            <a:spLocks noGrp="1"/>
          </p:cNvSpPr>
          <p:nvPr>
            <p:ph type="title"/>
          </p:nvPr>
        </p:nvSpPr>
        <p:spPr/>
        <p:txBody>
          <a:bodyPr/>
          <a:lstStyle/>
          <a:p>
            <a:pPr algn="ctr"/>
            <a:r>
              <a:rPr lang="en-US" sz="3200" dirty="0"/>
              <a:t>Feasibility Study</a:t>
            </a:r>
          </a:p>
        </p:txBody>
      </p:sp>
      <p:sp>
        <p:nvSpPr>
          <p:cNvPr id="3" name="Content Placeholder 2">
            <a:extLst>
              <a:ext uri="{FF2B5EF4-FFF2-40B4-BE49-F238E27FC236}">
                <a16:creationId xmlns:a16="http://schemas.microsoft.com/office/drawing/2014/main" id="{2F5BFBB8-C420-447C-AFFA-763F435202D3}"/>
              </a:ext>
            </a:extLst>
          </p:cNvPr>
          <p:cNvSpPr>
            <a:spLocks noGrp="1"/>
          </p:cNvSpPr>
          <p:nvPr>
            <p:ph idx="1"/>
          </p:nvPr>
        </p:nvSpPr>
        <p:spPr>
          <a:xfrm>
            <a:off x="94130" y="1102660"/>
            <a:ext cx="11914094" cy="5593976"/>
          </a:xfrm>
        </p:spPr>
        <p:txBody>
          <a:bodyPr>
            <a:normAutofit/>
          </a:bodyPr>
          <a:lstStyle/>
          <a:p>
            <a:pPr marL="0" indent="0">
              <a:buNone/>
            </a:pPr>
            <a:r>
              <a:rPr lang="en-US" dirty="0"/>
              <a:t>The feasibility study for implementing an automated supplier management system in UEAB campus cafeteria concludes that the project is viable. The system aims to address inefficiencies, communication issues and visibility challenges faced in manual supplier management. Technically, the required technology is readily available, and existing campus infrastructure can support implementation. Economically, initial investment costs will be offset by long-term benefits, though a comprehensive cost-benefit analysis is warranted. Operationally, staff training and change management strategies are essential for successful adoption. Legal and regulatory compliance must also be ensured. Overall, with proper planning and stakeholder engagement, the automated system promises to streamline processes and improve operational efficiency in the cafeterias.</a:t>
            </a:r>
          </a:p>
        </p:txBody>
      </p:sp>
    </p:spTree>
    <p:extLst>
      <p:ext uri="{BB962C8B-B14F-4D97-AF65-F5344CB8AC3E}">
        <p14:creationId xmlns:p14="http://schemas.microsoft.com/office/powerpoint/2010/main" val="180756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4087" y="1166843"/>
            <a:ext cx="10571967" cy="3114763"/>
          </a:xfrm>
          <a:prstGeom prst="rect">
            <a:avLst/>
          </a:prstGeom>
        </p:spPr>
        <p:txBody>
          <a:bodyPr wrap="square">
            <a:spAutoFit/>
          </a:bodyPr>
          <a:lstStyle/>
          <a:p>
            <a:pPr algn="ctr">
              <a:lnSpc>
                <a:spcPct val="150000"/>
              </a:lnSpc>
            </a:pPr>
            <a:r>
              <a:rPr lang="en-US" sz="2000" b="1" i="0" u="sng" strike="noStrike" baseline="0" dirty="0">
                <a:solidFill>
                  <a:srgbClr val="002060"/>
                </a:solidFill>
                <a:latin typeface="Times New Roman" panose="02020603050405020304" pitchFamily="18" charset="0"/>
                <a:cs typeface="Times New Roman" panose="02020603050405020304" pitchFamily="18" charset="0"/>
              </a:rPr>
              <a:t>PROBLEM STATEMENT.</a:t>
            </a:r>
          </a:p>
          <a:p>
            <a:r>
              <a:rPr lang="en-US" sz="2000" dirty="0"/>
              <a:t>Manual supplier management in UEAB campus cafeteria brings about inefficiencies, such as time-consuming tasks and heavy administrative workloads. Coordinating orders, deliveries, and payments with various suppliers becomes challenging due to communication problems, resulting in delays and mistakes. Additionally, the absence of real-time visibility into order status and inventory levels hampers decision-making and operational effectiveness, ultimately affecting the cafeteria's ability to operate smoothly.</a:t>
            </a:r>
          </a:p>
          <a:p>
            <a:pPr>
              <a:lnSpc>
                <a:spcPct val="150000"/>
              </a:lnSpc>
            </a:pPr>
            <a:endParaRPr lang="en-US" sz="2000" b="1" i="0" u="sng" strike="noStrike" baseline="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09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Justification</a:t>
            </a:r>
          </a:p>
        </p:txBody>
      </p:sp>
      <p:sp>
        <p:nvSpPr>
          <p:cNvPr id="3" name="Content Placeholder 2"/>
          <p:cNvSpPr>
            <a:spLocks noGrp="1"/>
          </p:cNvSpPr>
          <p:nvPr>
            <p:ph idx="1"/>
          </p:nvPr>
        </p:nvSpPr>
        <p:spPr/>
        <p:txBody>
          <a:bodyPr>
            <a:normAutofit/>
          </a:bodyPr>
          <a:lstStyle/>
          <a:p>
            <a:pPr marL="0" indent="0">
              <a:buNone/>
            </a:pPr>
            <a:r>
              <a:rPr lang="en-US" dirty="0"/>
              <a:t>Automating supplier management will enhance efficiency through streamlined order processing, improved communication, cost savings via optimized procurement, better inventory management with real-time visibility, and stronger supplier relationships facilitated by feedback and performance evaluations.</a:t>
            </a:r>
          </a:p>
        </p:txBody>
      </p:sp>
    </p:spTree>
    <p:extLst>
      <p:ext uri="{BB962C8B-B14F-4D97-AF65-F5344CB8AC3E}">
        <p14:creationId xmlns:p14="http://schemas.microsoft.com/office/powerpoint/2010/main" val="96574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6613" y="1319156"/>
            <a:ext cx="10872592" cy="6032421"/>
          </a:xfrm>
          <a:prstGeom prst="rect">
            <a:avLst/>
          </a:prstGeom>
        </p:spPr>
        <p:txBody>
          <a:bodyPr wrap="square">
            <a:spAutoFit/>
          </a:bodyPr>
          <a:lstStyle/>
          <a:p>
            <a:pPr algn="ctr"/>
            <a:r>
              <a:rPr lang="en-US" sz="2400" b="1" i="0" u="sng" strike="noStrike" baseline="0" dirty="0">
                <a:solidFill>
                  <a:srgbClr val="002060"/>
                </a:solidFill>
                <a:latin typeface="Times New Roman" panose="02020603050405020304" pitchFamily="18" charset="0"/>
                <a:cs typeface="Times New Roman" panose="02020603050405020304" pitchFamily="18" charset="0"/>
              </a:rPr>
              <a:t>OBJECTIVES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t>Implement an automated supply management system to optimize procurement processes, minimize manual errors and boost operational efficiency at UEAB campus cafeteria.</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Maximize cost-effectiveness by automating invoicing and payment procedures, reducing administrative overhead and leveraging cost-saving opportunities to allocate resources more efficiently.</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Implement automated alerts and notifications for inventory replenishment, delivery tracking and order status updates.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Enhance supply chain transparency and accountability through real-time tracking mechanisms, enabling proactive inventory management and ensuring timely communication with suppliers.</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217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563" y="1533277"/>
            <a:ext cx="9601196" cy="1303867"/>
          </a:xfrm>
        </p:spPr>
        <p:txBody>
          <a:bodyPr>
            <a:normAutofit fontScale="90000"/>
          </a:bodyPr>
          <a:lstStyle/>
          <a:p>
            <a:r>
              <a:rPr lang="en-US" b="1" dirty="0">
                <a:solidFill>
                  <a:srgbClr val="002060"/>
                </a:solidFill>
              </a:rPr>
              <a:t>Development tools</a:t>
            </a:r>
            <a:br>
              <a:rPr lang="en-US" b="1" dirty="0">
                <a:solidFill>
                  <a:srgbClr val="002060"/>
                </a:solidFill>
              </a:rPr>
            </a:br>
            <a:endParaRPr lang="en-US" dirty="0"/>
          </a:p>
        </p:txBody>
      </p:sp>
      <p:sp>
        <p:nvSpPr>
          <p:cNvPr id="3" name="TextBox 2"/>
          <p:cNvSpPr txBox="1"/>
          <p:nvPr/>
        </p:nvSpPr>
        <p:spPr>
          <a:xfrm>
            <a:off x="1427967" y="2837144"/>
            <a:ext cx="10987303" cy="1477328"/>
          </a:xfrm>
          <a:prstGeom prst="rect">
            <a:avLst/>
          </a:prstGeom>
          <a:noFill/>
        </p:spPr>
        <p:txBody>
          <a:bodyPr wrap="none" rtlCol="0">
            <a:spAutoFit/>
          </a:bodyPr>
          <a:lstStyle/>
          <a:p>
            <a:r>
              <a:rPr lang="en-US" b="1" dirty="0"/>
              <a:t>    Programming Language: PHP</a:t>
            </a:r>
          </a:p>
          <a:p>
            <a:r>
              <a:rPr lang="en-US" b="1" dirty="0"/>
              <a:t>    Framework: Laravel</a:t>
            </a:r>
          </a:p>
          <a:p>
            <a:r>
              <a:rPr lang="en-US" b="1" dirty="0"/>
              <a:t>    Database: MySQL</a:t>
            </a:r>
          </a:p>
          <a:p>
            <a:r>
              <a:rPr lang="en-US" b="1" dirty="0"/>
              <a:t>    Frontend: HTML, CSS, JavaScript</a:t>
            </a:r>
          </a:p>
          <a:p>
            <a:r>
              <a:rPr lang="en-US" b="1" dirty="0"/>
              <a:t>    Other Tools: Composer for dependency management, Git for version control and WampServer.</a:t>
            </a:r>
          </a:p>
        </p:txBody>
      </p:sp>
    </p:spTree>
    <p:extLst>
      <p:ext uri="{BB962C8B-B14F-4D97-AF65-F5344CB8AC3E}">
        <p14:creationId xmlns:p14="http://schemas.microsoft.com/office/powerpoint/2010/main" val="356891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2027" y="1240077"/>
            <a:ext cx="4287328" cy="369332"/>
          </a:xfrm>
          <a:prstGeom prst="rect">
            <a:avLst/>
          </a:prstGeom>
          <a:noFill/>
        </p:spPr>
        <p:txBody>
          <a:bodyPr wrap="none" rtlCol="0">
            <a:spAutoFit/>
          </a:bodyPr>
          <a:lstStyle/>
          <a:p>
            <a:r>
              <a:rPr lang="en-US" dirty="0"/>
              <a:t>Conceptual Diagram for the Proposed system</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24709" y="1659695"/>
            <a:ext cx="10163906" cy="4934536"/>
          </a:xfrm>
          <a:prstGeom prst="rect">
            <a:avLst/>
          </a:prstGeom>
          <a:noFill/>
          <a:ln>
            <a:noFill/>
          </a:ln>
        </p:spPr>
      </p:pic>
    </p:spTree>
    <p:extLst>
      <p:ext uri="{BB962C8B-B14F-4D97-AF65-F5344CB8AC3E}">
        <p14:creationId xmlns:p14="http://schemas.microsoft.com/office/powerpoint/2010/main" val="346285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p:txBody>
          <a:bodyPr>
            <a:normAutofit lnSpcReduction="10000"/>
          </a:bodyPr>
          <a:lstStyle/>
          <a:p>
            <a:r>
              <a:rPr lang="en-US" dirty="0"/>
              <a:t>Bowen, F. E. , Cousins, P. D. , Lamming, R. C. , &amp; </a:t>
            </a:r>
            <a:r>
              <a:rPr lang="en-US" dirty="0" err="1"/>
              <a:t>Farukt</a:t>
            </a:r>
            <a:r>
              <a:rPr lang="en-US" dirty="0"/>
              <a:t>, A. C. (2020b). </a:t>
            </a:r>
            <a:r>
              <a:rPr lang="en-US" i="1" dirty="0"/>
              <a:t>The role of supply management capabilities in Technology</a:t>
            </a:r>
            <a:r>
              <a:rPr lang="en-US" dirty="0"/>
              <a:t>. Production and Operations Management, 10(2), 2022</a:t>
            </a:r>
          </a:p>
          <a:p>
            <a:r>
              <a:rPr lang="en-US" dirty="0"/>
              <a:t>Carter, C. R. , &amp; Liane Easton, P. (2020). </a:t>
            </a:r>
            <a:r>
              <a:rPr lang="en-US" i="1" dirty="0"/>
              <a:t>Sustainable supply chain management: Evolution and future directions</a:t>
            </a:r>
            <a:r>
              <a:rPr lang="en-US" dirty="0"/>
              <a:t>. International Journal of Physical Distribution &amp; Logistics Management, 41(1), 46–62.</a:t>
            </a:r>
          </a:p>
          <a:p>
            <a:r>
              <a:rPr lang="en-US" dirty="0"/>
              <a:t>K.T. GAV and I.J DHIM, “Information technology and e-risk of supply chain management", African Journal of Business Management, Vol 9, No.6, pp. 243-258, 2021.</a:t>
            </a:r>
          </a:p>
          <a:p>
            <a:r>
              <a:rPr lang="en-US" dirty="0"/>
              <a:t>Cortado, U. W. (2020). TQM for information systems management. New York, NY: McGraw-Hill.2021</a:t>
            </a:r>
          </a:p>
          <a:p>
            <a:r>
              <a:rPr lang="en-US" dirty="0"/>
              <a:t>Carter, C. R. , &amp; Jennings, M. (2023). </a:t>
            </a:r>
            <a:r>
              <a:rPr lang="en-US" i="1" dirty="0"/>
              <a:t>Digital Supply</a:t>
            </a:r>
            <a:r>
              <a:rPr lang="en-US" dirty="0"/>
              <a:t>. Technology  Research Part E, 38, 37–52.</a:t>
            </a:r>
          </a:p>
        </p:txBody>
      </p:sp>
    </p:spTree>
    <p:extLst>
      <p:ext uri="{BB962C8B-B14F-4D97-AF65-F5344CB8AC3E}">
        <p14:creationId xmlns:p14="http://schemas.microsoft.com/office/powerpoint/2010/main" val="2271769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2108</TotalTime>
  <Words>700</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Wingdings</vt:lpstr>
      <vt:lpstr>Wingdings 3</vt:lpstr>
      <vt:lpstr>Ion</vt:lpstr>
      <vt:lpstr>PowerPoint Presentation</vt:lpstr>
      <vt:lpstr>Background Study</vt:lpstr>
      <vt:lpstr>Feasibility Study</vt:lpstr>
      <vt:lpstr>PowerPoint Presentation</vt:lpstr>
      <vt:lpstr>Justification</vt:lpstr>
      <vt:lpstr>PowerPoint Presentation</vt:lpstr>
      <vt:lpstr>Development tools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EMALI GAMBOGI</dc:creator>
  <cp:lastModifiedBy>Manzolo</cp:lastModifiedBy>
  <cp:revision>69</cp:revision>
  <dcterms:created xsi:type="dcterms:W3CDTF">2024-03-07T13:50:28Z</dcterms:created>
  <dcterms:modified xsi:type="dcterms:W3CDTF">2024-03-28T09:54:26Z</dcterms:modified>
</cp:coreProperties>
</file>