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F455A0-7866-4F22-B11C-4B8C473ADB4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8FC313-19CB-4AF9-ADB0-F1A33938C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206F-2CEC-44FC-B7E3-6B6937674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Influences of mobile gaming ratings, what are they?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ED71-6610-43E9-AA08-3E22CAB7B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106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Matthew Cornelius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02/21/2020</a:t>
            </a:r>
          </a:p>
          <a:p>
            <a:r>
              <a:rPr lang="en-US" dirty="0"/>
              <a:t>DSC 530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3806-B700-40CC-8004-E44A2EE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of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C1F0-384D-47DE-8CFF-71E06926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Price against itself, or in other words the probability an application will have that price.</a:t>
            </a:r>
          </a:p>
          <a:p>
            <a:r>
              <a:rPr lang="en-US" dirty="0"/>
              <a:t>Around 40% of the applications seem to be either free or below $0.99.</a:t>
            </a:r>
          </a:p>
          <a:p>
            <a:r>
              <a:rPr lang="en-US" dirty="0"/>
              <a:t>The probability of appearance seems to decline in a somewhat linear fashion until $11.99.</a:t>
            </a:r>
          </a:p>
          <a:p>
            <a:r>
              <a:rPr lang="en-US" dirty="0"/>
              <a:t>After $11.99 the probability of an app having that price is relatively consistent.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12027-58DD-4710-A81E-B14BBB2C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60" y="2142866"/>
            <a:ext cx="4979534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1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E82-307B-4A4C-920A-FA66B571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of Age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1711-DDFE-4AFA-A07B-401EE127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The probability an application will have a specific age rating.</a:t>
            </a:r>
          </a:p>
          <a:p>
            <a:r>
              <a:rPr lang="en-US" dirty="0"/>
              <a:t>As indicated by the age rating histogram, most of the apps have an age rating of 4.</a:t>
            </a:r>
          </a:p>
          <a:p>
            <a:r>
              <a:rPr lang="en-US" dirty="0"/>
              <a:t>Decline of the probability as the age rating rises.</a:t>
            </a:r>
          </a:p>
          <a:p>
            <a:r>
              <a:rPr lang="en-US" dirty="0"/>
              <a:t>Could be an indication that most apps are made for a younger audience.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1D8EC-0FC3-465A-BE59-0D132EEB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81" y="2356496"/>
            <a:ext cx="4903317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41D-E344-460A-B250-93C7C3AB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Average User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B08-DE9A-426F-90D4-1DAEDB14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215" cy="4351338"/>
          </a:xfrm>
        </p:spPr>
        <p:txBody>
          <a:bodyPr/>
          <a:lstStyle/>
          <a:p>
            <a:r>
              <a:rPr lang="en-US" dirty="0"/>
              <a:t>The probability of the average user rating that an application under. </a:t>
            </a:r>
          </a:p>
          <a:p>
            <a:r>
              <a:rPr lang="en-US" dirty="0"/>
              <a:t>Applications that have a low rating seem to also appear at a low rate.</a:t>
            </a:r>
          </a:p>
          <a:p>
            <a:r>
              <a:rPr lang="en-US" dirty="0"/>
              <a:t>100% of all ratings fall under the 5/5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4D016-D94A-49DC-9022-F99DB931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5" y="2320148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509B-BC88-43BA-A373-0440051B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4DF1-F714-40B6-AAEE-7F6B13BA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 regression model of the user rating count versus the average user rating.</a:t>
            </a:r>
          </a:p>
          <a:p>
            <a:r>
              <a:rPr lang="en-US" dirty="0"/>
              <a:t>The majority of the user rating count is under 500,000.</a:t>
            </a:r>
          </a:p>
          <a:p>
            <a:r>
              <a:rPr lang="en-US" dirty="0"/>
              <a:t>Very small positive regression line</a:t>
            </a:r>
          </a:p>
          <a:p>
            <a:r>
              <a:rPr lang="en-US" dirty="0"/>
              <a:t>Likely almost non existent relationship between the user rating count and rating of the application.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3C-E5E5-429D-9941-DB5D9F5D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26" y="2514496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3113-5E8B-4C35-A791-AF5155F9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User Rating vs Price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50FD-4A8B-4B8C-A068-F681DF6A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Scatter plot of the prices of applications below $10.</a:t>
            </a:r>
          </a:p>
          <a:p>
            <a:r>
              <a:rPr lang="en-US" dirty="0"/>
              <a:t>Gives a visual of how the distribution of user rating scores correlated to a price point below $10.</a:t>
            </a:r>
          </a:p>
          <a:p>
            <a:r>
              <a:rPr lang="en-US" dirty="0"/>
              <a:t>Prices above $10 were excluded, due to the majority of application prices falling under $10.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10B80-C56C-46B3-9BA2-6A42F9E2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41" y="2329478"/>
            <a:ext cx="477628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E649-08E9-4800-AB7D-1220BC9A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User Rating Count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70B6-5E7F-42B0-8EAC-83EECFFD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Graphical depiction of the relationship of apps with prices below $10, and the user rating count under 100,000.</a:t>
            </a:r>
          </a:p>
          <a:p>
            <a:r>
              <a:rPr lang="en-US" dirty="0"/>
              <a:t>Shows how often an app at a price under a specific user rating count appears.</a:t>
            </a:r>
          </a:p>
          <a:p>
            <a:r>
              <a:rPr lang="en-US" dirty="0"/>
              <a:t>As indicated before most of the prices fall at or below $0.99.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A2D45-B0D9-464A-A274-BFBF87DD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32" y="2308418"/>
            <a:ext cx="517007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1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4D5F-5B1E-49EF-9F06-0F347F0F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08B3-2CEE-450A-824C-68DD476E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applications are made for a younger demographic.</a:t>
            </a:r>
          </a:p>
          <a:p>
            <a:r>
              <a:rPr lang="en-US" dirty="0"/>
              <a:t>The lower the price the more often it corelates to a the younger age rating of an application.</a:t>
            </a:r>
          </a:p>
          <a:p>
            <a:r>
              <a:rPr lang="en-US" dirty="0"/>
              <a:t>User rating count does not seem to have a strong effect on the average user rating.</a:t>
            </a:r>
          </a:p>
          <a:p>
            <a:r>
              <a:rPr lang="en-US" dirty="0"/>
              <a:t>Cheaper applications get more user rating counts.</a:t>
            </a:r>
          </a:p>
          <a:p>
            <a:r>
              <a:rPr lang="en-US" dirty="0"/>
              <a:t>Largest influence on average user rating seems to be age rating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1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9C2-640C-45FE-BD79-1DAF1D4A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3905-122D-45AA-BD2B-29E4F321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chosen dataset has over 15,000 entries concerning the components of mobile gaming applications.</a:t>
            </a:r>
          </a:p>
          <a:p>
            <a:r>
              <a:rPr lang="en-US" dirty="0"/>
              <a:t>Aspects of the dataset cover a range of different attributes to gaming the applications from your typical app store.</a:t>
            </a:r>
          </a:p>
          <a:p>
            <a:pPr lvl="1"/>
            <a:r>
              <a:rPr lang="en-US" dirty="0"/>
              <a:t>Ex: name, descriptions, ratings, genre, etc.</a:t>
            </a:r>
          </a:p>
          <a:p>
            <a:r>
              <a:rPr lang="en-US" dirty="0"/>
              <a:t>The underlying point of research the dataset:</a:t>
            </a:r>
          </a:p>
          <a:p>
            <a:pPr lvl="1"/>
            <a:r>
              <a:rPr lang="en-US" dirty="0"/>
              <a:t>Attempting to determine what components of an application are the most important.</a:t>
            </a:r>
          </a:p>
        </p:txBody>
      </p:sp>
    </p:spTree>
    <p:extLst>
      <p:ext uri="{BB962C8B-B14F-4D97-AF65-F5344CB8AC3E}">
        <p14:creationId xmlns:p14="http://schemas.microsoft.com/office/powerpoint/2010/main" val="180212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78F-D23A-4E70-B430-1F9D4972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3831-9403-4163-A478-908BF7E9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3" y="1822738"/>
            <a:ext cx="10554574" cy="1369999"/>
          </a:xfrm>
        </p:spPr>
        <p:txBody>
          <a:bodyPr/>
          <a:lstStyle/>
          <a:p>
            <a:r>
              <a:rPr lang="en-US" dirty="0"/>
              <a:t>What are, or if any components of a mobile game application, can influence the average user rating?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79368D-7794-4FD5-B20E-F7EA30EE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6497" y="2796755"/>
            <a:ext cx="3744685" cy="3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2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224C-4698-49D6-8073-B43DB53E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Chosen Few(Variables)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67A-6812-4EDA-9344-4878767F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Price</a:t>
            </a:r>
            <a:r>
              <a:rPr lang="en-US" dirty="0"/>
              <a:t>: The monetary cost in U.S. currency to the user that wishes to download/install the selected application.</a:t>
            </a:r>
          </a:p>
          <a:p>
            <a:r>
              <a:rPr lang="en-US" b="1" dirty="0"/>
              <a:t>Average user rating</a:t>
            </a:r>
            <a:r>
              <a:rPr lang="en-US" dirty="0"/>
              <a:t>: This is an averaged number from the cumulative review scores that the users having given a specific app. The rating is on the scale of 0 – 5.</a:t>
            </a:r>
          </a:p>
          <a:p>
            <a:r>
              <a:rPr lang="en-US" b="1" dirty="0"/>
              <a:t>User rating count</a:t>
            </a:r>
            <a:r>
              <a:rPr lang="en-US" dirty="0"/>
              <a:t>: The raw amount or total reviews that the selected application has received from it’s user base.</a:t>
            </a:r>
          </a:p>
          <a:p>
            <a:r>
              <a:rPr lang="en-US" b="1" dirty="0"/>
              <a:t>Age rating</a:t>
            </a:r>
            <a:r>
              <a:rPr lang="en-US" dirty="0"/>
              <a:t>: The intended age of a person or demographic that the developers designed the application for.</a:t>
            </a:r>
          </a:p>
          <a:p>
            <a:r>
              <a:rPr lang="en-US" b="1" dirty="0"/>
              <a:t>Size</a:t>
            </a:r>
            <a:r>
              <a:rPr lang="en-US" dirty="0"/>
              <a:t>: The overall file size of the application in megabytes.</a:t>
            </a:r>
          </a:p>
        </p:txBody>
      </p:sp>
    </p:spTree>
    <p:extLst>
      <p:ext uri="{BB962C8B-B14F-4D97-AF65-F5344CB8AC3E}">
        <p14:creationId xmlns:p14="http://schemas.microsoft.com/office/powerpoint/2010/main" val="9280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36AB-3EB4-4A6D-9923-4C714F7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206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Price – In U.S. 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D14F-EEB4-4527-9B21-5DAAC2B0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Mean: 4.9</a:t>
            </a:r>
          </a:p>
          <a:p>
            <a:pPr>
              <a:lnSpc>
                <a:spcPct val="110000"/>
              </a:lnSpc>
            </a:pPr>
            <a:r>
              <a:rPr lang="en-US" sz="1300"/>
              <a:t>Mode: 0.99</a:t>
            </a:r>
          </a:p>
          <a:p>
            <a:pPr>
              <a:lnSpc>
                <a:spcPct val="110000"/>
              </a:lnSpc>
            </a:pPr>
            <a:r>
              <a:rPr lang="en-US" sz="1300"/>
              <a:t>Median : 1.99</a:t>
            </a:r>
          </a:p>
          <a:p>
            <a:pPr>
              <a:lnSpc>
                <a:spcPct val="110000"/>
              </a:lnSpc>
            </a:pPr>
            <a:r>
              <a:rPr lang="en-US" sz="1300"/>
              <a:t>Max: 179.99</a:t>
            </a:r>
          </a:p>
          <a:p>
            <a:pPr>
              <a:lnSpc>
                <a:spcPct val="110000"/>
              </a:lnSpc>
            </a:pPr>
            <a:r>
              <a:rPr lang="en-US" sz="1300"/>
              <a:t>Min: 0.99 </a:t>
            </a:r>
          </a:p>
          <a:p>
            <a:pPr>
              <a:lnSpc>
                <a:spcPct val="110000"/>
              </a:lnSpc>
            </a:pPr>
            <a:r>
              <a:rPr lang="en-US" sz="1300"/>
              <a:t>No outliers, maximum and minimum values occur many times within data.</a:t>
            </a:r>
          </a:p>
          <a:p>
            <a:pPr>
              <a:lnSpc>
                <a:spcPct val="110000"/>
              </a:lnSpc>
            </a:pPr>
            <a:r>
              <a:rPr lang="en-US" sz="1300"/>
              <a:t>The histogram is a depiction of the cost of all the apps from the data set, and the frequency at which they appear.</a:t>
            </a:r>
          </a:p>
          <a:p>
            <a:pPr>
              <a:lnSpc>
                <a:spcPct val="110000"/>
              </a:lnSpc>
            </a:pPr>
            <a:r>
              <a:rPr lang="en-US" sz="1300"/>
              <a:t>As indicated by the graph the vast majority of the pricing for the apps fall below $25.</a:t>
            </a:r>
          </a:p>
          <a:p>
            <a:pPr>
              <a:lnSpc>
                <a:spcPct val="110000"/>
              </a:lnSpc>
            </a:pPr>
            <a:r>
              <a:rPr lang="en-US" sz="1300"/>
              <a:t>However even though not visible there are values between $25 – 175.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A3323-F60C-48AC-9450-2BFC829F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51" y="2249487"/>
            <a:ext cx="5456279" cy="38401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5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FF36-41A8-46A8-B933-FCA41820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User Rating – Scale: 0 - 5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B6D5-146E-4DE3-A715-68C4DC53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9474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Mean: 4.1</a:t>
            </a:r>
          </a:p>
          <a:p>
            <a:r>
              <a:rPr lang="en-US" dirty="0"/>
              <a:t>Mode: 4.5</a:t>
            </a:r>
          </a:p>
          <a:p>
            <a:r>
              <a:rPr lang="en-US" dirty="0"/>
              <a:t>Median: 4.5</a:t>
            </a:r>
          </a:p>
          <a:p>
            <a:r>
              <a:rPr lang="en-US" dirty="0"/>
              <a:t>Max: 5.0</a:t>
            </a:r>
          </a:p>
          <a:p>
            <a:r>
              <a:rPr lang="en-US" dirty="0"/>
              <a:t>Min: 1.0 </a:t>
            </a:r>
          </a:p>
          <a:p>
            <a:r>
              <a:rPr lang="en-US" dirty="0"/>
              <a:t>No outliers</a:t>
            </a:r>
          </a:p>
          <a:p>
            <a:r>
              <a:rPr lang="en-US" dirty="0"/>
              <a:t>Every app has an averaged rating on the scale of 0 -5.</a:t>
            </a:r>
          </a:p>
          <a:p>
            <a:r>
              <a:rPr lang="en-US" dirty="0"/>
              <a:t>The graph shows the frequency at which the review scores appear.</a:t>
            </a:r>
          </a:p>
          <a:p>
            <a:r>
              <a:rPr lang="en-US" dirty="0"/>
              <a:t>The most frequent score seems to be 4.5 out of 5 on the rating scale.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1CD2B-A45C-4E5F-BBD9-24A00AB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33" y="2496848"/>
            <a:ext cx="501764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0413-65E0-4353-90A0-2C52037B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Rating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9B7F-380D-45C3-AA3B-1FFE9B9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2170857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Mean: 3306.5</a:t>
            </a:r>
          </a:p>
          <a:p>
            <a:r>
              <a:rPr lang="en-US" dirty="0"/>
              <a:t>Mode: 5.0</a:t>
            </a:r>
          </a:p>
          <a:p>
            <a:r>
              <a:rPr lang="en-US" dirty="0"/>
              <a:t>Median: 46.0</a:t>
            </a:r>
          </a:p>
          <a:p>
            <a:r>
              <a:rPr lang="en-US" dirty="0"/>
              <a:t>Max: 3032734.0</a:t>
            </a:r>
          </a:p>
          <a:p>
            <a:r>
              <a:rPr lang="en-US" dirty="0"/>
              <a:t>Min: 5.0 </a:t>
            </a:r>
          </a:p>
          <a:p>
            <a:r>
              <a:rPr lang="en-US" dirty="0"/>
              <a:t>No outliers, count is just heavily weighted toward one side.</a:t>
            </a:r>
          </a:p>
          <a:p>
            <a:r>
              <a:rPr lang="en-US" dirty="0"/>
              <a:t>Although not visible the count of user rating declines in a linear fashion from a maximum of ~3 million.</a:t>
            </a:r>
          </a:p>
          <a:p>
            <a:r>
              <a:rPr lang="en-US" dirty="0"/>
              <a:t>The overwhelming vast majority of the number of times the users reviewed an application fall 250,000.</a:t>
            </a:r>
          </a:p>
          <a:p>
            <a:r>
              <a:rPr lang="en-US" dirty="0"/>
              <a:t>Applications that did not have the count recorded where excluded.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C98E4-87C8-41AB-952E-62AF7742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92" y="2689064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D103-ADE0-4D23-96D1-31DADFA4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342-0F66-4618-8DC2-8F5AFA27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491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Mean: 6.20</a:t>
            </a:r>
          </a:p>
          <a:p>
            <a:r>
              <a:rPr lang="en-US" dirty="0"/>
              <a:t>Mode: 4.0</a:t>
            </a:r>
          </a:p>
          <a:p>
            <a:r>
              <a:rPr lang="en-US" dirty="0"/>
              <a:t>Median: 4.0</a:t>
            </a:r>
          </a:p>
          <a:p>
            <a:r>
              <a:rPr lang="en-US" dirty="0"/>
              <a:t>Max: 17.0</a:t>
            </a:r>
          </a:p>
          <a:p>
            <a:r>
              <a:rPr lang="en-US" dirty="0"/>
              <a:t>Min: 4.0 </a:t>
            </a:r>
          </a:p>
          <a:p>
            <a:r>
              <a:rPr lang="en-US" dirty="0"/>
              <a:t>No outliers</a:t>
            </a:r>
          </a:p>
          <a:p>
            <a:r>
              <a:rPr lang="en-US" dirty="0"/>
              <a:t>The age range for all apps in data was between 4 -17+.</a:t>
            </a:r>
          </a:p>
          <a:p>
            <a:r>
              <a:rPr lang="en-US" dirty="0"/>
              <a:t>A large portion of the apps were developed for a younger audience.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D3B31-B0FD-48A0-8115-F043C532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3" y="2590735"/>
            <a:ext cx="509386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4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85C-5B9D-4D85-9391-E10AE0C8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– In Megabytes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9BD-36D9-43D6-A146-24534501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64164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Mean: 14.5</a:t>
            </a:r>
          </a:p>
          <a:p>
            <a:r>
              <a:rPr lang="en-US" dirty="0"/>
              <a:t>Mode is: 6.1</a:t>
            </a:r>
          </a:p>
          <a:p>
            <a:r>
              <a:rPr lang="en-US" dirty="0"/>
              <a:t>Median: 7.1</a:t>
            </a:r>
          </a:p>
          <a:p>
            <a:r>
              <a:rPr lang="en-US" dirty="0"/>
              <a:t>Max is 500.7</a:t>
            </a:r>
          </a:p>
          <a:p>
            <a:r>
              <a:rPr lang="en-US" dirty="0"/>
              <a:t>Min: 0.01 </a:t>
            </a:r>
          </a:p>
          <a:p>
            <a:r>
              <a:rPr lang="en-US" dirty="0"/>
              <a:t>No outliers, amounts gradually lower from maximum values.</a:t>
            </a:r>
          </a:p>
          <a:p>
            <a:r>
              <a:rPr lang="en-US" dirty="0"/>
              <a:t>The majority of file size for the applications fall below 50 megabytes.</a:t>
            </a:r>
          </a:p>
          <a:p>
            <a:r>
              <a:rPr lang="en-US" dirty="0"/>
              <a:t>From maximum file size the app size declines in linear fashion, even if not depicted.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CF482-E5CE-4DEE-84BE-DBE54CF3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83" y="2488098"/>
            <a:ext cx="509386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8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</TotalTime>
  <Words>966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Influences of mobile gaming ratings, what are they?</vt:lpstr>
      <vt:lpstr>Introduction</vt:lpstr>
      <vt:lpstr>The Big Question</vt:lpstr>
      <vt:lpstr>The Chosen Few(Variables)</vt:lpstr>
      <vt:lpstr>Price – In U.S. Dollar</vt:lpstr>
      <vt:lpstr>Average User Rating – Scale: 0 - 5</vt:lpstr>
      <vt:lpstr>User Rating Count</vt:lpstr>
      <vt:lpstr>Age Rating</vt:lpstr>
      <vt:lpstr>Size – In Megabytes</vt:lpstr>
      <vt:lpstr>PMF of Price</vt:lpstr>
      <vt:lpstr>PMF of Age Rating</vt:lpstr>
      <vt:lpstr>CDF of Average User Rating</vt:lpstr>
      <vt:lpstr>Regression Model</vt:lpstr>
      <vt:lpstr>Average User Rating vs Price Scatter</vt:lpstr>
      <vt:lpstr>Price vs User Rating Count Scatter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Influences of mobile gaming ratings, what are they?</dc:title>
  <dc:creator>matt cornelius</dc:creator>
  <cp:lastModifiedBy>matt cornelius</cp:lastModifiedBy>
  <cp:revision>2</cp:revision>
  <dcterms:created xsi:type="dcterms:W3CDTF">2020-02-21T17:51:43Z</dcterms:created>
  <dcterms:modified xsi:type="dcterms:W3CDTF">2020-02-21T17:56:48Z</dcterms:modified>
</cp:coreProperties>
</file>